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 id="2147483690" r:id="rId4"/>
    <p:sldMasterId id="2147483705" r:id="rId5"/>
    <p:sldMasterId id="2147483749" r:id="rId6"/>
    <p:sldMasterId id="2147483792" r:id="rId7"/>
    <p:sldMasterId id="2147483807" r:id="rId8"/>
    <p:sldMasterId id="2147483836" r:id="rId9"/>
    <p:sldMasterId id="2147483851" r:id="rId10"/>
  </p:sldMasterIdLst>
  <p:notesMasterIdLst>
    <p:notesMasterId r:id="rId34"/>
  </p:notesMasterIdLst>
  <p:sldIdLst>
    <p:sldId id="288" r:id="rId11"/>
    <p:sldId id="370" r:id="rId12"/>
    <p:sldId id="315" r:id="rId13"/>
    <p:sldId id="393" r:id="rId14"/>
    <p:sldId id="349" r:id="rId15"/>
    <p:sldId id="350" r:id="rId16"/>
    <p:sldId id="351" r:id="rId17"/>
    <p:sldId id="352" r:id="rId18"/>
    <p:sldId id="371" r:id="rId19"/>
    <p:sldId id="354" r:id="rId20"/>
    <p:sldId id="355" r:id="rId21"/>
    <p:sldId id="344" r:id="rId22"/>
    <p:sldId id="321" r:id="rId23"/>
    <p:sldId id="394" r:id="rId24"/>
    <p:sldId id="383" r:id="rId25"/>
    <p:sldId id="384" r:id="rId26"/>
    <p:sldId id="390" r:id="rId27"/>
    <p:sldId id="397" r:id="rId28"/>
    <p:sldId id="398" r:id="rId29"/>
    <p:sldId id="399" r:id="rId30"/>
    <p:sldId id="400" r:id="rId31"/>
    <p:sldId id="401" r:id="rId32"/>
    <p:sldId id="396"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son, Pip" initials="PH" lastIdx="1" clrIdx="0"/>
  <p:cmAuthor id="1" name="Smith, Lisa" initials="LS"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8023"/>
    <a:srgbClr val="29B1A7"/>
    <a:srgbClr val="E0396E"/>
    <a:srgbClr val="774F90"/>
    <a:srgbClr val="33CCCC"/>
    <a:srgbClr val="FFCC00"/>
    <a:srgbClr val="FF3399"/>
    <a:srgbClr val="FF0066"/>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7" autoAdjust="0"/>
    <p:restoredTop sz="72350" autoAdjust="0"/>
  </p:normalViewPr>
  <p:slideViewPr>
    <p:cSldViewPr snapToGrid="0" snapToObjects="1">
      <p:cViewPr>
        <p:scale>
          <a:sx n="53" d="100"/>
          <a:sy n="53" d="100"/>
        </p:scale>
        <p:origin x="-1620"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griffin\AppData\Local\Box\Box%20Edit\Documents\dxZzL10pJU2YZlYIqe9esA==\Final%20report%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griffin\AppData\Local\Box\Box%20Edit\Documents\56482166186\Case%20Review%20MASTER%20(0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lloyd\Box%20Sync\Clients\North%20East%20Lincolnshire%20006\Projects\006-01%200-19%20Change%20Support\30%20Work%20in%20Progress\Data\LAC%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'LA Level'!$B$3</c:f>
          <c:strCache>
            <c:ptCount val="1"/>
            <c:pt idx="0">
              <c:v>Children looked after rate, per 10,000 children aged under 18</c:v>
            </c:pt>
          </c:strCache>
        </c:strRef>
      </c:tx>
      <c:layout>
        <c:manualLayout>
          <c:xMode val="edge"/>
          <c:yMode val="edge"/>
          <c:x val="0.25362543639666613"/>
          <c:y val="5.7510834352406094E-2"/>
        </c:manualLayout>
      </c:layout>
      <c:overlay val="0"/>
      <c:spPr>
        <a:noFill/>
        <a:ln w="25400">
          <a:noFill/>
        </a:ln>
      </c:spPr>
      <c:txPr>
        <a:bodyPr/>
        <a:lstStyle/>
        <a:p>
          <a:pPr>
            <a:defRPr sz="1400" b="1">
              <a:latin typeface="+mn-lt"/>
            </a:defRPr>
          </a:pPr>
          <a:endParaRPr lang="en-US"/>
        </a:p>
      </c:txPr>
    </c:title>
    <c:autoTitleDeleted val="0"/>
    <c:plotArea>
      <c:layout>
        <c:manualLayout>
          <c:layoutTarget val="inner"/>
          <c:xMode val="edge"/>
          <c:yMode val="edge"/>
          <c:x val="6.8064741907261583E-2"/>
          <c:y val="0.15822784810126583"/>
          <c:w val="0.7636685258092738"/>
          <c:h val="0.69409282700421937"/>
        </c:manualLayout>
      </c:layout>
      <c:barChart>
        <c:barDir val="col"/>
        <c:grouping val="clustered"/>
        <c:varyColors val="0"/>
        <c:ser>
          <c:idx val="2"/>
          <c:order val="0"/>
          <c:tx>
            <c:strRef>
              <c:f>'LA Level'!$C$9</c:f>
              <c:strCache>
                <c:ptCount val="1"/>
                <c:pt idx="0">
                  <c:v>North East Lincolnshire</c:v>
                </c:pt>
              </c:strCache>
            </c:strRef>
          </c:tx>
          <c:spPr>
            <a:solidFill>
              <a:srgbClr val="29AFA4"/>
            </a:solidFill>
            <a:ln w="25400">
              <a:solidFill>
                <a:srgbClr val="008080"/>
              </a:solidFill>
              <a:prstDash val="solid"/>
            </a:ln>
            <a:effectLst/>
          </c:spPr>
          <c:invertIfNegative val="0"/>
          <c:dLbls>
            <c:spPr>
              <a:noFill/>
              <a:ln>
                <a:noFill/>
              </a:ln>
              <a:effectLst/>
            </c:spPr>
            <c:txPr>
              <a:bodyPr wrap="square" lIns="38100" tIns="19050" rIns="38100" bIns="19050" anchor="ctr">
                <a:spAutoFit/>
              </a:bodyPr>
              <a:lstStyle/>
              <a:p>
                <a:pPr>
                  <a:defRPr sz="1200">
                    <a:latin typeface="+mn-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'LA Level'!$S$21:$AB$22</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'LA Level'!$S$23:$AB$23</c:f>
              <c:numCache>
                <c:formatCode>General</c:formatCode>
                <c:ptCount val="10"/>
                <c:pt idx="0">
                  <c:v>38</c:v>
                </c:pt>
                <c:pt idx="1">
                  <c:v>43</c:v>
                </c:pt>
                <c:pt idx="2">
                  <c:v>42</c:v>
                </c:pt>
                <c:pt idx="3">
                  <c:v>43</c:v>
                </c:pt>
                <c:pt idx="4">
                  <c:v>44</c:v>
                </c:pt>
                <c:pt idx="5">
                  <c:v>42</c:v>
                </c:pt>
                <c:pt idx="6">
                  <c:v>45</c:v>
                </c:pt>
                <c:pt idx="7">
                  <c:v>58</c:v>
                </c:pt>
                <c:pt idx="8">
                  <c:v>76</c:v>
                </c:pt>
                <c:pt idx="9">
                  <c:v>77</c:v>
                </c:pt>
              </c:numCache>
            </c:numRef>
          </c:val>
          <c:extLst xmlns:c16r2="http://schemas.microsoft.com/office/drawing/2015/06/chart">
            <c:ext xmlns:c16="http://schemas.microsoft.com/office/drawing/2014/chart" uri="{C3380CC4-5D6E-409C-BE32-E72D297353CC}">
              <c16:uniqueId val="{00000000-7096-4030-95E3-B439CA9870D9}"/>
            </c:ext>
          </c:extLst>
        </c:ser>
        <c:dLbls>
          <c:showLegendKey val="0"/>
          <c:showVal val="0"/>
          <c:showCatName val="0"/>
          <c:showSerName val="0"/>
          <c:showPercent val="0"/>
          <c:showBubbleSize val="0"/>
        </c:dLbls>
        <c:gapWidth val="150"/>
        <c:axId val="32187136"/>
        <c:axId val="32188672"/>
      </c:barChart>
      <c:lineChart>
        <c:grouping val="standard"/>
        <c:varyColors val="0"/>
        <c:ser>
          <c:idx val="1"/>
          <c:order val="1"/>
          <c:tx>
            <c:strRef>
              <c:f>'LA Level'!$C$11</c:f>
              <c:strCache>
                <c:ptCount val="1"/>
                <c:pt idx="0">
                  <c:v>Statistical Neighbours</c:v>
                </c:pt>
              </c:strCache>
            </c:strRef>
          </c:tx>
          <c:spPr>
            <a:ln w="38100">
              <a:solidFill>
                <a:srgbClr val="E0396E"/>
              </a:solidFill>
              <a:prstDash val="solid"/>
            </a:ln>
          </c:spPr>
          <c:marker>
            <c:symbol val="none"/>
          </c:marker>
          <c:cat>
            <c:strRef>
              <c:f>'LA Level'!$S$21:$AB$22</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'LA Level'!$S$25:$AB$25</c:f>
              <c:numCache>
                <c:formatCode>General</c:formatCode>
                <c:ptCount val="10"/>
                <c:pt idx="0">
                  <c:v>58.3</c:v>
                </c:pt>
                <c:pt idx="1">
                  <c:v>59.9</c:v>
                </c:pt>
                <c:pt idx="2">
                  <c:v>60.4</c:v>
                </c:pt>
                <c:pt idx="3">
                  <c:v>63.8</c:v>
                </c:pt>
                <c:pt idx="4">
                  <c:v>67.900000000000006</c:v>
                </c:pt>
                <c:pt idx="5">
                  <c:v>66.3</c:v>
                </c:pt>
                <c:pt idx="6">
                  <c:v>69.099999999999994</c:v>
                </c:pt>
                <c:pt idx="7">
                  <c:v>74.3</c:v>
                </c:pt>
                <c:pt idx="8">
                  <c:v>78.2</c:v>
                </c:pt>
                <c:pt idx="9">
                  <c:v>77.2</c:v>
                </c:pt>
              </c:numCache>
            </c:numRef>
          </c:val>
          <c:smooth val="0"/>
          <c:extLst xmlns:c16r2="http://schemas.microsoft.com/office/drawing/2015/06/chart">
            <c:ext xmlns:c16="http://schemas.microsoft.com/office/drawing/2014/chart" uri="{C3380CC4-5D6E-409C-BE32-E72D297353CC}">
              <c16:uniqueId val="{00000002-7096-4030-95E3-B439CA9870D9}"/>
            </c:ext>
          </c:extLst>
        </c:ser>
        <c:ser>
          <c:idx val="3"/>
          <c:order val="2"/>
          <c:tx>
            <c:strRef>
              <c:f>'LA Level'!$C$12</c:f>
              <c:strCache>
                <c:ptCount val="1"/>
                <c:pt idx="0">
                  <c:v>England</c:v>
                </c:pt>
              </c:strCache>
            </c:strRef>
          </c:tx>
          <c:spPr>
            <a:ln w="38100">
              <a:solidFill>
                <a:srgbClr val="F58023"/>
              </a:solidFill>
              <a:prstDash val="solid"/>
            </a:ln>
          </c:spPr>
          <c:marker>
            <c:symbol val="none"/>
          </c:marker>
          <c:cat>
            <c:strRef>
              <c:f>'LA Level'!$S$21:$AB$22</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'LA Level'!$S$26:$AB$26</c:f>
              <c:numCache>
                <c:formatCode>General</c:formatCode>
                <c:ptCount val="10"/>
                <c:pt idx="0">
                  <c:v>55</c:v>
                </c:pt>
                <c:pt idx="1">
                  <c:v>55</c:v>
                </c:pt>
                <c:pt idx="2">
                  <c:v>54</c:v>
                </c:pt>
                <c:pt idx="3">
                  <c:v>54</c:v>
                </c:pt>
                <c:pt idx="4">
                  <c:v>57</c:v>
                </c:pt>
                <c:pt idx="5">
                  <c:v>58</c:v>
                </c:pt>
                <c:pt idx="6">
                  <c:v>59</c:v>
                </c:pt>
                <c:pt idx="7">
                  <c:v>60</c:v>
                </c:pt>
                <c:pt idx="8">
                  <c:v>60</c:v>
                </c:pt>
                <c:pt idx="9">
                  <c:v>60</c:v>
                </c:pt>
              </c:numCache>
            </c:numRef>
          </c:val>
          <c:smooth val="0"/>
          <c:extLst xmlns:c16r2="http://schemas.microsoft.com/office/drawing/2015/06/chart">
            <c:ext xmlns:c16="http://schemas.microsoft.com/office/drawing/2014/chart" uri="{C3380CC4-5D6E-409C-BE32-E72D297353CC}">
              <c16:uniqueId val="{00000003-7096-4030-95E3-B439CA9870D9}"/>
            </c:ext>
          </c:extLst>
        </c:ser>
        <c:dLbls>
          <c:showLegendKey val="0"/>
          <c:showVal val="0"/>
          <c:showCatName val="0"/>
          <c:showSerName val="0"/>
          <c:showPercent val="0"/>
          <c:showBubbleSize val="0"/>
        </c:dLbls>
        <c:marker val="1"/>
        <c:smooth val="0"/>
        <c:axId val="32187136"/>
        <c:axId val="32188672"/>
      </c:lineChart>
      <c:catAx>
        <c:axId val="3218713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a:latin typeface="+mn-lt"/>
              </a:defRPr>
            </a:pPr>
            <a:endParaRPr lang="en-US"/>
          </a:p>
        </c:txPr>
        <c:crossAx val="32188672"/>
        <c:crossesAt val="0"/>
        <c:auto val="1"/>
        <c:lblAlgn val="ctr"/>
        <c:lblOffset val="100"/>
        <c:noMultiLvlLbl val="0"/>
      </c:catAx>
      <c:valAx>
        <c:axId val="32188672"/>
        <c:scaling>
          <c:orientation val="minMax"/>
        </c:scaling>
        <c:delete val="0"/>
        <c:axPos val="l"/>
        <c:majorGridlines>
          <c:spPr>
            <a:ln w="3175">
              <a:solidFill>
                <a:srgbClr val="000000"/>
              </a:solidFill>
              <a:prstDash val="sysDash"/>
            </a:ln>
          </c:spPr>
        </c:majorGridlines>
        <c:numFmt formatCode="0" sourceLinked="0"/>
        <c:majorTickMark val="out"/>
        <c:minorTickMark val="none"/>
        <c:tickLblPos val="nextTo"/>
        <c:spPr>
          <a:ln w="3175">
            <a:solidFill>
              <a:srgbClr val="000000"/>
            </a:solidFill>
            <a:prstDash val="solid"/>
          </a:ln>
        </c:spPr>
        <c:txPr>
          <a:bodyPr rot="0" vert="horz"/>
          <a:lstStyle/>
          <a:p>
            <a:pPr>
              <a:defRPr sz="1200">
                <a:latin typeface="+mn-lt"/>
              </a:defRPr>
            </a:pPr>
            <a:endParaRPr lang="en-US"/>
          </a:p>
        </c:txPr>
        <c:crossAx val="32187136"/>
        <c:crosses val="autoZero"/>
        <c:crossBetween val="between"/>
      </c:valAx>
      <c:spPr>
        <a:solidFill>
          <a:srgbClr val="FFFFFF"/>
        </a:solidFill>
        <a:ln w="3175">
          <a:solidFill>
            <a:srgbClr val="000000"/>
          </a:solidFill>
          <a:prstDash val="solid"/>
        </a:ln>
      </c:spPr>
    </c:plotArea>
    <c:legend>
      <c:legendPos val="b"/>
      <c:layout>
        <c:manualLayout>
          <c:xMode val="edge"/>
          <c:yMode val="edge"/>
          <c:x val="0.83881561679790018"/>
          <c:y val="0.15309479799005296"/>
          <c:w val="0.1440909886264217"/>
          <c:h val="0.7486684911385747"/>
        </c:manualLayout>
      </c:layout>
      <c:overlay val="0"/>
      <c:spPr>
        <a:solidFill>
          <a:srgbClr val="FFFFFF"/>
        </a:solidFill>
        <a:ln w="3175">
          <a:noFill/>
          <a:prstDash val="solid"/>
        </a:ln>
      </c:spPr>
      <c:txPr>
        <a:bodyPr/>
        <a:lstStyle/>
        <a:p>
          <a:pPr>
            <a:defRPr sz="1200">
              <a:latin typeface="+mn-lt"/>
            </a:defRPr>
          </a:pPr>
          <a:endParaRPr lang="en-US"/>
        </a:p>
      </c:txPr>
    </c:legend>
    <c:plotVisOnly val="1"/>
    <c:dispBlanksAs val="gap"/>
    <c:showDLblsOverMax val="0"/>
  </c:chart>
  <c:spPr>
    <a:noFill/>
    <a:ln w="3175">
      <a:noFill/>
      <a:prstDash val="solid"/>
    </a:ln>
  </c:spPr>
  <c:txPr>
    <a:bodyPr/>
    <a:lstStyle/>
    <a:p>
      <a:pPr>
        <a:defRPr sz="1125" b="0" i="0" u="none" strike="noStrike" baseline="0">
          <a:solidFill>
            <a:srgbClr val="00206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39575948171886"/>
          <c:y val="4.8006521585115675E-2"/>
          <c:w val="0.53122578342431415"/>
          <c:h val="0.91563067291876821"/>
        </c:manualLayout>
      </c:layout>
      <c:barChart>
        <c:barDir val="col"/>
        <c:grouping val="percentStacked"/>
        <c:varyColors val="0"/>
        <c:ser>
          <c:idx val="0"/>
          <c:order val="0"/>
          <c:tx>
            <c:strRef>
              <c:f>Sheet8!$B$3</c:f>
              <c:strCache>
                <c:ptCount val="1"/>
                <c:pt idx="0">
                  <c:v>Definitely yes</c:v>
                </c:pt>
              </c:strCache>
            </c:strRef>
          </c:tx>
          <c:spPr>
            <a:solidFill>
              <a:srgbClr val="00B050"/>
            </a:solidFill>
            <a:ln>
              <a:noFill/>
            </a:ln>
            <a:effectLst/>
          </c:spPr>
          <c:invertIfNegative val="0"/>
          <c:val>
            <c:numRef>
              <c:f>Sheet8!$B$4</c:f>
              <c:numCache>
                <c:formatCode>General</c:formatCode>
                <c:ptCount val="1"/>
                <c:pt idx="0">
                  <c:v>5.8</c:v>
                </c:pt>
              </c:numCache>
            </c:numRef>
          </c:val>
          <c:extLst xmlns:c16r2="http://schemas.microsoft.com/office/drawing/2015/06/chart">
            <c:ext xmlns:c16="http://schemas.microsoft.com/office/drawing/2014/chart" uri="{C3380CC4-5D6E-409C-BE32-E72D297353CC}">
              <c16:uniqueId val="{00000000-CDCE-4E36-95AF-DFB856E7C5C5}"/>
            </c:ext>
          </c:extLst>
        </c:ser>
        <c:ser>
          <c:idx val="1"/>
          <c:order val="1"/>
          <c:tx>
            <c:strRef>
              <c:f>Sheet8!$C$3</c:f>
              <c:strCache>
                <c:ptCount val="1"/>
                <c:pt idx="0">
                  <c:v>Possibly Yes</c:v>
                </c:pt>
              </c:strCache>
            </c:strRef>
          </c:tx>
          <c:spPr>
            <a:solidFill>
              <a:srgbClr val="92D050"/>
            </a:solidFill>
            <a:ln>
              <a:noFill/>
            </a:ln>
            <a:effectLst/>
          </c:spPr>
          <c:invertIfNegative val="0"/>
          <c:val>
            <c:numRef>
              <c:f>Sheet8!$C$4</c:f>
              <c:numCache>
                <c:formatCode>General</c:formatCode>
                <c:ptCount val="1"/>
                <c:pt idx="0">
                  <c:v>46.38</c:v>
                </c:pt>
              </c:numCache>
            </c:numRef>
          </c:val>
          <c:extLst xmlns:c16r2="http://schemas.microsoft.com/office/drawing/2015/06/chart">
            <c:ext xmlns:c16="http://schemas.microsoft.com/office/drawing/2014/chart" uri="{C3380CC4-5D6E-409C-BE32-E72D297353CC}">
              <c16:uniqueId val="{00000001-CDCE-4E36-95AF-DFB856E7C5C5}"/>
            </c:ext>
          </c:extLst>
        </c:ser>
        <c:ser>
          <c:idx val="2"/>
          <c:order val="2"/>
          <c:tx>
            <c:strRef>
              <c:f>Sheet8!$D$3</c:f>
              <c:strCache>
                <c:ptCount val="1"/>
                <c:pt idx="0">
                  <c:v>Unclear</c:v>
                </c:pt>
              </c:strCache>
            </c:strRef>
          </c:tx>
          <c:spPr>
            <a:solidFill>
              <a:schemeClr val="bg2"/>
            </a:solidFill>
            <a:ln>
              <a:noFill/>
            </a:ln>
            <a:effectLst/>
          </c:spPr>
          <c:invertIfNegative val="0"/>
          <c:val>
            <c:numRef>
              <c:f>Sheet8!$D$4</c:f>
              <c:numCache>
                <c:formatCode>General</c:formatCode>
                <c:ptCount val="1"/>
                <c:pt idx="0">
                  <c:v>11.59</c:v>
                </c:pt>
              </c:numCache>
            </c:numRef>
          </c:val>
          <c:extLst xmlns:c16r2="http://schemas.microsoft.com/office/drawing/2015/06/chart">
            <c:ext xmlns:c16="http://schemas.microsoft.com/office/drawing/2014/chart" uri="{C3380CC4-5D6E-409C-BE32-E72D297353CC}">
              <c16:uniqueId val="{00000002-CDCE-4E36-95AF-DFB856E7C5C5}"/>
            </c:ext>
          </c:extLst>
        </c:ser>
        <c:ser>
          <c:idx val="3"/>
          <c:order val="3"/>
          <c:tx>
            <c:strRef>
              <c:f>Sheet8!$E$3</c:f>
              <c:strCache>
                <c:ptCount val="1"/>
                <c:pt idx="0">
                  <c:v>Possibly No</c:v>
                </c:pt>
              </c:strCache>
            </c:strRef>
          </c:tx>
          <c:spPr>
            <a:solidFill>
              <a:srgbClr val="FFC000"/>
            </a:solidFill>
            <a:ln>
              <a:noFill/>
            </a:ln>
            <a:effectLst/>
          </c:spPr>
          <c:invertIfNegative val="0"/>
          <c:val>
            <c:numRef>
              <c:f>Sheet8!$E$4</c:f>
              <c:numCache>
                <c:formatCode>General</c:formatCode>
                <c:ptCount val="1"/>
                <c:pt idx="0">
                  <c:v>27.54</c:v>
                </c:pt>
              </c:numCache>
            </c:numRef>
          </c:val>
          <c:extLst xmlns:c16r2="http://schemas.microsoft.com/office/drawing/2015/06/chart">
            <c:ext xmlns:c16="http://schemas.microsoft.com/office/drawing/2014/chart" uri="{C3380CC4-5D6E-409C-BE32-E72D297353CC}">
              <c16:uniqueId val="{00000003-CDCE-4E36-95AF-DFB856E7C5C5}"/>
            </c:ext>
          </c:extLst>
        </c:ser>
        <c:ser>
          <c:idx val="4"/>
          <c:order val="4"/>
          <c:tx>
            <c:strRef>
              <c:f>Sheet8!$F$3</c:f>
              <c:strCache>
                <c:ptCount val="1"/>
                <c:pt idx="0">
                  <c:v>Definitely No</c:v>
                </c:pt>
              </c:strCache>
            </c:strRef>
          </c:tx>
          <c:spPr>
            <a:solidFill>
              <a:srgbClr val="FF0000"/>
            </a:solidFill>
            <a:ln>
              <a:noFill/>
            </a:ln>
            <a:effectLst/>
          </c:spPr>
          <c:invertIfNegative val="0"/>
          <c:val>
            <c:numRef>
              <c:f>Sheet8!$F$4</c:f>
              <c:numCache>
                <c:formatCode>General</c:formatCode>
                <c:ptCount val="1"/>
                <c:pt idx="0">
                  <c:v>8.6999999999999993</c:v>
                </c:pt>
              </c:numCache>
            </c:numRef>
          </c:val>
          <c:extLst xmlns:c16r2="http://schemas.microsoft.com/office/drawing/2015/06/chart">
            <c:ext xmlns:c16="http://schemas.microsoft.com/office/drawing/2014/chart" uri="{C3380CC4-5D6E-409C-BE32-E72D297353CC}">
              <c16:uniqueId val="{00000004-CDCE-4E36-95AF-DFB856E7C5C5}"/>
            </c:ext>
          </c:extLst>
        </c:ser>
        <c:dLbls>
          <c:showLegendKey val="0"/>
          <c:showVal val="0"/>
          <c:showCatName val="0"/>
          <c:showSerName val="0"/>
          <c:showPercent val="0"/>
          <c:showBubbleSize val="0"/>
        </c:dLbls>
        <c:gapWidth val="150"/>
        <c:overlap val="100"/>
        <c:axId val="119716096"/>
        <c:axId val="119717888"/>
      </c:barChart>
      <c:catAx>
        <c:axId val="119716096"/>
        <c:scaling>
          <c:orientation val="minMax"/>
        </c:scaling>
        <c:delete val="1"/>
        <c:axPos val="b"/>
        <c:numFmt formatCode="General" sourceLinked="1"/>
        <c:majorTickMark val="none"/>
        <c:minorTickMark val="none"/>
        <c:tickLblPos val="nextTo"/>
        <c:crossAx val="119717888"/>
        <c:crosses val="autoZero"/>
        <c:auto val="1"/>
        <c:lblAlgn val="ctr"/>
        <c:lblOffset val="100"/>
        <c:noMultiLvlLbl val="0"/>
      </c:catAx>
      <c:valAx>
        <c:axId val="119717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9716096"/>
        <c:crosses val="autoZero"/>
        <c:crossBetween val="between"/>
      </c:valAx>
      <c:spPr>
        <a:noFill/>
        <a:ln>
          <a:noFill/>
        </a:ln>
        <a:effectLst/>
      </c:spPr>
    </c:plotArea>
    <c:legend>
      <c:legendPos val="r"/>
      <c:layout>
        <c:manualLayout>
          <c:xMode val="edge"/>
          <c:yMode val="edge"/>
          <c:x val="0.63903812809388272"/>
          <c:y val="0.11425064174080385"/>
          <c:w val="0.33560994929216237"/>
          <c:h val="0.646012779309457"/>
        </c:manualLayout>
      </c:layout>
      <c:overlay val="1"/>
      <c:spPr>
        <a:solidFill>
          <a:srgbClr val="FFFFFF"/>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b="1" dirty="0">
                <a:solidFill>
                  <a:schemeClr val="tx1"/>
                </a:solidFill>
              </a:rPr>
              <a:t>Cases</a:t>
            </a:r>
            <a:r>
              <a:rPr lang="en-GB" b="1" baseline="0" dirty="0">
                <a:solidFill>
                  <a:schemeClr val="tx1"/>
                </a:solidFill>
              </a:rPr>
              <a:t> with a toxic trio as a root cause </a:t>
            </a:r>
            <a:endParaRPr lang="en-GB" b="1" dirty="0">
              <a:solidFill>
                <a:schemeClr val="tx1"/>
              </a:solidFill>
            </a:endParaRPr>
          </a:p>
        </c:rich>
      </c:tx>
      <c:layout/>
      <c:overlay val="0"/>
      <c:spPr>
        <a:noFill/>
        <a:ln>
          <a:noFill/>
        </a:ln>
        <a:effectLst/>
      </c:spPr>
    </c:title>
    <c:autoTitleDeleted val="0"/>
    <c:plotArea>
      <c:layout/>
      <c:barChart>
        <c:barDir val="col"/>
        <c:grouping val="clustered"/>
        <c:varyColors val="0"/>
        <c:ser>
          <c:idx val="0"/>
          <c:order val="0"/>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'!$A$29:$A$33</c:f>
              <c:strCache>
                <c:ptCount val="5"/>
                <c:pt idx="0">
                  <c:v>DV</c:v>
                </c:pt>
                <c:pt idx="1">
                  <c:v>Mental Health</c:v>
                </c:pt>
                <c:pt idx="2">
                  <c:v>Substance misuse </c:v>
                </c:pt>
                <c:pt idx="3">
                  <c:v>All three Toxic Trio </c:v>
                </c:pt>
                <c:pt idx="4">
                  <c:v>At least 1 toxic trio factor</c:v>
                </c:pt>
              </c:strCache>
            </c:strRef>
          </c:cat>
          <c:val>
            <c:numRef>
              <c:f>'Analysis '!$C$29:$C$33</c:f>
              <c:numCache>
                <c:formatCode>0%</c:formatCode>
                <c:ptCount val="5"/>
                <c:pt idx="0">
                  <c:v>0.54285714285714282</c:v>
                </c:pt>
                <c:pt idx="1">
                  <c:v>0.34285714285714286</c:v>
                </c:pt>
                <c:pt idx="2">
                  <c:v>0.62857142857142856</c:v>
                </c:pt>
                <c:pt idx="3">
                  <c:v>0.2</c:v>
                </c:pt>
                <c:pt idx="4">
                  <c:v>0.75714285714285712</c:v>
                </c:pt>
              </c:numCache>
            </c:numRef>
          </c:val>
          <c:extLst xmlns:c16r2="http://schemas.microsoft.com/office/drawing/2015/06/chart">
            <c:ext xmlns:c16="http://schemas.microsoft.com/office/drawing/2014/chart" uri="{C3380CC4-5D6E-409C-BE32-E72D297353CC}">
              <c16:uniqueId val="{00000000-A066-4F9A-ACC0-56E0077933A4}"/>
            </c:ext>
          </c:extLst>
        </c:ser>
        <c:dLbls>
          <c:dLblPos val="outEnd"/>
          <c:showLegendKey val="0"/>
          <c:showVal val="1"/>
          <c:showCatName val="0"/>
          <c:showSerName val="0"/>
          <c:showPercent val="0"/>
          <c:showBubbleSize val="0"/>
        </c:dLbls>
        <c:gapWidth val="219"/>
        <c:overlap val="-27"/>
        <c:axId val="120039296"/>
        <c:axId val="120046336"/>
      </c:barChart>
      <c:catAx>
        <c:axId val="12003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046336"/>
        <c:crosses val="autoZero"/>
        <c:auto val="1"/>
        <c:lblAlgn val="ctr"/>
        <c:lblOffset val="100"/>
        <c:noMultiLvlLbl val="0"/>
      </c:catAx>
      <c:valAx>
        <c:axId val="120046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039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[LAC data.xlsx]Age!PivotTable9</c:name>
    <c:fmtId val="-1"/>
  </c:pivotSource>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t>LAC by Age on Entry to Care</a:t>
            </a:r>
          </a:p>
        </c:rich>
      </c:tx>
      <c:layout/>
      <c:overlay val="0"/>
      <c:spPr>
        <a:noFill/>
        <a:ln>
          <a:noFill/>
        </a:ln>
        <a:effectLst/>
      </c:sp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Age!$C$3</c:f>
              <c:strCache>
                <c:ptCount val="1"/>
                <c:pt idx="0">
                  <c:v>Total</c:v>
                </c:pt>
              </c:strCache>
            </c:strRef>
          </c:tx>
          <c:spPr>
            <a:solidFill>
              <a:schemeClr val="accent1"/>
            </a:solidFill>
            <a:ln>
              <a:noFill/>
            </a:ln>
            <a:effectLst/>
          </c:spPr>
          <c:invertIfNegative val="0"/>
          <c:cat>
            <c:strRef>
              <c:f>Age!$B$4:$B$22</c:f>
              <c:strCach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Age!$C$4:$C$22</c:f>
              <c:numCache>
                <c:formatCode>General</c:formatCode>
                <c:ptCount val="18"/>
                <c:pt idx="0">
                  <c:v>158</c:v>
                </c:pt>
                <c:pt idx="1">
                  <c:v>56</c:v>
                </c:pt>
                <c:pt idx="2">
                  <c:v>41</c:v>
                </c:pt>
                <c:pt idx="3">
                  <c:v>41</c:v>
                </c:pt>
                <c:pt idx="4">
                  <c:v>43</c:v>
                </c:pt>
                <c:pt idx="5">
                  <c:v>41</c:v>
                </c:pt>
                <c:pt idx="6">
                  <c:v>30</c:v>
                </c:pt>
                <c:pt idx="7">
                  <c:v>24</c:v>
                </c:pt>
                <c:pt idx="8">
                  <c:v>34</c:v>
                </c:pt>
                <c:pt idx="9">
                  <c:v>35</c:v>
                </c:pt>
                <c:pt idx="10">
                  <c:v>12</c:v>
                </c:pt>
                <c:pt idx="11">
                  <c:v>32</c:v>
                </c:pt>
                <c:pt idx="12">
                  <c:v>27</c:v>
                </c:pt>
                <c:pt idx="13">
                  <c:v>31</c:v>
                </c:pt>
                <c:pt idx="14">
                  <c:v>23</c:v>
                </c:pt>
                <c:pt idx="15">
                  <c:v>41</c:v>
                </c:pt>
                <c:pt idx="16">
                  <c:v>13</c:v>
                </c:pt>
                <c:pt idx="17">
                  <c:v>16</c:v>
                </c:pt>
              </c:numCache>
            </c:numRef>
          </c:val>
          <c:extLst xmlns:c16r2="http://schemas.microsoft.com/office/drawing/2015/06/chart">
            <c:ext xmlns:c16="http://schemas.microsoft.com/office/drawing/2014/chart" uri="{C3380CC4-5D6E-409C-BE32-E72D297353CC}">
              <c16:uniqueId val="{00000000-E93A-4FB6-8331-658AE10EB385}"/>
            </c:ext>
          </c:extLst>
        </c:ser>
        <c:dLbls>
          <c:showLegendKey val="0"/>
          <c:showVal val="0"/>
          <c:showCatName val="0"/>
          <c:showSerName val="0"/>
          <c:showPercent val="0"/>
          <c:showBubbleSize val="0"/>
        </c:dLbls>
        <c:gapWidth val="219"/>
        <c:overlap val="-27"/>
        <c:axId val="119904512"/>
        <c:axId val="119910400"/>
      </c:barChart>
      <c:catAx>
        <c:axId val="11990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9910400"/>
        <c:crosses val="autoZero"/>
        <c:auto val="1"/>
        <c:lblAlgn val="ctr"/>
        <c:lblOffset val="100"/>
        <c:noMultiLvlLbl val="0"/>
      </c:catAx>
      <c:valAx>
        <c:axId val="11991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9904512"/>
        <c:crosses val="autoZero"/>
        <c:crossBetween val="between"/>
      </c:valAx>
      <c:spPr>
        <a:noFill/>
        <a:ln>
          <a:noFill/>
        </a:ln>
        <a:effectLst/>
      </c:spPr>
    </c:plotArea>
    <c:plotVisOnly val="1"/>
    <c:dispBlanksAs val="gap"/>
    <c:showDLblsOverMax val="0"/>
  </c:chart>
  <c:spPr>
    <a:solidFill>
      <a:srgbClr val="FFFFFF"/>
    </a:solidFill>
    <a:ln w="9525" cap="flat" cmpd="sng" algn="ctr">
      <a:noFill/>
      <a:round/>
    </a:ln>
    <a:effectLst/>
  </c:spPr>
  <c:txPr>
    <a:bodyPr/>
    <a:lstStyle/>
    <a:p>
      <a:pPr>
        <a:defRPr>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Sheet1!$C$2</c:f>
              <c:strCache>
                <c:ptCount val="1"/>
                <c:pt idx="0">
                  <c:v>Strongly Disagree</c:v>
                </c:pt>
              </c:strCache>
            </c:strRef>
          </c:tx>
          <c:spPr>
            <a:solidFill>
              <a:srgbClr val="FF0000"/>
            </a:solidFill>
            <a:ln>
              <a:noFill/>
            </a:ln>
            <a:effectLst/>
          </c:spPr>
          <c:invertIfNegative val="0"/>
          <c:dLbls>
            <c:delete val="1"/>
          </c:dLbls>
          <c:cat>
            <c:strRef>
              <c:f>Sheet1!$B$3:$B$5</c:f>
              <c:strCache>
                <c:ptCount val="3"/>
                <c:pt idx="0">
                  <c:v>There is a common understanding of 'Early Help' in NE Lincs</c:v>
                </c:pt>
                <c:pt idx="1">
                  <c:v>There is good communication between partners about children receiving early help services</c:v>
                </c:pt>
                <c:pt idx="2">
                  <c:v>There is a clear early help system and I understand how my organisation fits into that</c:v>
                </c:pt>
              </c:strCache>
            </c:strRef>
          </c:cat>
          <c:val>
            <c:numRef>
              <c:f>Sheet1!$C$3:$C$5</c:f>
              <c:numCache>
                <c:formatCode>General</c:formatCode>
                <c:ptCount val="3"/>
                <c:pt idx="0">
                  <c:v>5</c:v>
                </c:pt>
                <c:pt idx="1">
                  <c:v>10</c:v>
                </c:pt>
                <c:pt idx="2">
                  <c:v>3</c:v>
                </c:pt>
              </c:numCache>
            </c:numRef>
          </c:val>
          <c:extLst xmlns:c16r2="http://schemas.microsoft.com/office/drawing/2015/06/chart">
            <c:ext xmlns:c16="http://schemas.microsoft.com/office/drawing/2014/chart" uri="{C3380CC4-5D6E-409C-BE32-E72D297353CC}">
              <c16:uniqueId val="{00000000-88DC-4CB2-8D47-7A20B1F92C2E}"/>
            </c:ext>
          </c:extLst>
        </c:ser>
        <c:ser>
          <c:idx val="1"/>
          <c:order val="1"/>
          <c:tx>
            <c:strRef>
              <c:f>Sheet1!$D$2</c:f>
              <c:strCache>
                <c:ptCount val="1"/>
                <c:pt idx="0">
                  <c:v>Disagree</c:v>
                </c:pt>
              </c:strCache>
            </c:strRef>
          </c:tx>
          <c:spPr>
            <a:solidFill>
              <a:srgbClr val="FFC000"/>
            </a:solidFill>
            <a:ln>
              <a:noFill/>
            </a:ln>
            <a:effectLst/>
          </c:spPr>
          <c:invertIfNegative val="0"/>
          <c:dLbls>
            <c:delete val="1"/>
          </c:dLbls>
          <c:cat>
            <c:strRef>
              <c:f>Sheet1!$B$3:$B$5</c:f>
              <c:strCache>
                <c:ptCount val="3"/>
                <c:pt idx="0">
                  <c:v>There is a common understanding of 'Early Help' in NE Lincs</c:v>
                </c:pt>
                <c:pt idx="1">
                  <c:v>There is good communication between partners about children receiving early help services</c:v>
                </c:pt>
                <c:pt idx="2">
                  <c:v>There is a clear early help system and I understand how my organisation fits into that</c:v>
                </c:pt>
              </c:strCache>
            </c:strRef>
          </c:cat>
          <c:val>
            <c:numRef>
              <c:f>Sheet1!$D$3:$D$5</c:f>
              <c:numCache>
                <c:formatCode>General</c:formatCode>
                <c:ptCount val="3"/>
                <c:pt idx="0">
                  <c:v>26</c:v>
                </c:pt>
                <c:pt idx="1">
                  <c:v>29</c:v>
                </c:pt>
                <c:pt idx="2">
                  <c:v>24</c:v>
                </c:pt>
              </c:numCache>
            </c:numRef>
          </c:val>
          <c:extLst xmlns:c16r2="http://schemas.microsoft.com/office/drawing/2015/06/chart">
            <c:ext xmlns:c16="http://schemas.microsoft.com/office/drawing/2014/chart" uri="{C3380CC4-5D6E-409C-BE32-E72D297353CC}">
              <c16:uniqueId val="{00000001-88DC-4CB2-8D47-7A20B1F92C2E}"/>
            </c:ext>
          </c:extLst>
        </c:ser>
        <c:ser>
          <c:idx val="2"/>
          <c:order val="2"/>
          <c:tx>
            <c:strRef>
              <c:f>Sheet1!$E$2</c:f>
              <c:strCache>
                <c:ptCount val="1"/>
                <c:pt idx="0">
                  <c:v>Agree</c:v>
                </c:pt>
              </c:strCache>
            </c:strRef>
          </c:tx>
          <c:spPr>
            <a:solidFill>
              <a:srgbClr val="92D050"/>
            </a:solidFill>
            <a:ln>
              <a:noFill/>
            </a:ln>
            <a:effectLst/>
          </c:spPr>
          <c:invertIfNegative val="0"/>
          <c:dLbls>
            <c:delete val="1"/>
          </c:dLbls>
          <c:cat>
            <c:strRef>
              <c:f>Sheet1!$B$3:$B$5</c:f>
              <c:strCache>
                <c:ptCount val="3"/>
                <c:pt idx="0">
                  <c:v>There is a common understanding of 'Early Help' in NE Lincs</c:v>
                </c:pt>
                <c:pt idx="1">
                  <c:v>There is good communication between partners about children receiving early help services</c:v>
                </c:pt>
                <c:pt idx="2">
                  <c:v>There is a clear early help system and I understand how my organisation fits into that</c:v>
                </c:pt>
              </c:strCache>
            </c:strRef>
          </c:cat>
          <c:val>
            <c:numRef>
              <c:f>Sheet1!$E$3:$E$5</c:f>
              <c:numCache>
                <c:formatCode>General</c:formatCode>
                <c:ptCount val="3"/>
                <c:pt idx="0">
                  <c:v>28</c:v>
                </c:pt>
                <c:pt idx="1">
                  <c:v>27</c:v>
                </c:pt>
                <c:pt idx="2">
                  <c:v>38</c:v>
                </c:pt>
              </c:numCache>
            </c:numRef>
          </c:val>
          <c:extLst xmlns:c16r2="http://schemas.microsoft.com/office/drawing/2015/06/chart">
            <c:ext xmlns:c16="http://schemas.microsoft.com/office/drawing/2014/chart" uri="{C3380CC4-5D6E-409C-BE32-E72D297353CC}">
              <c16:uniqueId val="{00000002-88DC-4CB2-8D47-7A20B1F92C2E}"/>
            </c:ext>
          </c:extLst>
        </c:ser>
        <c:ser>
          <c:idx val="3"/>
          <c:order val="3"/>
          <c:tx>
            <c:strRef>
              <c:f>Sheet1!$F$2</c:f>
              <c:strCache>
                <c:ptCount val="1"/>
                <c:pt idx="0">
                  <c:v>Strongly Agree</c:v>
                </c:pt>
              </c:strCache>
            </c:strRef>
          </c:tx>
          <c:spPr>
            <a:solidFill>
              <a:srgbClr val="00B050"/>
            </a:solidFill>
            <a:ln>
              <a:noFill/>
            </a:ln>
            <a:effectLst/>
          </c:spPr>
          <c:invertIfNegative val="0"/>
          <c:dLbls>
            <c:delete val="1"/>
          </c:dLbls>
          <c:cat>
            <c:strRef>
              <c:f>Sheet1!$B$3:$B$5</c:f>
              <c:strCache>
                <c:ptCount val="3"/>
                <c:pt idx="0">
                  <c:v>There is a common understanding of 'Early Help' in NE Lincs</c:v>
                </c:pt>
                <c:pt idx="1">
                  <c:v>There is good communication between partners about children receiving early help services</c:v>
                </c:pt>
                <c:pt idx="2">
                  <c:v>There is a clear early help system and I understand how my organisation fits into that</c:v>
                </c:pt>
              </c:strCache>
            </c:strRef>
          </c:cat>
          <c:val>
            <c:numRef>
              <c:f>Sheet1!$F$3:$F$5</c:f>
              <c:numCache>
                <c:formatCode>General</c:formatCode>
                <c:ptCount val="3"/>
                <c:pt idx="0">
                  <c:v>1</c:v>
                </c:pt>
                <c:pt idx="1">
                  <c:v>2</c:v>
                </c:pt>
                <c:pt idx="2">
                  <c:v>7</c:v>
                </c:pt>
              </c:numCache>
            </c:numRef>
          </c:val>
          <c:extLst xmlns:c16r2="http://schemas.microsoft.com/office/drawing/2015/06/chart">
            <c:ext xmlns:c16="http://schemas.microsoft.com/office/drawing/2014/chart" uri="{C3380CC4-5D6E-409C-BE32-E72D297353CC}">
              <c16:uniqueId val="{00000003-88DC-4CB2-8D47-7A20B1F92C2E}"/>
            </c:ext>
          </c:extLst>
        </c:ser>
        <c:dLbls>
          <c:dLblPos val="ctr"/>
          <c:showLegendKey val="0"/>
          <c:showVal val="1"/>
          <c:showCatName val="0"/>
          <c:showSerName val="0"/>
          <c:showPercent val="0"/>
          <c:showBubbleSize val="0"/>
        </c:dLbls>
        <c:gapWidth val="150"/>
        <c:overlap val="100"/>
        <c:axId val="119990912"/>
        <c:axId val="120263040"/>
      </c:barChart>
      <c:catAx>
        <c:axId val="119990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0263040"/>
        <c:crosses val="autoZero"/>
        <c:auto val="1"/>
        <c:lblAlgn val="ctr"/>
        <c:lblOffset val="100"/>
        <c:noMultiLvlLbl val="0"/>
      </c:catAx>
      <c:valAx>
        <c:axId val="120263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990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7751B-4A5B-4E28-8275-8A9BD3CC8C3A}" type="doc">
      <dgm:prSet loTypeId="urn:microsoft.com/office/officeart/2011/layout/CircleProcess" loCatId="process" qsTypeId="urn:microsoft.com/office/officeart/2005/8/quickstyle/simple1" qsCatId="simple" csTypeId="urn:microsoft.com/office/officeart/2005/8/colors/accent2_1" csCatId="accent2" phldr="1"/>
      <dgm:spPr/>
      <dgm:t>
        <a:bodyPr/>
        <a:lstStyle/>
        <a:p>
          <a:endParaRPr lang="en-US"/>
        </a:p>
      </dgm:t>
    </dgm:pt>
    <dgm:pt modelId="{E5AA9F9C-C973-428B-BED9-4B05CEE38602}">
      <dgm:prSet phldrT="[Text]" custT="1"/>
      <dgm:spPr/>
      <dgm:t>
        <a:bodyPr/>
        <a:lstStyle/>
        <a:p>
          <a:r>
            <a:rPr lang="en-US" sz="2800" dirty="0"/>
            <a:t>163</a:t>
          </a:r>
          <a:r>
            <a:rPr lang="en-US" sz="1300" dirty="0"/>
            <a:t> </a:t>
          </a:r>
          <a:br>
            <a:rPr lang="en-US" sz="1300" dirty="0"/>
          </a:br>
          <a:r>
            <a:rPr lang="en-US" sz="1300" dirty="0"/>
            <a:t>children aged under 1 have become looked after in the last 3 years</a:t>
          </a:r>
        </a:p>
      </dgm:t>
    </dgm:pt>
    <dgm:pt modelId="{7A3AD589-463D-41D6-8784-78D3FEC16C72}" type="parTrans" cxnId="{9CE15677-E523-4202-8BD4-B77EBD4D1821}">
      <dgm:prSet/>
      <dgm:spPr/>
      <dgm:t>
        <a:bodyPr/>
        <a:lstStyle/>
        <a:p>
          <a:endParaRPr lang="en-US"/>
        </a:p>
      </dgm:t>
    </dgm:pt>
    <dgm:pt modelId="{81FF4E3F-97D7-41A4-9CEB-657F895CCD87}" type="sibTrans" cxnId="{9CE15677-E523-4202-8BD4-B77EBD4D1821}">
      <dgm:prSet/>
      <dgm:spPr/>
      <dgm:t>
        <a:bodyPr/>
        <a:lstStyle/>
        <a:p>
          <a:endParaRPr lang="en-US"/>
        </a:p>
      </dgm:t>
    </dgm:pt>
    <dgm:pt modelId="{163ED2C9-C045-410C-970D-56063EE26DB6}">
      <dgm:prSet phldrT="[Text]" custT="1"/>
      <dgm:spPr/>
      <dgm:t>
        <a:bodyPr/>
        <a:lstStyle/>
        <a:p>
          <a:r>
            <a:rPr lang="en-US" sz="2800" dirty="0"/>
            <a:t>135</a:t>
          </a:r>
          <a:r>
            <a:rPr lang="en-US" sz="1300" dirty="0"/>
            <a:t/>
          </a:r>
          <a:br>
            <a:rPr lang="en-US" sz="1300" dirty="0"/>
          </a:br>
          <a:r>
            <a:rPr lang="en-US" sz="1300" dirty="0"/>
            <a:t>of those under 1s have siblings</a:t>
          </a:r>
        </a:p>
      </dgm:t>
    </dgm:pt>
    <dgm:pt modelId="{7EF0269B-E1B1-4B26-BA78-D0944D6EEC51}" type="parTrans" cxnId="{0ABAE79D-2397-4DCF-80E6-756429A3B3A1}">
      <dgm:prSet/>
      <dgm:spPr/>
      <dgm:t>
        <a:bodyPr/>
        <a:lstStyle/>
        <a:p>
          <a:endParaRPr lang="en-US"/>
        </a:p>
      </dgm:t>
    </dgm:pt>
    <dgm:pt modelId="{F86ECDD7-82BC-4B35-BF0A-D6F3B53E1AFD}" type="sibTrans" cxnId="{0ABAE79D-2397-4DCF-80E6-756429A3B3A1}">
      <dgm:prSet/>
      <dgm:spPr/>
      <dgm:t>
        <a:bodyPr/>
        <a:lstStyle/>
        <a:p>
          <a:endParaRPr lang="en-US"/>
        </a:p>
      </dgm:t>
    </dgm:pt>
    <dgm:pt modelId="{F976DFD6-0572-4B2A-98AD-67C78FD37D7D}">
      <dgm:prSet phldrT="[Text]" custT="1"/>
      <dgm:spPr/>
      <dgm:t>
        <a:bodyPr/>
        <a:lstStyle/>
        <a:p>
          <a:r>
            <a:rPr lang="en-US" sz="2800" dirty="0"/>
            <a:t>107</a:t>
          </a:r>
          <a:r>
            <a:rPr lang="en-US" sz="1300" dirty="0"/>
            <a:t/>
          </a:r>
          <a:br>
            <a:rPr lang="en-US" sz="1300" dirty="0"/>
          </a:br>
          <a:r>
            <a:rPr lang="en-US" sz="1300" dirty="0"/>
            <a:t>of those under 1s have siblings who have also been LAC</a:t>
          </a:r>
        </a:p>
      </dgm:t>
    </dgm:pt>
    <dgm:pt modelId="{14CF4B5B-5D9C-4FE1-B35C-6C996EDF9489}" type="parTrans" cxnId="{BD464861-F771-4E24-850A-BFA9C48D0FD4}">
      <dgm:prSet/>
      <dgm:spPr/>
      <dgm:t>
        <a:bodyPr/>
        <a:lstStyle/>
        <a:p>
          <a:endParaRPr lang="en-US"/>
        </a:p>
      </dgm:t>
    </dgm:pt>
    <dgm:pt modelId="{F39BA45E-252D-431C-AF06-3439F1279AF8}" type="sibTrans" cxnId="{BD464861-F771-4E24-850A-BFA9C48D0FD4}">
      <dgm:prSet/>
      <dgm:spPr/>
      <dgm:t>
        <a:bodyPr/>
        <a:lstStyle/>
        <a:p>
          <a:endParaRPr lang="en-US"/>
        </a:p>
      </dgm:t>
    </dgm:pt>
    <dgm:pt modelId="{95367ACA-0713-4B83-B50C-336EE415BE89}">
      <dgm:prSet phldrT="[Text]" custT="1"/>
      <dgm:spPr/>
      <dgm:t>
        <a:bodyPr/>
        <a:lstStyle/>
        <a:p>
          <a:r>
            <a:rPr lang="en-US" sz="2800" dirty="0"/>
            <a:t>56</a:t>
          </a:r>
          <a:r>
            <a:rPr lang="en-US" sz="1300" dirty="0"/>
            <a:t/>
          </a:r>
          <a:br>
            <a:rPr lang="en-US" sz="1300" dirty="0"/>
          </a:br>
          <a:r>
            <a:rPr lang="en-US" sz="1300" dirty="0"/>
            <a:t>of the under 1s have siblings who also became looked after before their 1</a:t>
          </a:r>
          <a:r>
            <a:rPr lang="en-US" sz="1300" baseline="30000" dirty="0"/>
            <a:t>st</a:t>
          </a:r>
          <a:r>
            <a:rPr lang="en-US" sz="1300" dirty="0"/>
            <a:t> birthday</a:t>
          </a:r>
        </a:p>
      </dgm:t>
    </dgm:pt>
    <dgm:pt modelId="{07946B2C-6E6F-4405-A0AB-C1D392D05973}" type="parTrans" cxnId="{2FEA1ECA-5231-4AC1-BFE8-E75BC7A4585E}">
      <dgm:prSet/>
      <dgm:spPr/>
      <dgm:t>
        <a:bodyPr/>
        <a:lstStyle/>
        <a:p>
          <a:endParaRPr lang="en-US"/>
        </a:p>
      </dgm:t>
    </dgm:pt>
    <dgm:pt modelId="{3FCBC756-50F9-4C13-8BCF-772989ABDC89}" type="sibTrans" cxnId="{2FEA1ECA-5231-4AC1-BFE8-E75BC7A4585E}">
      <dgm:prSet/>
      <dgm:spPr/>
      <dgm:t>
        <a:bodyPr/>
        <a:lstStyle/>
        <a:p>
          <a:endParaRPr lang="en-US"/>
        </a:p>
      </dgm:t>
    </dgm:pt>
    <dgm:pt modelId="{1C13E08C-0025-4380-BD2A-C466593C1271}" type="pres">
      <dgm:prSet presAssocID="{9457751B-4A5B-4E28-8275-8A9BD3CC8C3A}" presName="Name0" presStyleCnt="0">
        <dgm:presLayoutVars>
          <dgm:chMax val="11"/>
          <dgm:chPref val="11"/>
          <dgm:dir/>
          <dgm:resizeHandles/>
        </dgm:presLayoutVars>
      </dgm:prSet>
      <dgm:spPr/>
      <dgm:t>
        <a:bodyPr/>
        <a:lstStyle/>
        <a:p>
          <a:endParaRPr lang="en-GB"/>
        </a:p>
      </dgm:t>
    </dgm:pt>
    <dgm:pt modelId="{45501D77-235E-48EF-A6D0-9733C87598F1}" type="pres">
      <dgm:prSet presAssocID="{95367ACA-0713-4B83-B50C-336EE415BE89}" presName="Accent4" presStyleCnt="0"/>
      <dgm:spPr/>
    </dgm:pt>
    <dgm:pt modelId="{9B7A3404-C7A1-4188-8FD4-5FC181540A26}" type="pres">
      <dgm:prSet presAssocID="{95367ACA-0713-4B83-B50C-336EE415BE89}" presName="Accent" presStyleLbl="node1" presStyleIdx="0" presStyleCnt="4" custLinFactNeighborX="-2922" custLinFactNeighborY="1021"/>
      <dgm:spPr>
        <a:solidFill>
          <a:schemeClr val="tx1"/>
        </a:solidFill>
      </dgm:spPr>
    </dgm:pt>
    <dgm:pt modelId="{91E4CCA2-4A81-479C-8FC3-F54581AD412A}" type="pres">
      <dgm:prSet presAssocID="{95367ACA-0713-4B83-B50C-336EE415BE89}" presName="ParentBackground4" presStyleCnt="0"/>
      <dgm:spPr/>
    </dgm:pt>
    <dgm:pt modelId="{9F27E67F-9B6F-420B-B7AA-27EEA30BDD4F}" type="pres">
      <dgm:prSet presAssocID="{95367ACA-0713-4B83-B50C-336EE415BE89}" presName="ParentBackground" presStyleLbl="fgAcc1" presStyleIdx="0" presStyleCnt="4" custLinFactNeighborX="-2725" custLinFactNeighborY="1090"/>
      <dgm:spPr/>
      <dgm:t>
        <a:bodyPr/>
        <a:lstStyle/>
        <a:p>
          <a:endParaRPr lang="en-GB"/>
        </a:p>
      </dgm:t>
    </dgm:pt>
    <dgm:pt modelId="{6158F75A-6188-4302-9519-1DC88C3E18B0}" type="pres">
      <dgm:prSet presAssocID="{95367ACA-0713-4B83-B50C-336EE415BE89}" presName="Parent4" presStyleLbl="revTx" presStyleIdx="0" presStyleCnt="0">
        <dgm:presLayoutVars>
          <dgm:chMax val="1"/>
          <dgm:chPref val="1"/>
          <dgm:bulletEnabled val="1"/>
        </dgm:presLayoutVars>
      </dgm:prSet>
      <dgm:spPr/>
      <dgm:t>
        <a:bodyPr/>
        <a:lstStyle/>
        <a:p>
          <a:endParaRPr lang="en-GB"/>
        </a:p>
      </dgm:t>
    </dgm:pt>
    <dgm:pt modelId="{88F0A1E9-9687-4001-984A-42B39FA23679}" type="pres">
      <dgm:prSet presAssocID="{F976DFD6-0572-4B2A-98AD-67C78FD37D7D}" presName="Accent3" presStyleCnt="0"/>
      <dgm:spPr/>
    </dgm:pt>
    <dgm:pt modelId="{C4445F6E-59B4-4C71-99D9-6E3ED2525478}" type="pres">
      <dgm:prSet presAssocID="{F976DFD6-0572-4B2A-98AD-67C78FD37D7D}" presName="Accent" presStyleLbl="node1" presStyleIdx="1" presStyleCnt="4"/>
      <dgm:spPr>
        <a:solidFill>
          <a:schemeClr val="tx1"/>
        </a:solidFill>
      </dgm:spPr>
    </dgm:pt>
    <dgm:pt modelId="{91BD028E-F274-49AC-80EE-1BCAEAD72BB9}" type="pres">
      <dgm:prSet presAssocID="{F976DFD6-0572-4B2A-98AD-67C78FD37D7D}" presName="ParentBackground3" presStyleCnt="0"/>
      <dgm:spPr/>
    </dgm:pt>
    <dgm:pt modelId="{67953FE6-978B-4C8E-9933-2293AEC23FB3}" type="pres">
      <dgm:prSet presAssocID="{F976DFD6-0572-4B2A-98AD-67C78FD37D7D}" presName="ParentBackground" presStyleLbl="fgAcc1" presStyleIdx="1" presStyleCnt="4"/>
      <dgm:spPr/>
      <dgm:t>
        <a:bodyPr/>
        <a:lstStyle/>
        <a:p>
          <a:endParaRPr lang="en-GB"/>
        </a:p>
      </dgm:t>
    </dgm:pt>
    <dgm:pt modelId="{16C46F2E-5175-45EE-9A1E-5EAA671599E3}" type="pres">
      <dgm:prSet presAssocID="{F976DFD6-0572-4B2A-98AD-67C78FD37D7D}" presName="Parent3" presStyleLbl="revTx" presStyleIdx="0" presStyleCnt="0">
        <dgm:presLayoutVars>
          <dgm:chMax val="1"/>
          <dgm:chPref val="1"/>
          <dgm:bulletEnabled val="1"/>
        </dgm:presLayoutVars>
      </dgm:prSet>
      <dgm:spPr/>
      <dgm:t>
        <a:bodyPr/>
        <a:lstStyle/>
        <a:p>
          <a:endParaRPr lang="en-GB"/>
        </a:p>
      </dgm:t>
    </dgm:pt>
    <dgm:pt modelId="{DE65B3CF-B8E5-42F9-89A3-0AA26F3FFC5A}" type="pres">
      <dgm:prSet presAssocID="{163ED2C9-C045-410C-970D-56063EE26DB6}" presName="Accent2" presStyleCnt="0"/>
      <dgm:spPr/>
    </dgm:pt>
    <dgm:pt modelId="{66484FF6-D9B6-4D05-AB2A-F89B51B06436}" type="pres">
      <dgm:prSet presAssocID="{163ED2C9-C045-410C-970D-56063EE26DB6}" presName="Accent" presStyleLbl="node1" presStyleIdx="2" presStyleCnt="4"/>
      <dgm:spPr>
        <a:solidFill>
          <a:schemeClr val="tx1"/>
        </a:solidFill>
      </dgm:spPr>
    </dgm:pt>
    <dgm:pt modelId="{7CF7FB6E-0A66-4A8E-8A0C-F00A8935504B}" type="pres">
      <dgm:prSet presAssocID="{163ED2C9-C045-410C-970D-56063EE26DB6}" presName="ParentBackground2" presStyleCnt="0"/>
      <dgm:spPr/>
    </dgm:pt>
    <dgm:pt modelId="{D011436D-D2C4-4290-85A7-F2ACF0AD655B}" type="pres">
      <dgm:prSet presAssocID="{163ED2C9-C045-410C-970D-56063EE26DB6}" presName="ParentBackground" presStyleLbl="fgAcc1" presStyleIdx="2" presStyleCnt="4"/>
      <dgm:spPr/>
      <dgm:t>
        <a:bodyPr/>
        <a:lstStyle/>
        <a:p>
          <a:endParaRPr lang="en-GB"/>
        </a:p>
      </dgm:t>
    </dgm:pt>
    <dgm:pt modelId="{17FD01EB-B273-4343-B10E-CE139015D138}" type="pres">
      <dgm:prSet presAssocID="{163ED2C9-C045-410C-970D-56063EE26DB6}" presName="Parent2" presStyleLbl="revTx" presStyleIdx="0" presStyleCnt="0">
        <dgm:presLayoutVars>
          <dgm:chMax val="1"/>
          <dgm:chPref val="1"/>
          <dgm:bulletEnabled val="1"/>
        </dgm:presLayoutVars>
      </dgm:prSet>
      <dgm:spPr/>
      <dgm:t>
        <a:bodyPr/>
        <a:lstStyle/>
        <a:p>
          <a:endParaRPr lang="en-GB"/>
        </a:p>
      </dgm:t>
    </dgm:pt>
    <dgm:pt modelId="{E47396B5-C8AB-4911-AAEB-0C466D24AD84}" type="pres">
      <dgm:prSet presAssocID="{E5AA9F9C-C973-428B-BED9-4B05CEE38602}" presName="Accent1" presStyleCnt="0"/>
      <dgm:spPr/>
    </dgm:pt>
    <dgm:pt modelId="{2AF86753-B976-4422-95F3-B68BEB58FDF7}" type="pres">
      <dgm:prSet presAssocID="{E5AA9F9C-C973-428B-BED9-4B05CEE38602}" presName="Accent" presStyleLbl="node1" presStyleIdx="3" presStyleCnt="4"/>
      <dgm:spPr>
        <a:solidFill>
          <a:schemeClr val="tx1"/>
        </a:solidFill>
      </dgm:spPr>
    </dgm:pt>
    <dgm:pt modelId="{CD1C42EA-6BEB-4E82-AC21-4158525C2954}" type="pres">
      <dgm:prSet presAssocID="{E5AA9F9C-C973-428B-BED9-4B05CEE38602}" presName="ParentBackground1" presStyleCnt="0"/>
      <dgm:spPr/>
    </dgm:pt>
    <dgm:pt modelId="{F00ECBC6-BF71-452D-B360-B9954909E708}" type="pres">
      <dgm:prSet presAssocID="{E5AA9F9C-C973-428B-BED9-4B05CEE38602}" presName="ParentBackground" presStyleLbl="fgAcc1" presStyleIdx="3" presStyleCnt="4"/>
      <dgm:spPr/>
      <dgm:t>
        <a:bodyPr/>
        <a:lstStyle/>
        <a:p>
          <a:endParaRPr lang="en-GB"/>
        </a:p>
      </dgm:t>
    </dgm:pt>
    <dgm:pt modelId="{18F0B6E7-0DDC-45DC-B746-CF3CA9B607A8}" type="pres">
      <dgm:prSet presAssocID="{E5AA9F9C-C973-428B-BED9-4B05CEE38602}" presName="Parent1" presStyleLbl="revTx" presStyleIdx="0" presStyleCnt="0">
        <dgm:presLayoutVars>
          <dgm:chMax val="1"/>
          <dgm:chPref val="1"/>
          <dgm:bulletEnabled val="1"/>
        </dgm:presLayoutVars>
      </dgm:prSet>
      <dgm:spPr/>
      <dgm:t>
        <a:bodyPr/>
        <a:lstStyle/>
        <a:p>
          <a:endParaRPr lang="en-GB"/>
        </a:p>
      </dgm:t>
    </dgm:pt>
  </dgm:ptLst>
  <dgm:cxnLst>
    <dgm:cxn modelId="{CB66F174-219A-43BA-8941-F9870BDD6A53}" type="presOf" srcId="{E5AA9F9C-C973-428B-BED9-4B05CEE38602}" destId="{18F0B6E7-0DDC-45DC-B746-CF3CA9B607A8}" srcOrd="1" destOrd="0" presId="urn:microsoft.com/office/officeart/2011/layout/CircleProcess"/>
    <dgm:cxn modelId="{475E3F46-FA2C-4F63-B0F5-CB242CA83A01}" type="presOf" srcId="{E5AA9F9C-C973-428B-BED9-4B05CEE38602}" destId="{F00ECBC6-BF71-452D-B360-B9954909E708}" srcOrd="0" destOrd="0" presId="urn:microsoft.com/office/officeart/2011/layout/CircleProcess"/>
    <dgm:cxn modelId="{BD464861-F771-4E24-850A-BFA9C48D0FD4}" srcId="{9457751B-4A5B-4E28-8275-8A9BD3CC8C3A}" destId="{F976DFD6-0572-4B2A-98AD-67C78FD37D7D}" srcOrd="2" destOrd="0" parTransId="{14CF4B5B-5D9C-4FE1-B35C-6C996EDF9489}" sibTransId="{F39BA45E-252D-431C-AF06-3439F1279AF8}"/>
    <dgm:cxn modelId="{3F230886-E21D-4144-ADAA-888CFFD50BFC}" type="presOf" srcId="{95367ACA-0713-4B83-B50C-336EE415BE89}" destId="{6158F75A-6188-4302-9519-1DC88C3E18B0}" srcOrd="1" destOrd="0" presId="urn:microsoft.com/office/officeart/2011/layout/CircleProcess"/>
    <dgm:cxn modelId="{2FEA1ECA-5231-4AC1-BFE8-E75BC7A4585E}" srcId="{9457751B-4A5B-4E28-8275-8A9BD3CC8C3A}" destId="{95367ACA-0713-4B83-B50C-336EE415BE89}" srcOrd="3" destOrd="0" parTransId="{07946B2C-6E6F-4405-A0AB-C1D392D05973}" sibTransId="{3FCBC756-50F9-4C13-8BCF-772989ABDC89}"/>
    <dgm:cxn modelId="{0ABAE79D-2397-4DCF-80E6-756429A3B3A1}" srcId="{9457751B-4A5B-4E28-8275-8A9BD3CC8C3A}" destId="{163ED2C9-C045-410C-970D-56063EE26DB6}" srcOrd="1" destOrd="0" parTransId="{7EF0269B-E1B1-4B26-BA78-D0944D6EEC51}" sibTransId="{F86ECDD7-82BC-4B35-BF0A-D6F3B53E1AFD}"/>
    <dgm:cxn modelId="{266CEBE9-3115-4319-A08A-FD6E0867940B}" type="presOf" srcId="{163ED2C9-C045-410C-970D-56063EE26DB6}" destId="{D011436D-D2C4-4290-85A7-F2ACF0AD655B}" srcOrd="0" destOrd="0" presId="urn:microsoft.com/office/officeart/2011/layout/CircleProcess"/>
    <dgm:cxn modelId="{9CE15677-E523-4202-8BD4-B77EBD4D1821}" srcId="{9457751B-4A5B-4E28-8275-8A9BD3CC8C3A}" destId="{E5AA9F9C-C973-428B-BED9-4B05CEE38602}" srcOrd="0" destOrd="0" parTransId="{7A3AD589-463D-41D6-8784-78D3FEC16C72}" sibTransId="{81FF4E3F-97D7-41A4-9CEB-657F895CCD87}"/>
    <dgm:cxn modelId="{C6AEC0E4-7C72-464A-A995-D6EA9F88E15F}" type="presOf" srcId="{F976DFD6-0572-4B2A-98AD-67C78FD37D7D}" destId="{67953FE6-978B-4C8E-9933-2293AEC23FB3}" srcOrd="0" destOrd="0" presId="urn:microsoft.com/office/officeart/2011/layout/CircleProcess"/>
    <dgm:cxn modelId="{57B95448-4E84-4850-8E20-A2EC519EF2B7}" type="presOf" srcId="{163ED2C9-C045-410C-970D-56063EE26DB6}" destId="{17FD01EB-B273-4343-B10E-CE139015D138}" srcOrd="1" destOrd="0" presId="urn:microsoft.com/office/officeart/2011/layout/CircleProcess"/>
    <dgm:cxn modelId="{02BC7405-E46D-4A88-B377-8B615122CCE8}" type="presOf" srcId="{9457751B-4A5B-4E28-8275-8A9BD3CC8C3A}" destId="{1C13E08C-0025-4380-BD2A-C466593C1271}" srcOrd="0" destOrd="0" presId="urn:microsoft.com/office/officeart/2011/layout/CircleProcess"/>
    <dgm:cxn modelId="{F52C38AD-0213-4094-B73F-3515AD66CE9F}" type="presOf" srcId="{95367ACA-0713-4B83-B50C-336EE415BE89}" destId="{9F27E67F-9B6F-420B-B7AA-27EEA30BDD4F}" srcOrd="0" destOrd="0" presId="urn:microsoft.com/office/officeart/2011/layout/CircleProcess"/>
    <dgm:cxn modelId="{BCFFC63D-2403-4691-879F-5ED7CF50D7B6}" type="presOf" srcId="{F976DFD6-0572-4B2A-98AD-67C78FD37D7D}" destId="{16C46F2E-5175-45EE-9A1E-5EAA671599E3}" srcOrd="1" destOrd="0" presId="urn:microsoft.com/office/officeart/2011/layout/CircleProcess"/>
    <dgm:cxn modelId="{04D4F2B7-5AFD-45E3-AECD-D4BB3EC69717}" type="presParOf" srcId="{1C13E08C-0025-4380-BD2A-C466593C1271}" destId="{45501D77-235E-48EF-A6D0-9733C87598F1}" srcOrd="0" destOrd="0" presId="urn:microsoft.com/office/officeart/2011/layout/CircleProcess"/>
    <dgm:cxn modelId="{656AF5B7-FDEB-4BAD-841A-BD233578B021}" type="presParOf" srcId="{45501D77-235E-48EF-A6D0-9733C87598F1}" destId="{9B7A3404-C7A1-4188-8FD4-5FC181540A26}" srcOrd="0" destOrd="0" presId="urn:microsoft.com/office/officeart/2011/layout/CircleProcess"/>
    <dgm:cxn modelId="{14B5ED9E-0097-47C8-B0C5-9838B80738D7}" type="presParOf" srcId="{1C13E08C-0025-4380-BD2A-C466593C1271}" destId="{91E4CCA2-4A81-479C-8FC3-F54581AD412A}" srcOrd="1" destOrd="0" presId="urn:microsoft.com/office/officeart/2011/layout/CircleProcess"/>
    <dgm:cxn modelId="{3CC9C407-23A8-43ED-9F88-4D742A95441C}" type="presParOf" srcId="{91E4CCA2-4A81-479C-8FC3-F54581AD412A}" destId="{9F27E67F-9B6F-420B-B7AA-27EEA30BDD4F}" srcOrd="0" destOrd="0" presId="urn:microsoft.com/office/officeart/2011/layout/CircleProcess"/>
    <dgm:cxn modelId="{5B059E3C-FAD9-4397-B5FA-974B193527B9}" type="presParOf" srcId="{1C13E08C-0025-4380-BD2A-C466593C1271}" destId="{6158F75A-6188-4302-9519-1DC88C3E18B0}" srcOrd="2" destOrd="0" presId="urn:microsoft.com/office/officeart/2011/layout/CircleProcess"/>
    <dgm:cxn modelId="{C8AA273D-B0DE-449F-A4E3-0D6473300B4A}" type="presParOf" srcId="{1C13E08C-0025-4380-BD2A-C466593C1271}" destId="{88F0A1E9-9687-4001-984A-42B39FA23679}" srcOrd="3" destOrd="0" presId="urn:microsoft.com/office/officeart/2011/layout/CircleProcess"/>
    <dgm:cxn modelId="{3F58F057-62FE-4274-9C95-2FB8804D0D98}" type="presParOf" srcId="{88F0A1E9-9687-4001-984A-42B39FA23679}" destId="{C4445F6E-59B4-4C71-99D9-6E3ED2525478}" srcOrd="0" destOrd="0" presId="urn:microsoft.com/office/officeart/2011/layout/CircleProcess"/>
    <dgm:cxn modelId="{EC19D846-E9F7-46BF-89CF-077348920642}" type="presParOf" srcId="{1C13E08C-0025-4380-BD2A-C466593C1271}" destId="{91BD028E-F274-49AC-80EE-1BCAEAD72BB9}" srcOrd="4" destOrd="0" presId="urn:microsoft.com/office/officeart/2011/layout/CircleProcess"/>
    <dgm:cxn modelId="{D63F6F1C-7CC1-485A-A853-4DDF5A4D84F0}" type="presParOf" srcId="{91BD028E-F274-49AC-80EE-1BCAEAD72BB9}" destId="{67953FE6-978B-4C8E-9933-2293AEC23FB3}" srcOrd="0" destOrd="0" presId="urn:microsoft.com/office/officeart/2011/layout/CircleProcess"/>
    <dgm:cxn modelId="{9A63FE00-5C2D-414D-A014-0CDABB0FC625}" type="presParOf" srcId="{1C13E08C-0025-4380-BD2A-C466593C1271}" destId="{16C46F2E-5175-45EE-9A1E-5EAA671599E3}" srcOrd="5" destOrd="0" presId="urn:microsoft.com/office/officeart/2011/layout/CircleProcess"/>
    <dgm:cxn modelId="{04F9507F-0CF3-443D-86F0-413DE2E34BF5}" type="presParOf" srcId="{1C13E08C-0025-4380-BD2A-C466593C1271}" destId="{DE65B3CF-B8E5-42F9-89A3-0AA26F3FFC5A}" srcOrd="6" destOrd="0" presId="urn:microsoft.com/office/officeart/2011/layout/CircleProcess"/>
    <dgm:cxn modelId="{8A6E4661-57C0-4BE4-B37E-E77B8748FE85}" type="presParOf" srcId="{DE65B3CF-B8E5-42F9-89A3-0AA26F3FFC5A}" destId="{66484FF6-D9B6-4D05-AB2A-F89B51B06436}" srcOrd="0" destOrd="0" presId="urn:microsoft.com/office/officeart/2011/layout/CircleProcess"/>
    <dgm:cxn modelId="{D0E17372-5582-41A7-B71D-3B17847DA91C}" type="presParOf" srcId="{1C13E08C-0025-4380-BD2A-C466593C1271}" destId="{7CF7FB6E-0A66-4A8E-8A0C-F00A8935504B}" srcOrd="7" destOrd="0" presId="urn:microsoft.com/office/officeart/2011/layout/CircleProcess"/>
    <dgm:cxn modelId="{AE22CED4-E567-4C1F-A17C-73895DE74973}" type="presParOf" srcId="{7CF7FB6E-0A66-4A8E-8A0C-F00A8935504B}" destId="{D011436D-D2C4-4290-85A7-F2ACF0AD655B}" srcOrd="0" destOrd="0" presId="urn:microsoft.com/office/officeart/2011/layout/CircleProcess"/>
    <dgm:cxn modelId="{4BABA143-D1A7-4082-BF8E-16444133BC00}" type="presParOf" srcId="{1C13E08C-0025-4380-BD2A-C466593C1271}" destId="{17FD01EB-B273-4343-B10E-CE139015D138}" srcOrd="8" destOrd="0" presId="urn:microsoft.com/office/officeart/2011/layout/CircleProcess"/>
    <dgm:cxn modelId="{CEDFE383-848A-4956-BD38-2266A8A8DC14}" type="presParOf" srcId="{1C13E08C-0025-4380-BD2A-C466593C1271}" destId="{E47396B5-C8AB-4911-AAEB-0C466D24AD84}" srcOrd="9" destOrd="0" presId="urn:microsoft.com/office/officeart/2011/layout/CircleProcess"/>
    <dgm:cxn modelId="{6060A669-2E0B-41D7-B3FE-129CF75E5B37}" type="presParOf" srcId="{E47396B5-C8AB-4911-AAEB-0C466D24AD84}" destId="{2AF86753-B976-4422-95F3-B68BEB58FDF7}" srcOrd="0" destOrd="0" presId="urn:microsoft.com/office/officeart/2011/layout/CircleProcess"/>
    <dgm:cxn modelId="{B3800819-844B-45E3-A339-8E42072ED880}" type="presParOf" srcId="{1C13E08C-0025-4380-BD2A-C466593C1271}" destId="{CD1C42EA-6BEB-4E82-AC21-4158525C2954}" srcOrd="10" destOrd="0" presId="urn:microsoft.com/office/officeart/2011/layout/CircleProcess"/>
    <dgm:cxn modelId="{9D8EE96E-5BF2-4722-A109-613835AE38DB}" type="presParOf" srcId="{CD1C42EA-6BEB-4E82-AC21-4158525C2954}" destId="{F00ECBC6-BF71-452D-B360-B9954909E708}" srcOrd="0" destOrd="0" presId="urn:microsoft.com/office/officeart/2011/layout/CircleProcess"/>
    <dgm:cxn modelId="{8FF9D94A-A031-4EEC-80DF-07E9FC571D79}" type="presParOf" srcId="{1C13E08C-0025-4380-BD2A-C466593C1271}" destId="{18F0B6E7-0DDC-45DC-B746-CF3CA9B607A8}"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00F41-AB52-42E0-8A07-BA3E8A68EC4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433A924-AC58-461B-9BB3-C144819632C6}">
      <dgm:prSet phldrT="[Text]" custT="1"/>
      <dgm:spPr>
        <a:solidFill>
          <a:schemeClr val="accent3"/>
        </a:solidFill>
        <a:ln>
          <a:noFill/>
        </a:ln>
      </dgm:spPr>
      <dgm:t>
        <a:bodyPr/>
        <a:lstStyle/>
        <a:p>
          <a:r>
            <a:rPr lang="en-GB" sz="1600" dirty="0">
              <a:solidFill>
                <a:srgbClr val="FFFFFF"/>
              </a:solidFill>
            </a:rPr>
            <a:t>Integrate services (in consultation with partners) to maximise impact</a:t>
          </a:r>
          <a:endParaRPr lang="en-US" sz="1600" dirty="0">
            <a:solidFill>
              <a:srgbClr val="FFFFFF"/>
            </a:solidFill>
          </a:endParaRPr>
        </a:p>
      </dgm:t>
    </dgm:pt>
    <dgm:pt modelId="{8F2F3D19-D49A-4F23-A128-897100A25DC5}" type="parTrans" cxnId="{10A81D0B-6BC3-487A-8F0D-7C56777C9CB1}">
      <dgm:prSet/>
      <dgm:spPr/>
      <dgm:t>
        <a:bodyPr/>
        <a:lstStyle/>
        <a:p>
          <a:endParaRPr lang="en-US" sz="1600"/>
        </a:p>
      </dgm:t>
    </dgm:pt>
    <dgm:pt modelId="{DDF561DC-310B-477F-9E67-640EC2FEF7D8}" type="sibTrans" cxnId="{10A81D0B-6BC3-487A-8F0D-7C56777C9CB1}">
      <dgm:prSet/>
      <dgm:spPr/>
      <dgm:t>
        <a:bodyPr/>
        <a:lstStyle/>
        <a:p>
          <a:endParaRPr lang="en-US" sz="1600"/>
        </a:p>
      </dgm:t>
    </dgm:pt>
    <dgm:pt modelId="{7C4F34E7-145C-4765-B77A-3DABB607624A}">
      <dgm:prSet custT="1"/>
      <dgm:spPr>
        <a:solidFill>
          <a:schemeClr val="accent3"/>
        </a:solidFill>
        <a:ln>
          <a:noFill/>
        </a:ln>
      </dgm:spPr>
      <dgm:t>
        <a:bodyPr/>
        <a:lstStyle/>
        <a:p>
          <a:r>
            <a:rPr lang="en-GB" sz="1600" dirty="0">
              <a:solidFill>
                <a:srgbClr val="FFFFFF"/>
              </a:solidFill>
            </a:rPr>
            <a:t>Target cross sector resources to tackle root causes of demand</a:t>
          </a:r>
        </a:p>
      </dgm:t>
    </dgm:pt>
    <dgm:pt modelId="{A4974418-C3C4-4E9E-9540-4AC5CBEC0035}" type="parTrans" cxnId="{83176BFD-2202-4875-99EE-76CCB647AF9C}">
      <dgm:prSet/>
      <dgm:spPr/>
      <dgm:t>
        <a:bodyPr/>
        <a:lstStyle/>
        <a:p>
          <a:endParaRPr lang="en-US" sz="1600"/>
        </a:p>
      </dgm:t>
    </dgm:pt>
    <dgm:pt modelId="{F1FC1A68-ADA3-4AC5-917A-AAFEF5D8A10A}" type="sibTrans" cxnId="{83176BFD-2202-4875-99EE-76CCB647AF9C}">
      <dgm:prSet/>
      <dgm:spPr/>
      <dgm:t>
        <a:bodyPr/>
        <a:lstStyle/>
        <a:p>
          <a:endParaRPr lang="en-US" sz="1600"/>
        </a:p>
      </dgm:t>
    </dgm:pt>
    <dgm:pt modelId="{6D18CDF2-B152-4ADE-8F8B-400C5606A107}">
      <dgm:prSet custT="1"/>
      <dgm:spPr>
        <a:solidFill>
          <a:schemeClr val="accent3"/>
        </a:solidFill>
        <a:ln>
          <a:noFill/>
        </a:ln>
      </dgm:spPr>
      <dgm:t>
        <a:bodyPr/>
        <a:lstStyle/>
        <a:p>
          <a:r>
            <a:rPr lang="en-GB" sz="1600" dirty="0">
              <a:solidFill>
                <a:srgbClr val="FFFFFF"/>
              </a:solidFill>
            </a:rPr>
            <a:t>Simplify pathways (particularly for universal services)</a:t>
          </a:r>
        </a:p>
      </dgm:t>
    </dgm:pt>
    <dgm:pt modelId="{DDFA11AC-C7C1-46A5-9697-0A2542F6BBCE}" type="parTrans" cxnId="{497C04AC-D2E3-4393-B0AF-98AF88B069A5}">
      <dgm:prSet/>
      <dgm:spPr/>
      <dgm:t>
        <a:bodyPr/>
        <a:lstStyle/>
        <a:p>
          <a:endParaRPr lang="en-US" sz="1600"/>
        </a:p>
      </dgm:t>
    </dgm:pt>
    <dgm:pt modelId="{262B5784-9648-4D39-BED6-33290F6F3107}" type="sibTrans" cxnId="{497C04AC-D2E3-4393-B0AF-98AF88B069A5}">
      <dgm:prSet/>
      <dgm:spPr/>
      <dgm:t>
        <a:bodyPr/>
        <a:lstStyle/>
        <a:p>
          <a:endParaRPr lang="en-US" sz="1600"/>
        </a:p>
      </dgm:t>
    </dgm:pt>
    <dgm:pt modelId="{00195FF6-48AB-4359-90FD-661CF20DBD76}">
      <dgm:prSet custT="1"/>
      <dgm:spPr>
        <a:solidFill>
          <a:schemeClr val="accent3"/>
        </a:solidFill>
        <a:ln>
          <a:noFill/>
        </a:ln>
      </dgm:spPr>
      <dgm:t>
        <a:bodyPr/>
        <a:lstStyle/>
        <a:p>
          <a:r>
            <a:rPr lang="en-GB" sz="1600" dirty="0">
              <a:solidFill>
                <a:srgbClr val="FFFFFF"/>
              </a:solidFill>
            </a:rPr>
            <a:t>Measure impact at strategic and local levels</a:t>
          </a:r>
        </a:p>
      </dgm:t>
    </dgm:pt>
    <dgm:pt modelId="{ABAAE9A9-AF2D-44C8-A9AB-63019C31FE8F}" type="parTrans" cxnId="{38AED2C9-8CA8-40C8-9A49-DA1F9A315B7E}">
      <dgm:prSet/>
      <dgm:spPr/>
      <dgm:t>
        <a:bodyPr/>
        <a:lstStyle/>
        <a:p>
          <a:endParaRPr lang="en-US" sz="1600"/>
        </a:p>
      </dgm:t>
    </dgm:pt>
    <dgm:pt modelId="{8ACE5020-8F01-4244-AB82-55E64EB61450}" type="sibTrans" cxnId="{38AED2C9-8CA8-40C8-9A49-DA1F9A315B7E}">
      <dgm:prSet/>
      <dgm:spPr/>
      <dgm:t>
        <a:bodyPr/>
        <a:lstStyle/>
        <a:p>
          <a:endParaRPr lang="en-US" sz="1600"/>
        </a:p>
      </dgm:t>
    </dgm:pt>
    <dgm:pt modelId="{B28AF567-A4BF-4D76-AEE9-BF8A1CB0866C}" type="pres">
      <dgm:prSet presAssocID="{14100F41-AB52-42E0-8A07-BA3E8A68EC49}" presName="diagram" presStyleCnt="0">
        <dgm:presLayoutVars>
          <dgm:dir/>
          <dgm:resizeHandles val="exact"/>
        </dgm:presLayoutVars>
      </dgm:prSet>
      <dgm:spPr/>
      <dgm:t>
        <a:bodyPr/>
        <a:lstStyle/>
        <a:p>
          <a:endParaRPr lang="en-GB"/>
        </a:p>
      </dgm:t>
    </dgm:pt>
    <dgm:pt modelId="{3B8CDB38-C878-4048-8208-4A41330FF32E}" type="pres">
      <dgm:prSet presAssocID="{9433A924-AC58-461B-9BB3-C144819632C6}" presName="node" presStyleLbl="node1" presStyleIdx="0" presStyleCnt="4" custScaleY="90909">
        <dgm:presLayoutVars>
          <dgm:bulletEnabled val="1"/>
        </dgm:presLayoutVars>
      </dgm:prSet>
      <dgm:spPr/>
      <dgm:t>
        <a:bodyPr/>
        <a:lstStyle/>
        <a:p>
          <a:endParaRPr lang="en-GB"/>
        </a:p>
      </dgm:t>
    </dgm:pt>
    <dgm:pt modelId="{25A3F27D-7A61-436C-B9FF-FBC258E4F3EB}" type="pres">
      <dgm:prSet presAssocID="{DDF561DC-310B-477F-9E67-640EC2FEF7D8}" presName="sibTrans" presStyleCnt="0"/>
      <dgm:spPr/>
    </dgm:pt>
    <dgm:pt modelId="{ADD13798-F733-4316-94E1-6DCEC716544E}" type="pres">
      <dgm:prSet presAssocID="{7C4F34E7-145C-4765-B77A-3DABB607624A}" presName="node" presStyleLbl="node1" presStyleIdx="1" presStyleCnt="4" custScaleY="90909">
        <dgm:presLayoutVars>
          <dgm:bulletEnabled val="1"/>
        </dgm:presLayoutVars>
      </dgm:prSet>
      <dgm:spPr/>
      <dgm:t>
        <a:bodyPr/>
        <a:lstStyle/>
        <a:p>
          <a:endParaRPr lang="en-GB"/>
        </a:p>
      </dgm:t>
    </dgm:pt>
    <dgm:pt modelId="{EC7A633C-3496-49D7-90D8-1AAAA3FBC397}" type="pres">
      <dgm:prSet presAssocID="{F1FC1A68-ADA3-4AC5-917A-AAFEF5D8A10A}" presName="sibTrans" presStyleCnt="0"/>
      <dgm:spPr/>
    </dgm:pt>
    <dgm:pt modelId="{390D65C3-C066-4C1A-8135-D35F846193A8}" type="pres">
      <dgm:prSet presAssocID="{6D18CDF2-B152-4ADE-8F8B-400C5606A107}" presName="node" presStyleLbl="node1" presStyleIdx="2" presStyleCnt="4" custScaleY="75132" custLinFactNeighborY="-4650">
        <dgm:presLayoutVars>
          <dgm:bulletEnabled val="1"/>
        </dgm:presLayoutVars>
      </dgm:prSet>
      <dgm:spPr/>
      <dgm:t>
        <a:bodyPr/>
        <a:lstStyle/>
        <a:p>
          <a:endParaRPr lang="en-GB"/>
        </a:p>
      </dgm:t>
    </dgm:pt>
    <dgm:pt modelId="{0EE8E137-D06A-4FA6-A0D8-FE911C60B954}" type="pres">
      <dgm:prSet presAssocID="{262B5784-9648-4D39-BED6-33290F6F3107}" presName="sibTrans" presStyleCnt="0"/>
      <dgm:spPr/>
    </dgm:pt>
    <dgm:pt modelId="{7D3A9847-AD7D-4AC5-AEF5-000805A1BF7E}" type="pres">
      <dgm:prSet presAssocID="{00195FF6-48AB-4359-90FD-661CF20DBD76}" presName="node" presStyleLbl="node1" presStyleIdx="3" presStyleCnt="4" custScaleY="75132" custLinFactNeighborY="-4650">
        <dgm:presLayoutVars>
          <dgm:bulletEnabled val="1"/>
        </dgm:presLayoutVars>
      </dgm:prSet>
      <dgm:spPr/>
      <dgm:t>
        <a:bodyPr/>
        <a:lstStyle/>
        <a:p>
          <a:endParaRPr lang="en-GB"/>
        </a:p>
      </dgm:t>
    </dgm:pt>
  </dgm:ptLst>
  <dgm:cxnLst>
    <dgm:cxn modelId="{F8EFE291-DD8C-4A2A-8D0D-3AEBC49E736F}" type="presOf" srcId="{7C4F34E7-145C-4765-B77A-3DABB607624A}" destId="{ADD13798-F733-4316-94E1-6DCEC716544E}" srcOrd="0" destOrd="0" presId="urn:microsoft.com/office/officeart/2005/8/layout/default"/>
    <dgm:cxn modelId="{7BAE3C4F-2AD6-4FCD-9D13-63BBA007A0FD}" type="presOf" srcId="{9433A924-AC58-461B-9BB3-C144819632C6}" destId="{3B8CDB38-C878-4048-8208-4A41330FF32E}" srcOrd="0" destOrd="0" presId="urn:microsoft.com/office/officeart/2005/8/layout/default"/>
    <dgm:cxn modelId="{10A81D0B-6BC3-487A-8F0D-7C56777C9CB1}" srcId="{14100F41-AB52-42E0-8A07-BA3E8A68EC49}" destId="{9433A924-AC58-461B-9BB3-C144819632C6}" srcOrd="0" destOrd="0" parTransId="{8F2F3D19-D49A-4F23-A128-897100A25DC5}" sibTransId="{DDF561DC-310B-477F-9E67-640EC2FEF7D8}"/>
    <dgm:cxn modelId="{38AED2C9-8CA8-40C8-9A49-DA1F9A315B7E}" srcId="{14100F41-AB52-42E0-8A07-BA3E8A68EC49}" destId="{00195FF6-48AB-4359-90FD-661CF20DBD76}" srcOrd="3" destOrd="0" parTransId="{ABAAE9A9-AF2D-44C8-A9AB-63019C31FE8F}" sibTransId="{8ACE5020-8F01-4244-AB82-55E64EB61450}"/>
    <dgm:cxn modelId="{83176BFD-2202-4875-99EE-76CCB647AF9C}" srcId="{14100F41-AB52-42E0-8A07-BA3E8A68EC49}" destId="{7C4F34E7-145C-4765-B77A-3DABB607624A}" srcOrd="1" destOrd="0" parTransId="{A4974418-C3C4-4E9E-9540-4AC5CBEC0035}" sibTransId="{F1FC1A68-ADA3-4AC5-917A-AAFEF5D8A10A}"/>
    <dgm:cxn modelId="{ABE5A632-D974-41E8-91F6-C218013DEDC0}" type="presOf" srcId="{14100F41-AB52-42E0-8A07-BA3E8A68EC49}" destId="{B28AF567-A4BF-4D76-AEE9-BF8A1CB0866C}" srcOrd="0" destOrd="0" presId="urn:microsoft.com/office/officeart/2005/8/layout/default"/>
    <dgm:cxn modelId="{497C04AC-D2E3-4393-B0AF-98AF88B069A5}" srcId="{14100F41-AB52-42E0-8A07-BA3E8A68EC49}" destId="{6D18CDF2-B152-4ADE-8F8B-400C5606A107}" srcOrd="2" destOrd="0" parTransId="{DDFA11AC-C7C1-46A5-9697-0A2542F6BBCE}" sibTransId="{262B5784-9648-4D39-BED6-33290F6F3107}"/>
    <dgm:cxn modelId="{91E92C47-8F03-4D65-8DBE-029E17992D58}" type="presOf" srcId="{00195FF6-48AB-4359-90FD-661CF20DBD76}" destId="{7D3A9847-AD7D-4AC5-AEF5-000805A1BF7E}" srcOrd="0" destOrd="0" presId="urn:microsoft.com/office/officeart/2005/8/layout/default"/>
    <dgm:cxn modelId="{E086C8B8-8255-4CF7-BA46-4B4B452CE7DD}" type="presOf" srcId="{6D18CDF2-B152-4ADE-8F8B-400C5606A107}" destId="{390D65C3-C066-4C1A-8135-D35F846193A8}" srcOrd="0" destOrd="0" presId="urn:microsoft.com/office/officeart/2005/8/layout/default"/>
    <dgm:cxn modelId="{222D7876-80B3-49E0-BB12-1043F59BF5AF}" type="presParOf" srcId="{B28AF567-A4BF-4D76-AEE9-BF8A1CB0866C}" destId="{3B8CDB38-C878-4048-8208-4A41330FF32E}" srcOrd="0" destOrd="0" presId="urn:microsoft.com/office/officeart/2005/8/layout/default"/>
    <dgm:cxn modelId="{352FDE4E-63EF-4386-B7D6-E8D7173A3A89}" type="presParOf" srcId="{B28AF567-A4BF-4D76-AEE9-BF8A1CB0866C}" destId="{25A3F27D-7A61-436C-B9FF-FBC258E4F3EB}" srcOrd="1" destOrd="0" presId="urn:microsoft.com/office/officeart/2005/8/layout/default"/>
    <dgm:cxn modelId="{C7CEE254-FB2D-4E8D-9F96-A029E64042EF}" type="presParOf" srcId="{B28AF567-A4BF-4D76-AEE9-BF8A1CB0866C}" destId="{ADD13798-F733-4316-94E1-6DCEC716544E}" srcOrd="2" destOrd="0" presId="urn:microsoft.com/office/officeart/2005/8/layout/default"/>
    <dgm:cxn modelId="{FCFB666C-8374-4B27-8497-D6207CB2CC03}" type="presParOf" srcId="{B28AF567-A4BF-4D76-AEE9-BF8A1CB0866C}" destId="{EC7A633C-3496-49D7-90D8-1AAAA3FBC397}" srcOrd="3" destOrd="0" presId="urn:microsoft.com/office/officeart/2005/8/layout/default"/>
    <dgm:cxn modelId="{8047D047-B2EC-499A-8B73-57525F0F60CC}" type="presParOf" srcId="{B28AF567-A4BF-4D76-AEE9-BF8A1CB0866C}" destId="{390D65C3-C066-4C1A-8135-D35F846193A8}" srcOrd="4" destOrd="0" presId="urn:microsoft.com/office/officeart/2005/8/layout/default"/>
    <dgm:cxn modelId="{F608D20C-07C1-4CB5-967A-07676B9B23B6}" type="presParOf" srcId="{B28AF567-A4BF-4D76-AEE9-BF8A1CB0866C}" destId="{0EE8E137-D06A-4FA6-A0D8-FE911C60B954}" srcOrd="5" destOrd="0" presId="urn:microsoft.com/office/officeart/2005/8/layout/default"/>
    <dgm:cxn modelId="{A7FA11C5-4D8A-4BA5-810B-54EDEFA93C6F}" type="presParOf" srcId="{B28AF567-A4BF-4D76-AEE9-BF8A1CB0866C}" destId="{7D3A9847-AD7D-4AC5-AEF5-000805A1BF7E}"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6E7728-DE02-4733-9012-FD246F541A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994A30-1862-4BA9-9A16-265470E88988}">
      <dgm:prSet phldrT="[Text]" custT="1"/>
      <dgm:spPr>
        <a:solidFill>
          <a:schemeClr val="tx1"/>
        </a:solidFill>
        <a:ln>
          <a:noFill/>
        </a:ln>
      </dgm:spPr>
      <dgm:t>
        <a:bodyPr/>
        <a:lstStyle/>
        <a:p>
          <a:r>
            <a:rPr lang="en-GB" sz="1400" dirty="0">
              <a:solidFill>
                <a:srgbClr val="FFFFFF"/>
              </a:solidFill>
            </a:rPr>
            <a:t>Evidence shows there is some avoidable demand in the system</a:t>
          </a:r>
          <a:endParaRPr lang="en-US" sz="1400" dirty="0">
            <a:solidFill>
              <a:srgbClr val="FFFFFF"/>
            </a:solidFill>
          </a:endParaRPr>
        </a:p>
      </dgm:t>
    </dgm:pt>
    <dgm:pt modelId="{03A97D59-4DE2-4E5F-969D-148937B243DC}" type="parTrans" cxnId="{E287FCB1-42BE-4FB0-83E6-B1BF5D4900AF}">
      <dgm:prSet/>
      <dgm:spPr/>
      <dgm:t>
        <a:bodyPr/>
        <a:lstStyle/>
        <a:p>
          <a:endParaRPr lang="en-US"/>
        </a:p>
      </dgm:t>
    </dgm:pt>
    <dgm:pt modelId="{EFC4E144-7DAF-4760-985E-A4F763DC42C9}" type="sibTrans" cxnId="{E287FCB1-42BE-4FB0-83E6-B1BF5D4900AF}">
      <dgm:prSet/>
      <dgm:spPr/>
      <dgm:t>
        <a:bodyPr/>
        <a:lstStyle/>
        <a:p>
          <a:endParaRPr lang="en-US"/>
        </a:p>
      </dgm:t>
    </dgm:pt>
    <dgm:pt modelId="{F0291F0B-29EB-474C-A9FC-2287D9EF5614}">
      <dgm:prSet custT="1"/>
      <dgm:spPr>
        <a:solidFill>
          <a:schemeClr val="tx1"/>
        </a:solidFill>
        <a:ln>
          <a:noFill/>
        </a:ln>
      </dgm:spPr>
      <dgm:t>
        <a:bodyPr/>
        <a:lstStyle/>
        <a:p>
          <a:r>
            <a:rPr lang="en-GB" sz="1300" dirty="0">
              <a:solidFill>
                <a:srgbClr val="FFFFFF"/>
              </a:solidFill>
            </a:rPr>
            <a:t>There is a high prevention spend</a:t>
          </a:r>
          <a:r>
            <a:rPr lang="en-GB" sz="1300" b="1" dirty="0">
              <a:solidFill>
                <a:srgbClr val="FF0000"/>
              </a:solidFill>
            </a:rPr>
            <a:t> </a:t>
          </a:r>
          <a:r>
            <a:rPr lang="en-GB" sz="1300" dirty="0">
              <a:solidFill>
                <a:srgbClr val="FFFFFF"/>
              </a:solidFill>
            </a:rPr>
            <a:t>which could be better aligned to  the drivers of demand; DA, SM &amp; MH</a:t>
          </a:r>
          <a:endParaRPr lang="en-US" sz="1300" dirty="0">
            <a:solidFill>
              <a:srgbClr val="FFFFFF"/>
            </a:solidFill>
          </a:endParaRPr>
        </a:p>
      </dgm:t>
    </dgm:pt>
    <dgm:pt modelId="{CF1AEC26-DB12-4F3B-93BB-9C497D84F398}" type="parTrans" cxnId="{B5428E7E-B61D-4D5F-8FA9-E66FDE9B5CAB}">
      <dgm:prSet/>
      <dgm:spPr/>
      <dgm:t>
        <a:bodyPr/>
        <a:lstStyle/>
        <a:p>
          <a:endParaRPr lang="en-US"/>
        </a:p>
      </dgm:t>
    </dgm:pt>
    <dgm:pt modelId="{32EB2680-7334-463F-848E-26A6B6F48F54}" type="sibTrans" cxnId="{B5428E7E-B61D-4D5F-8FA9-E66FDE9B5CAB}">
      <dgm:prSet/>
      <dgm:spPr/>
      <dgm:t>
        <a:bodyPr/>
        <a:lstStyle/>
        <a:p>
          <a:endParaRPr lang="en-US"/>
        </a:p>
      </dgm:t>
    </dgm:pt>
    <dgm:pt modelId="{9D37F31A-7C99-4565-B6B7-7FAFD00FB9D7}">
      <dgm:prSet custT="1"/>
      <dgm:spPr>
        <a:solidFill>
          <a:schemeClr val="tx1"/>
        </a:solidFill>
        <a:ln>
          <a:noFill/>
        </a:ln>
      </dgm:spPr>
      <dgm:t>
        <a:bodyPr/>
        <a:lstStyle/>
        <a:p>
          <a:r>
            <a:rPr kumimoji="0" lang="en-US" sz="1400" b="0" i="0" u="none" baseline="0" dirty="0">
              <a:solidFill>
                <a:srgbClr val="FFFFFF"/>
              </a:solidFill>
              <a:uLnTx/>
              <a:uFillTx/>
            </a:rPr>
            <a:t>Hard to reach and families most at risk</a:t>
          </a:r>
          <a:r>
            <a:rPr kumimoji="0" lang="en-US" sz="1400" b="0" i="0" u="none" dirty="0">
              <a:solidFill>
                <a:srgbClr val="FFFFFF"/>
              </a:solidFill>
              <a:uLnTx/>
              <a:uFillTx/>
            </a:rPr>
            <a:t> </a:t>
          </a:r>
          <a:r>
            <a:rPr kumimoji="0" lang="en-US" sz="1400" b="0" i="0" u="none" baseline="0" dirty="0">
              <a:solidFill>
                <a:srgbClr val="FFFFFF"/>
              </a:solidFill>
              <a:uLnTx/>
              <a:uFillTx/>
            </a:rPr>
            <a:t>are not always targeted</a:t>
          </a:r>
          <a:endParaRPr lang="en-US" sz="1400" dirty="0">
            <a:solidFill>
              <a:srgbClr val="FFFFFF"/>
            </a:solidFill>
          </a:endParaRPr>
        </a:p>
      </dgm:t>
    </dgm:pt>
    <dgm:pt modelId="{A03782D5-706C-4ACF-9CFD-1AC69BDA4185}" type="parTrans" cxnId="{8F2000B7-2CB6-4E4D-AC83-0BED85206B17}">
      <dgm:prSet/>
      <dgm:spPr/>
      <dgm:t>
        <a:bodyPr/>
        <a:lstStyle/>
        <a:p>
          <a:endParaRPr lang="en-US"/>
        </a:p>
      </dgm:t>
    </dgm:pt>
    <dgm:pt modelId="{8ADE438E-8460-4DA8-B98A-5FD2B64AD789}" type="sibTrans" cxnId="{8F2000B7-2CB6-4E4D-AC83-0BED85206B17}">
      <dgm:prSet/>
      <dgm:spPr/>
      <dgm:t>
        <a:bodyPr/>
        <a:lstStyle/>
        <a:p>
          <a:endParaRPr lang="en-US"/>
        </a:p>
      </dgm:t>
    </dgm:pt>
    <dgm:pt modelId="{7CF0B563-429F-4C3D-BF30-D964ED7F027D}">
      <dgm:prSet custT="1"/>
      <dgm:spPr>
        <a:solidFill>
          <a:schemeClr val="tx1"/>
        </a:solidFill>
        <a:ln>
          <a:noFill/>
        </a:ln>
      </dgm:spPr>
      <dgm:t>
        <a:bodyPr/>
        <a:lstStyle/>
        <a:p>
          <a:r>
            <a:rPr lang="en-US" sz="1300" dirty="0">
              <a:solidFill>
                <a:srgbClr val="FFFFFF"/>
              </a:solidFill>
            </a:rPr>
            <a:t>Improved comms with partners could help to improve understanding of the system and give clarity over responsibilities</a:t>
          </a:r>
        </a:p>
      </dgm:t>
    </dgm:pt>
    <dgm:pt modelId="{C6CC093E-2610-4C07-A1EE-BFC340034B8E}" type="parTrans" cxnId="{AED57C3A-E9CE-4F08-BA6C-5AB28E2AE8ED}">
      <dgm:prSet/>
      <dgm:spPr/>
      <dgm:t>
        <a:bodyPr/>
        <a:lstStyle/>
        <a:p>
          <a:endParaRPr lang="en-US"/>
        </a:p>
      </dgm:t>
    </dgm:pt>
    <dgm:pt modelId="{3B6D4791-0741-402A-A20A-DC9F03939ED7}" type="sibTrans" cxnId="{AED57C3A-E9CE-4F08-BA6C-5AB28E2AE8ED}">
      <dgm:prSet/>
      <dgm:spPr/>
      <dgm:t>
        <a:bodyPr/>
        <a:lstStyle/>
        <a:p>
          <a:endParaRPr lang="en-US"/>
        </a:p>
      </dgm:t>
    </dgm:pt>
    <dgm:pt modelId="{C6629E59-0EC7-411B-9B59-5CD6E52CCD98}">
      <dgm:prSet custT="1"/>
      <dgm:spPr>
        <a:solidFill>
          <a:schemeClr val="tx1"/>
        </a:solidFill>
        <a:ln>
          <a:noFill/>
        </a:ln>
      </dgm:spPr>
      <dgm:t>
        <a:bodyPr/>
        <a:lstStyle/>
        <a:p>
          <a:r>
            <a:rPr lang="en-GB" sz="1400" dirty="0">
              <a:solidFill>
                <a:srgbClr val="FFFFFF"/>
              </a:solidFill>
            </a:rPr>
            <a:t>Staff are motivated by improving outcomes and are up for the change</a:t>
          </a:r>
          <a:endParaRPr lang="en-US" sz="1400" dirty="0">
            <a:solidFill>
              <a:srgbClr val="FFFFFF"/>
            </a:solidFill>
          </a:endParaRPr>
        </a:p>
      </dgm:t>
    </dgm:pt>
    <dgm:pt modelId="{01B78401-A48E-42B9-A901-98BF77F96E8B}" type="parTrans" cxnId="{5AA33379-D3D1-4D4F-BF91-6D727A81631C}">
      <dgm:prSet/>
      <dgm:spPr/>
      <dgm:t>
        <a:bodyPr/>
        <a:lstStyle/>
        <a:p>
          <a:endParaRPr lang="en-US"/>
        </a:p>
      </dgm:t>
    </dgm:pt>
    <dgm:pt modelId="{3616E302-0108-4211-85B5-720345CBF713}" type="sibTrans" cxnId="{5AA33379-D3D1-4D4F-BF91-6D727A81631C}">
      <dgm:prSet/>
      <dgm:spPr/>
      <dgm:t>
        <a:bodyPr/>
        <a:lstStyle/>
        <a:p>
          <a:endParaRPr lang="en-US"/>
        </a:p>
      </dgm:t>
    </dgm:pt>
    <dgm:pt modelId="{F6C34620-4F6E-43B6-9A8B-AFBE8BDD5C16}">
      <dgm:prSet custT="1"/>
      <dgm:spPr>
        <a:solidFill>
          <a:schemeClr val="tx1"/>
        </a:solidFill>
        <a:ln>
          <a:noFill/>
        </a:ln>
      </dgm:spPr>
      <dgm:t>
        <a:bodyPr/>
        <a:lstStyle/>
        <a:p>
          <a:r>
            <a:rPr kumimoji="0" lang="en-GB" sz="1400" b="0" i="0" u="none" baseline="0" dirty="0">
              <a:solidFill>
                <a:srgbClr val="FFFFFF"/>
              </a:solidFill>
              <a:uLnTx/>
              <a:uFillTx/>
            </a:rPr>
            <a:t>Partners agree improved EH is the way forward</a:t>
          </a:r>
          <a:endParaRPr lang="en-GB" sz="1400" dirty="0">
            <a:solidFill>
              <a:srgbClr val="FFFFFF"/>
            </a:solidFill>
          </a:endParaRPr>
        </a:p>
      </dgm:t>
    </dgm:pt>
    <dgm:pt modelId="{2B374BD5-0F20-40EA-B5BD-977539746965}" type="parTrans" cxnId="{AB6800F5-57D6-4395-88B8-3E4630836720}">
      <dgm:prSet/>
      <dgm:spPr/>
      <dgm:t>
        <a:bodyPr/>
        <a:lstStyle/>
        <a:p>
          <a:endParaRPr lang="en-US"/>
        </a:p>
      </dgm:t>
    </dgm:pt>
    <dgm:pt modelId="{F5A5D299-F36E-48FB-8B6C-99C70D453211}" type="sibTrans" cxnId="{AB6800F5-57D6-4395-88B8-3E4630836720}">
      <dgm:prSet/>
      <dgm:spPr/>
      <dgm:t>
        <a:bodyPr/>
        <a:lstStyle/>
        <a:p>
          <a:endParaRPr lang="en-US"/>
        </a:p>
      </dgm:t>
    </dgm:pt>
    <dgm:pt modelId="{88A424AF-0DBF-4B59-8ABE-AAA54DDA96B3}" type="pres">
      <dgm:prSet presAssocID="{1F6E7728-DE02-4733-9012-FD246F541A1D}" presName="diagram" presStyleCnt="0">
        <dgm:presLayoutVars>
          <dgm:dir/>
          <dgm:resizeHandles val="exact"/>
        </dgm:presLayoutVars>
      </dgm:prSet>
      <dgm:spPr/>
      <dgm:t>
        <a:bodyPr/>
        <a:lstStyle/>
        <a:p>
          <a:endParaRPr lang="en-GB"/>
        </a:p>
      </dgm:t>
    </dgm:pt>
    <dgm:pt modelId="{F757AC5D-CA8E-42F7-89FA-260F0E6A90A3}" type="pres">
      <dgm:prSet presAssocID="{52994A30-1862-4BA9-9A16-265470E88988}" presName="node" presStyleLbl="node1" presStyleIdx="0" presStyleCnt="6">
        <dgm:presLayoutVars>
          <dgm:bulletEnabled val="1"/>
        </dgm:presLayoutVars>
      </dgm:prSet>
      <dgm:spPr/>
      <dgm:t>
        <a:bodyPr/>
        <a:lstStyle/>
        <a:p>
          <a:endParaRPr lang="en-GB"/>
        </a:p>
      </dgm:t>
    </dgm:pt>
    <dgm:pt modelId="{67EAA01F-AA33-43F5-8D52-97BF79DE8D87}" type="pres">
      <dgm:prSet presAssocID="{EFC4E144-7DAF-4760-985E-A4F763DC42C9}" presName="sibTrans" presStyleCnt="0"/>
      <dgm:spPr/>
    </dgm:pt>
    <dgm:pt modelId="{B1C9BC38-F3A8-44CD-9D97-8D1EFE61AB65}" type="pres">
      <dgm:prSet presAssocID="{F0291F0B-29EB-474C-A9FC-2287D9EF5614}" presName="node" presStyleLbl="node1" presStyleIdx="1" presStyleCnt="6">
        <dgm:presLayoutVars>
          <dgm:bulletEnabled val="1"/>
        </dgm:presLayoutVars>
      </dgm:prSet>
      <dgm:spPr/>
      <dgm:t>
        <a:bodyPr/>
        <a:lstStyle/>
        <a:p>
          <a:endParaRPr lang="en-GB"/>
        </a:p>
      </dgm:t>
    </dgm:pt>
    <dgm:pt modelId="{EDFBA820-EA8A-4153-9127-3BE06E637E1C}" type="pres">
      <dgm:prSet presAssocID="{32EB2680-7334-463F-848E-26A6B6F48F54}" presName="sibTrans" presStyleCnt="0"/>
      <dgm:spPr/>
    </dgm:pt>
    <dgm:pt modelId="{2ACC9BEF-6CE2-49BE-9EFD-10ACD2BE62CB}" type="pres">
      <dgm:prSet presAssocID="{9D37F31A-7C99-4565-B6B7-7FAFD00FB9D7}" presName="node" presStyleLbl="node1" presStyleIdx="2" presStyleCnt="6">
        <dgm:presLayoutVars>
          <dgm:bulletEnabled val="1"/>
        </dgm:presLayoutVars>
      </dgm:prSet>
      <dgm:spPr/>
      <dgm:t>
        <a:bodyPr/>
        <a:lstStyle/>
        <a:p>
          <a:endParaRPr lang="en-GB"/>
        </a:p>
      </dgm:t>
    </dgm:pt>
    <dgm:pt modelId="{DAF09F49-3E1A-4EB3-A987-D66C143E97BD}" type="pres">
      <dgm:prSet presAssocID="{8ADE438E-8460-4DA8-B98A-5FD2B64AD789}" presName="sibTrans" presStyleCnt="0"/>
      <dgm:spPr/>
    </dgm:pt>
    <dgm:pt modelId="{3685678B-E2A5-4EF4-9B22-602D65286222}" type="pres">
      <dgm:prSet presAssocID="{7CF0B563-429F-4C3D-BF30-D964ED7F027D}" presName="node" presStyleLbl="node1" presStyleIdx="3" presStyleCnt="6">
        <dgm:presLayoutVars>
          <dgm:bulletEnabled val="1"/>
        </dgm:presLayoutVars>
      </dgm:prSet>
      <dgm:spPr/>
      <dgm:t>
        <a:bodyPr/>
        <a:lstStyle/>
        <a:p>
          <a:endParaRPr lang="en-GB"/>
        </a:p>
      </dgm:t>
    </dgm:pt>
    <dgm:pt modelId="{E7788267-064B-491E-9F9C-1829B86BB538}" type="pres">
      <dgm:prSet presAssocID="{3B6D4791-0741-402A-A20A-DC9F03939ED7}" presName="sibTrans" presStyleCnt="0"/>
      <dgm:spPr/>
    </dgm:pt>
    <dgm:pt modelId="{DBDEF46B-C794-42DA-9483-D14EA9EC3CCA}" type="pres">
      <dgm:prSet presAssocID="{C6629E59-0EC7-411B-9B59-5CD6E52CCD98}" presName="node" presStyleLbl="node1" presStyleIdx="4" presStyleCnt="6">
        <dgm:presLayoutVars>
          <dgm:bulletEnabled val="1"/>
        </dgm:presLayoutVars>
      </dgm:prSet>
      <dgm:spPr/>
      <dgm:t>
        <a:bodyPr/>
        <a:lstStyle/>
        <a:p>
          <a:endParaRPr lang="en-GB"/>
        </a:p>
      </dgm:t>
    </dgm:pt>
    <dgm:pt modelId="{58D7B4B6-0A81-44C9-B131-39FB107F3255}" type="pres">
      <dgm:prSet presAssocID="{3616E302-0108-4211-85B5-720345CBF713}" presName="sibTrans" presStyleCnt="0"/>
      <dgm:spPr/>
    </dgm:pt>
    <dgm:pt modelId="{9F22F814-4D80-446A-B579-56C961C43997}" type="pres">
      <dgm:prSet presAssocID="{F6C34620-4F6E-43B6-9A8B-AFBE8BDD5C16}" presName="node" presStyleLbl="node1" presStyleIdx="5" presStyleCnt="6">
        <dgm:presLayoutVars>
          <dgm:bulletEnabled val="1"/>
        </dgm:presLayoutVars>
      </dgm:prSet>
      <dgm:spPr/>
      <dgm:t>
        <a:bodyPr/>
        <a:lstStyle/>
        <a:p>
          <a:endParaRPr lang="en-GB"/>
        </a:p>
      </dgm:t>
    </dgm:pt>
  </dgm:ptLst>
  <dgm:cxnLst>
    <dgm:cxn modelId="{AED57C3A-E9CE-4F08-BA6C-5AB28E2AE8ED}" srcId="{1F6E7728-DE02-4733-9012-FD246F541A1D}" destId="{7CF0B563-429F-4C3D-BF30-D964ED7F027D}" srcOrd="3" destOrd="0" parTransId="{C6CC093E-2610-4C07-A1EE-BFC340034B8E}" sibTransId="{3B6D4791-0741-402A-A20A-DC9F03939ED7}"/>
    <dgm:cxn modelId="{1000F3BD-A851-4A9F-AF2C-B14EA4ABCBAB}" type="presOf" srcId="{F0291F0B-29EB-474C-A9FC-2287D9EF5614}" destId="{B1C9BC38-F3A8-44CD-9D97-8D1EFE61AB65}" srcOrd="0" destOrd="0" presId="urn:microsoft.com/office/officeart/2005/8/layout/default"/>
    <dgm:cxn modelId="{ACB4AAEA-60AF-42D5-9964-852CDE11A695}" type="presOf" srcId="{F6C34620-4F6E-43B6-9A8B-AFBE8BDD5C16}" destId="{9F22F814-4D80-446A-B579-56C961C43997}" srcOrd="0" destOrd="0" presId="urn:microsoft.com/office/officeart/2005/8/layout/default"/>
    <dgm:cxn modelId="{DB68ACBF-0661-4EEF-9BEA-A27FA321EB9A}" type="presOf" srcId="{7CF0B563-429F-4C3D-BF30-D964ED7F027D}" destId="{3685678B-E2A5-4EF4-9B22-602D65286222}" srcOrd="0" destOrd="0" presId="urn:microsoft.com/office/officeart/2005/8/layout/default"/>
    <dgm:cxn modelId="{11E62D61-D94C-49D4-9A11-1F68072C8DAF}" type="presOf" srcId="{C6629E59-0EC7-411B-9B59-5CD6E52CCD98}" destId="{DBDEF46B-C794-42DA-9483-D14EA9EC3CCA}" srcOrd="0" destOrd="0" presId="urn:microsoft.com/office/officeart/2005/8/layout/default"/>
    <dgm:cxn modelId="{AB6800F5-57D6-4395-88B8-3E4630836720}" srcId="{1F6E7728-DE02-4733-9012-FD246F541A1D}" destId="{F6C34620-4F6E-43B6-9A8B-AFBE8BDD5C16}" srcOrd="5" destOrd="0" parTransId="{2B374BD5-0F20-40EA-B5BD-977539746965}" sibTransId="{F5A5D299-F36E-48FB-8B6C-99C70D453211}"/>
    <dgm:cxn modelId="{8F2000B7-2CB6-4E4D-AC83-0BED85206B17}" srcId="{1F6E7728-DE02-4733-9012-FD246F541A1D}" destId="{9D37F31A-7C99-4565-B6B7-7FAFD00FB9D7}" srcOrd="2" destOrd="0" parTransId="{A03782D5-706C-4ACF-9CFD-1AC69BDA4185}" sibTransId="{8ADE438E-8460-4DA8-B98A-5FD2B64AD789}"/>
    <dgm:cxn modelId="{0A1DF461-5480-47FC-B77E-CFC9EDB2EA6D}" type="presOf" srcId="{52994A30-1862-4BA9-9A16-265470E88988}" destId="{F757AC5D-CA8E-42F7-89FA-260F0E6A90A3}" srcOrd="0" destOrd="0" presId="urn:microsoft.com/office/officeart/2005/8/layout/default"/>
    <dgm:cxn modelId="{5B8765FC-B104-4D7B-AC48-F920C62070A3}" type="presOf" srcId="{1F6E7728-DE02-4733-9012-FD246F541A1D}" destId="{88A424AF-0DBF-4B59-8ABE-AAA54DDA96B3}" srcOrd="0" destOrd="0" presId="urn:microsoft.com/office/officeart/2005/8/layout/default"/>
    <dgm:cxn modelId="{B5428E7E-B61D-4D5F-8FA9-E66FDE9B5CAB}" srcId="{1F6E7728-DE02-4733-9012-FD246F541A1D}" destId="{F0291F0B-29EB-474C-A9FC-2287D9EF5614}" srcOrd="1" destOrd="0" parTransId="{CF1AEC26-DB12-4F3B-93BB-9C497D84F398}" sibTransId="{32EB2680-7334-463F-848E-26A6B6F48F54}"/>
    <dgm:cxn modelId="{80058FFB-8F8D-4429-936F-9AC363B937E9}" type="presOf" srcId="{9D37F31A-7C99-4565-B6B7-7FAFD00FB9D7}" destId="{2ACC9BEF-6CE2-49BE-9EFD-10ACD2BE62CB}" srcOrd="0" destOrd="0" presId="urn:microsoft.com/office/officeart/2005/8/layout/default"/>
    <dgm:cxn modelId="{5AA33379-D3D1-4D4F-BF91-6D727A81631C}" srcId="{1F6E7728-DE02-4733-9012-FD246F541A1D}" destId="{C6629E59-0EC7-411B-9B59-5CD6E52CCD98}" srcOrd="4" destOrd="0" parTransId="{01B78401-A48E-42B9-A901-98BF77F96E8B}" sibTransId="{3616E302-0108-4211-85B5-720345CBF713}"/>
    <dgm:cxn modelId="{E287FCB1-42BE-4FB0-83E6-B1BF5D4900AF}" srcId="{1F6E7728-DE02-4733-9012-FD246F541A1D}" destId="{52994A30-1862-4BA9-9A16-265470E88988}" srcOrd="0" destOrd="0" parTransId="{03A97D59-4DE2-4E5F-969D-148937B243DC}" sibTransId="{EFC4E144-7DAF-4760-985E-A4F763DC42C9}"/>
    <dgm:cxn modelId="{F67637C1-EBB1-45B2-ABBE-173A7AF4AC00}" type="presParOf" srcId="{88A424AF-0DBF-4B59-8ABE-AAA54DDA96B3}" destId="{F757AC5D-CA8E-42F7-89FA-260F0E6A90A3}" srcOrd="0" destOrd="0" presId="urn:microsoft.com/office/officeart/2005/8/layout/default"/>
    <dgm:cxn modelId="{D1195FFA-CC75-4E20-9691-E8E897714819}" type="presParOf" srcId="{88A424AF-0DBF-4B59-8ABE-AAA54DDA96B3}" destId="{67EAA01F-AA33-43F5-8D52-97BF79DE8D87}" srcOrd="1" destOrd="0" presId="urn:microsoft.com/office/officeart/2005/8/layout/default"/>
    <dgm:cxn modelId="{B5267BE9-515A-4BC5-91CE-84C53591BE17}" type="presParOf" srcId="{88A424AF-0DBF-4B59-8ABE-AAA54DDA96B3}" destId="{B1C9BC38-F3A8-44CD-9D97-8D1EFE61AB65}" srcOrd="2" destOrd="0" presId="urn:microsoft.com/office/officeart/2005/8/layout/default"/>
    <dgm:cxn modelId="{6DFFB989-44CD-48D8-BEC7-B5A691A53EB3}" type="presParOf" srcId="{88A424AF-0DBF-4B59-8ABE-AAA54DDA96B3}" destId="{EDFBA820-EA8A-4153-9127-3BE06E637E1C}" srcOrd="3" destOrd="0" presId="urn:microsoft.com/office/officeart/2005/8/layout/default"/>
    <dgm:cxn modelId="{F968E259-DCAB-4A8A-AF60-EBA645E3B868}" type="presParOf" srcId="{88A424AF-0DBF-4B59-8ABE-AAA54DDA96B3}" destId="{2ACC9BEF-6CE2-49BE-9EFD-10ACD2BE62CB}" srcOrd="4" destOrd="0" presId="urn:microsoft.com/office/officeart/2005/8/layout/default"/>
    <dgm:cxn modelId="{BA5C7DE1-E6A6-4D72-8FC6-452BF2FD2F7F}" type="presParOf" srcId="{88A424AF-0DBF-4B59-8ABE-AAA54DDA96B3}" destId="{DAF09F49-3E1A-4EB3-A987-D66C143E97BD}" srcOrd="5" destOrd="0" presId="urn:microsoft.com/office/officeart/2005/8/layout/default"/>
    <dgm:cxn modelId="{4BF868BA-C45D-467C-A7B9-1CF618901864}" type="presParOf" srcId="{88A424AF-0DBF-4B59-8ABE-AAA54DDA96B3}" destId="{3685678B-E2A5-4EF4-9B22-602D65286222}" srcOrd="6" destOrd="0" presId="urn:microsoft.com/office/officeart/2005/8/layout/default"/>
    <dgm:cxn modelId="{75C62D91-8906-4045-9C84-B6EE544E75E3}" type="presParOf" srcId="{88A424AF-0DBF-4B59-8ABE-AAA54DDA96B3}" destId="{E7788267-064B-491E-9F9C-1829B86BB538}" srcOrd="7" destOrd="0" presId="urn:microsoft.com/office/officeart/2005/8/layout/default"/>
    <dgm:cxn modelId="{BEF3CE1B-6942-4446-8D32-FDF36858923A}" type="presParOf" srcId="{88A424AF-0DBF-4B59-8ABE-AAA54DDA96B3}" destId="{DBDEF46B-C794-42DA-9483-D14EA9EC3CCA}" srcOrd="8" destOrd="0" presId="urn:microsoft.com/office/officeart/2005/8/layout/default"/>
    <dgm:cxn modelId="{01A48BD1-0BBD-4EBE-AF7D-058316B6A1D5}" type="presParOf" srcId="{88A424AF-0DBF-4B59-8ABE-AAA54DDA96B3}" destId="{58D7B4B6-0A81-44C9-B131-39FB107F3255}" srcOrd="9" destOrd="0" presId="urn:microsoft.com/office/officeart/2005/8/layout/default"/>
    <dgm:cxn modelId="{04E744FC-8BA2-4517-A9D5-FB656B53FF0E}" type="presParOf" srcId="{88A424AF-0DBF-4B59-8ABE-AAA54DDA96B3}" destId="{9F22F814-4D80-446A-B579-56C961C43997}" srcOrd="1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293FB8-8863-485F-BAAA-576995082D1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9D1F0B6-BBA4-43D2-BF51-E2825E2CC419}">
      <dgm:prSet phldrT="[Text]" custT="1"/>
      <dgm:spPr>
        <a:xfrm>
          <a:off x="2951852" y="209466"/>
          <a:ext cx="1759253" cy="1653822"/>
        </a:xfrm>
        <a:prstGeom prst="ellipse">
          <a:avLst/>
        </a:prstGeom>
        <a:solidFill>
          <a:srgbClr val="774F9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600" b="1" dirty="0">
              <a:solidFill>
                <a:srgbClr val="FFFFFF"/>
              </a:solidFill>
              <a:latin typeface="Calibri"/>
              <a:ea typeface="+mn-ea"/>
              <a:cs typeface="Arial"/>
            </a:rPr>
            <a:t>Understand our demand &amp; opportunities to reduce</a:t>
          </a:r>
        </a:p>
      </dgm:t>
    </dgm:pt>
    <dgm:pt modelId="{B3CBFC0E-CDC1-4939-A29C-C96B5735C75A}" type="parTrans" cxnId="{CC84D58C-09C7-4C4C-A6DB-D9D193B4C33C}">
      <dgm:prSet/>
      <dgm:spPr/>
      <dgm:t>
        <a:bodyPr/>
        <a:lstStyle/>
        <a:p>
          <a:endParaRPr lang="en-US" sz="3600" b="1"/>
        </a:p>
      </dgm:t>
    </dgm:pt>
    <dgm:pt modelId="{13B4A53E-1059-4B73-BFB1-F9DDAFE44512}" type="sibTrans" cxnId="{CC84D58C-09C7-4C4C-A6DB-D9D193B4C33C}">
      <dgm:prSet custT="1"/>
      <dgm:spPr>
        <a:xfrm rot="2436544">
          <a:off x="4516563" y="1422096"/>
          <a:ext cx="180609" cy="558164"/>
        </a:xfrm>
        <a:prstGeom prst="rightArrow">
          <a:avLst>
            <a:gd name="adj1" fmla="val 60000"/>
            <a:gd name="adj2" fmla="val 50000"/>
          </a:avLst>
        </a:prstGeom>
        <a:solidFill>
          <a:srgbClr val="774F90">
            <a:tint val="60000"/>
            <a:hueOff val="0"/>
            <a:satOff val="0"/>
            <a:lumOff val="0"/>
            <a:alphaOff val="0"/>
          </a:srgbClr>
        </a:solidFill>
        <a:ln>
          <a:noFill/>
        </a:ln>
        <a:effectLst/>
      </dgm:spPr>
      <dgm:t>
        <a:bodyPr/>
        <a:lstStyle/>
        <a:p>
          <a:pPr>
            <a:buNone/>
          </a:pPr>
          <a:endParaRPr lang="en-US" sz="1200" b="1">
            <a:solidFill>
              <a:srgbClr val="FFFFFF"/>
            </a:solidFill>
            <a:latin typeface="Calibri"/>
            <a:ea typeface="+mn-ea"/>
            <a:cs typeface="Arial"/>
          </a:endParaRPr>
        </a:p>
      </dgm:t>
    </dgm:pt>
    <dgm:pt modelId="{1BB417E7-67B1-4063-BFAB-00787D02E0C4}">
      <dgm:prSet phldrT="[Text]" custT="1"/>
      <dgm:spPr>
        <a:xfrm>
          <a:off x="4540954" y="1526729"/>
          <a:ext cx="1653822" cy="1653822"/>
        </a:xfrm>
        <a:prstGeom prst="ellipse">
          <a:avLst/>
        </a:prstGeom>
        <a:solidFill>
          <a:srgbClr val="774F9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600" b="1" dirty="0">
              <a:solidFill>
                <a:srgbClr val="FFFFFF"/>
              </a:solidFill>
              <a:latin typeface="Calibri"/>
              <a:ea typeface="+mn-ea"/>
              <a:cs typeface="Arial"/>
            </a:rPr>
            <a:t>Engage with staff &amp; partners on what we find</a:t>
          </a:r>
        </a:p>
      </dgm:t>
    </dgm:pt>
    <dgm:pt modelId="{4D68724E-7CEC-48B6-84C4-C24E1A33F9F0}" type="parTrans" cxnId="{D21986A9-DC8B-4CE6-82CD-53809B31E3A9}">
      <dgm:prSet/>
      <dgm:spPr/>
      <dgm:t>
        <a:bodyPr/>
        <a:lstStyle/>
        <a:p>
          <a:endParaRPr lang="en-US" sz="3600" b="1"/>
        </a:p>
      </dgm:t>
    </dgm:pt>
    <dgm:pt modelId="{19DC61BD-02A4-49FF-B51F-FF093630EA45}" type="sibTrans" cxnId="{D21986A9-DC8B-4CE6-82CD-53809B31E3A9}">
      <dgm:prSet custT="1"/>
      <dgm:spPr>
        <a:xfrm rot="6087254">
          <a:off x="5029570" y="3114021"/>
          <a:ext cx="255355" cy="558164"/>
        </a:xfrm>
        <a:prstGeom prst="rightArrow">
          <a:avLst>
            <a:gd name="adj1" fmla="val 60000"/>
            <a:gd name="adj2" fmla="val 50000"/>
          </a:avLst>
        </a:prstGeom>
        <a:solidFill>
          <a:srgbClr val="774F90">
            <a:tint val="60000"/>
            <a:hueOff val="0"/>
            <a:satOff val="0"/>
            <a:lumOff val="0"/>
            <a:alphaOff val="0"/>
          </a:srgbClr>
        </a:solidFill>
        <a:ln>
          <a:noFill/>
        </a:ln>
        <a:effectLst/>
      </dgm:spPr>
      <dgm:t>
        <a:bodyPr/>
        <a:lstStyle/>
        <a:p>
          <a:pPr>
            <a:buNone/>
          </a:pPr>
          <a:endParaRPr lang="en-US" sz="1200" b="1">
            <a:solidFill>
              <a:srgbClr val="FFFFFF"/>
            </a:solidFill>
            <a:latin typeface="Calibri"/>
            <a:ea typeface="+mn-ea"/>
            <a:cs typeface="Arial"/>
          </a:endParaRPr>
        </a:p>
      </dgm:t>
    </dgm:pt>
    <dgm:pt modelId="{3D24FEF1-7F57-46A2-B0D9-0543103C4909}">
      <dgm:prSet phldrT="[Text]" custT="1"/>
      <dgm:spPr>
        <a:xfrm>
          <a:off x="4033827" y="3622602"/>
          <a:ext cx="1818741" cy="1653822"/>
        </a:xfrm>
        <a:prstGeom prst="ellipse">
          <a:avLst/>
        </a:prstGeom>
        <a:solidFill>
          <a:srgbClr val="774F9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600" b="1" dirty="0">
              <a:solidFill>
                <a:srgbClr val="FFFFFF"/>
              </a:solidFill>
              <a:latin typeface="Calibri"/>
              <a:ea typeface="+mn-ea"/>
              <a:cs typeface="Arial"/>
            </a:rPr>
            <a:t>Re-design &amp; integrate services – starting with ‘Early Help’</a:t>
          </a:r>
        </a:p>
      </dgm:t>
    </dgm:pt>
    <dgm:pt modelId="{D82ACF29-E820-4D44-8A8E-DB296A4A5DCA}" type="parTrans" cxnId="{5AA64F35-503C-4E72-B700-F62D046502AC}">
      <dgm:prSet/>
      <dgm:spPr/>
      <dgm:t>
        <a:bodyPr/>
        <a:lstStyle/>
        <a:p>
          <a:endParaRPr lang="en-US" sz="3600" b="1"/>
        </a:p>
      </dgm:t>
    </dgm:pt>
    <dgm:pt modelId="{7E2EC9EC-977E-47EC-ACF5-FB7317476504}" type="sibTrans" cxnId="{5AA64F35-503C-4E72-B700-F62D046502AC}">
      <dgm:prSet custT="1"/>
      <dgm:spPr>
        <a:xfrm rot="10711883">
          <a:off x="3694708" y="4198980"/>
          <a:ext cx="223587" cy="558164"/>
        </a:xfrm>
        <a:prstGeom prst="rightArrow">
          <a:avLst>
            <a:gd name="adj1" fmla="val 60000"/>
            <a:gd name="adj2" fmla="val 50000"/>
          </a:avLst>
        </a:prstGeom>
        <a:solidFill>
          <a:srgbClr val="774F90">
            <a:tint val="60000"/>
            <a:hueOff val="0"/>
            <a:satOff val="0"/>
            <a:lumOff val="0"/>
            <a:alphaOff val="0"/>
          </a:srgbClr>
        </a:solidFill>
        <a:ln>
          <a:noFill/>
        </a:ln>
        <a:effectLst/>
      </dgm:spPr>
      <dgm:t>
        <a:bodyPr/>
        <a:lstStyle/>
        <a:p>
          <a:pPr>
            <a:buNone/>
          </a:pPr>
          <a:endParaRPr lang="en-US" sz="1200" b="1">
            <a:solidFill>
              <a:srgbClr val="FFFFFF"/>
            </a:solidFill>
            <a:latin typeface="Calibri"/>
            <a:ea typeface="+mn-ea"/>
            <a:cs typeface="Arial"/>
          </a:endParaRPr>
        </a:p>
      </dgm:t>
    </dgm:pt>
    <dgm:pt modelId="{4FBF1BAD-18B0-4542-B188-1527E0957F18}">
      <dgm:prSet phldrT="[Text]" custT="1"/>
      <dgm:spPr>
        <a:xfrm>
          <a:off x="1900397" y="3678662"/>
          <a:ext cx="1712367" cy="1653822"/>
        </a:xfrm>
        <a:prstGeom prst="ellipse">
          <a:avLst/>
        </a:prstGeom>
        <a:solidFill>
          <a:srgbClr val="774F9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600" b="1" dirty="0">
              <a:solidFill>
                <a:srgbClr val="FFFFFF"/>
              </a:solidFill>
              <a:latin typeface="Calibri"/>
              <a:ea typeface="+mn-ea"/>
              <a:cs typeface="Arial"/>
            </a:rPr>
            <a:t>Consult on changes &amp; implement new model</a:t>
          </a:r>
        </a:p>
      </dgm:t>
    </dgm:pt>
    <dgm:pt modelId="{129FC85F-34BC-4157-873C-01CF6C23ED7D}" type="parTrans" cxnId="{9ACE262E-5769-4767-98AE-0C3A30A21407}">
      <dgm:prSet/>
      <dgm:spPr/>
      <dgm:t>
        <a:bodyPr/>
        <a:lstStyle/>
        <a:p>
          <a:endParaRPr lang="en-US" sz="3600" b="1"/>
        </a:p>
      </dgm:t>
    </dgm:pt>
    <dgm:pt modelId="{4455F40A-EBE0-4423-8C4D-738B52A64201}" type="sibTrans" cxnId="{9ACE262E-5769-4767-98AE-0C3A30A21407}">
      <dgm:prSet custT="1"/>
      <dgm:spPr>
        <a:xfrm rot="15063745">
          <a:off x="2237048" y="3169810"/>
          <a:ext cx="313951" cy="558164"/>
        </a:xfrm>
        <a:prstGeom prst="rightArrow">
          <a:avLst>
            <a:gd name="adj1" fmla="val 60000"/>
            <a:gd name="adj2" fmla="val 50000"/>
          </a:avLst>
        </a:prstGeom>
        <a:solidFill>
          <a:srgbClr val="774F90">
            <a:tint val="60000"/>
            <a:hueOff val="0"/>
            <a:satOff val="0"/>
            <a:lumOff val="0"/>
            <a:alphaOff val="0"/>
          </a:srgbClr>
        </a:solidFill>
        <a:ln>
          <a:noFill/>
        </a:ln>
        <a:effectLst/>
      </dgm:spPr>
      <dgm:t>
        <a:bodyPr/>
        <a:lstStyle/>
        <a:p>
          <a:pPr>
            <a:buNone/>
          </a:pPr>
          <a:endParaRPr lang="en-US" sz="1200" b="1">
            <a:solidFill>
              <a:srgbClr val="FFFFFF"/>
            </a:solidFill>
            <a:latin typeface="Calibri"/>
            <a:ea typeface="+mn-ea"/>
            <a:cs typeface="Arial"/>
          </a:endParaRPr>
        </a:p>
      </dgm:t>
    </dgm:pt>
    <dgm:pt modelId="{E41D4C83-07E6-4E70-8044-B1C1A077AC57}">
      <dgm:prSet phldrT="[Text]" custT="1"/>
      <dgm:spPr>
        <a:xfrm>
          <a:off x="1199743" y="1551275"/>
          <a:ext cx="1653822" cy="1653822"/>
        </a:xfrm>
        <a:prstGeom prst="ellipse">
          <a:avLst/>
        </a:prstGeom>
        <a:solidFill>
          <a:srgbClr val="774F9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600" b="1" dirty="0">
              <a:solidFill>
                <a:srgbClr val="FFFFFF"/>
              </a:solidFill>
              <a:latin typeface="Calibri"/>
              <a:ea typeface="+mn-ea"/>
              <a:cs typeface="Arial"/>
            </a:rPr>
            <a:t>Analyse impact &amp; track progress </a:t>
          </a:r>
        </a:p>
      </dgm:t>
    </dgm:pt>
    <dgm:pt modelId="{9883F663-407D-4C5F-BF5C-AD0FCB5A34A3}" type="parTrans" cxnId="{262D0416-7763-44CE-A7C9-0AA3129ADAC8}">
      <dgm:prSet/>
      <dgm:spPr/>
      <dgm:t>
        <a:bodyPr/>
        <a:lstStyle/>
        <a:p>
          <a:endParaRPr lang="en-US" sz="3600" b="1"/>
        </a:p>
      </dgm:t>
    </dgm:pt>
    <dgm:pt modelId="{D1A1E249-157A-4BF7-94B4-B8CB8412CBEA}" type="sibTrans" cxnId="{262D0416-7763-44CE-A7C9-0AA3129ADAC8}">
      <dgm:prSet custT="1"/>
      <dgm:spPr>
        <a:xfrm rot="19402248">
          <a:off x="2760113" y="1443021"/>
          <a:ext cx="298034" cy="558164"/>
        </a:xfrm>
        <a:prstGeom prst="rightArrow">
          <a:avLst>
            <a:gd name="adj1" fmla="val 60000"/>
            <a:gd name="adj2" fmla="val 50000"/>
          </a:avLst>
        </a:prstGeom>
        <a:solidFill>
          <a:srgbClr val="774F90">
            <a:tint val="60000"/>
            <a:hueOff val="0"/>
            <a:satOff val="0"/>
            <a:lumOff val="0"/>
            <a:alphaOff val="0"/>
          </a:srgbClr>
        </a:solidFill>
        <a:ln>
          <a:noFill/>
        </a:ln>
        <a:effectLst/>
      </dgm:spPr>
      <dgm:t>
        <a:bodyPr/>
        <a:lstStyle/>
        <a:p>
          <a:pPr>
            <a:buNone/>
          </a:pPr>
          <a:endParaRPr lang="en-US" sz="1200" b="1">
            <a:solidFill>
              <a:srgbClr val="FFFFFF"/>
            </a:solidFill>
            <a:latin typeface="Calibri"/>
            <a:ea typeface="+mn-ea"/>
            <a:cs typeface="Arial"/>
          </a:endParaRPr>
        </a:p>
      </dgm:t>
    </dgm:pt>
    <dgm:pt modelId="{2CB4C533-40E4-497D-9D8D-A2C42018B111}" type="pres">
      <dgm:prSet presAssocID="{12293FB8-8863-485F-BAAA-576995082D13}" presName="cycle" presStyleCnt="0">
        <dgm:presLayoutVars>
          <dgm:dir/>
          <dgm:resizeHandles val="exact"/>
        </dgm:presLayoutVars>
      </dgm:prSet>
      <dgm:spPr/>
      <dgm:t>
        <a:bodyPr/>
        <a:lstStyle/>
        <a:p>
          <a:endParaRPr lang="en-GB"/>
        </a:p>
      </dgm:t>
    </dgm:pt>
    <dgm:pt modelId="{3B6E80C8-1006-4A15-A1C6-B29205233436}" type="pres">
      <dgm:prSet presAssocID="{19D1F0B6-BBA4-43D2-BF51-E2825E2CC419}" presName="node" presStyleLbl="node1" presStyleIdx="0" presStyleCnt="5" custScaleX="106375" custRadScaleRad="90114">
        <dgm:presLayoutVars>
          <dgm:bulletEnabled val="1"/>
        </dgm:presLayoutVars>
      </dgm:prSet>
      <dgm:spPr>
        <a:prstGeom prst="ellipse">
          <a:avLst/>
        </a:prstGeom>
      </dgm:spPr>
      <dgm:t>
        <a:bodyPr/>
        <a:lstStyle/>
        <a:p>
          <a:endParaRPr lang="en-GB"/>
        </a:p>
      </dgm:t>
    </dgm:pt>
    <dgm:pt modelId="{FBCCC03D-BCD4-4418-B7EB-1D1B6E9D9098}" type="pres">
      <dgm:prSet presAssocID="{13B4A53E-1059-4B73-BFB1-F9DDAFE44512}" presName="sibTrans" presStyleLbl="sibTrans2D1" presStyleIdx="0" presStyleCnt="5"/>
      <dgm:spPr>
        <a:prstGeom prst="rightArrow">
          <a:avLst>
            <a:gd name="adj1" fmla="val 60000"/>
            <a:gd name="adj2" fmla="val 50000"/>
          </a:avLst>
        </a:prstGeom>
      </dgm:spPr>
      <dgm:t>
        <a:bodyPr/>
        <a:lstStyle/>
        <a:p>
          <a:endParaRPr lang="en-GB"/>
        </a:p>
      </dgm:t>
    </dgm:pt>
    <dgm:pt modelId="{994C18C8-8019-445F-89D1-83F836428C20}" type="pres">
      <dgm:prSet presAssocID="{13B4A53E-1059-4B73-BFB1-F9DDAFE44512}" presName="connectorText" presStyleLbl="sibTrans2D1" presStyleIdx="0" presStyleCnt="5"/>
      <dgm:spPr/>
      <dgm:t>
        <a:bodyPr/>
        <a:lstStyle/>
        <a:p>
          <a:endParaRPr lang="en-GB"/>
        </a:p>
      </dgm:t>
    </dgm:pt>
    <dgm:pt modelId="{83D66F37-6EAB-40FE-A01C-B24619EEC61A}" type="pres">
      <dgm:prSet presAssocID="{1BB417E7-67B1-4063-BFAB-00787D02E0C4}" presName="node" presStyleLbl="node1" presStyleIdx="1" presStyleCnt="5" custRadScaleRad="77886" custRadScaleInc="-7877">
        <dgm:presLayoutVars>
          <dgm:bulletEnabled val="1"/>
        </dgm:presLayoutVars>
      </dgm:prSet>
      <dgm:spPr>
        <a:prstGeom prst="ellipse">
          <a:avLst/>
        </a:prstGeom>
      </dgm:spPr>
      <dgm:t>
        <a:bodyPr/>
        <a:lstStyle/>
        <a:p>
          <a:endParaRPr lang="en-GB"/>
        </a:p>
      </dgm:t>
    </dgm:pt>
    <dgm:pt modelId="{966EBC38-044B-4349-9689-F2BEE722AF25}" type="pres">
      <dgm:prSet presAssocID="{19DC61BD-02A4-49FF-B51F-FF093630EA45}" presName="sibTrans" presStyleLbl="sibTrans2D1" presStyleIdx="1" presStyleCnt="5"/>
      <dgm:spPr>
        <a:prstGeom prst="rightArrow">
          <a:avLst>
            <a:gd name="adj1" fmla="val 60000"/>
            <a:gd name="adj2" fmla="val 50000"/>
          </a:avLst>
        </a:prstGeom>
      </dgm:spPr>
      <dgm:t>
        <a:bodyPr/>
        <a:lstStyle/>
        <a:p>
          <a:endParaRPr lang="en-GB"/>
        </a:p>
      </dgm:t>
    </dgm:pt>
    <dgm:pt modelId="{77C97D04-788D-43CF-93B5-E1FD5AD75A72}" type="pres">
      <dgm:prSet presAssocID="{19DC61BD-02A4-49FF-B51F-FF093630EA45}" presName="connectorText" presStyleLbl="sibTrans2D1" presStyleIdx="1" presStyleCnt="5"/>
      <dgm:spPr/>
      <dgm:t>
        <a:bodyPr/>
        <a:lstStyle/>
        <a:p>
          <a:endParaRPr lang="en-GB"/>
        </a:p>
      </dgm:t>
    </dgm:pt>
    <dgm:pt modelId="{E143213D-7E0C-4523-932A-77E0AF60FFC9}" type="pres">
      <dgm:prSet presAssocID="{3D24FEF1-7F57-46A2-B0D9-0543103C4909}" presName="node" presStyleLbl="node1" presStyleIdx="2" presStyleCnt="5" custScaleX="109972" custRadScaleRad="88885" custRadScaleInc="-947">
        <dgm:presLayoutVars>
          <dgm:bulletEnabled val="1"/>
        </dgm:presLayoutVars>
      </dgm:prSet>
      <dgm:spPr>
        <a:prstGeom prst="ellipse">
          <a:avLst/>
        </a:prstGeom>
      </dgm:spPr>
      <dgm:t>
        <a:bodyPr/>
        <a:lstStyle/>
        <a:p>
          <a:endParaRPr lang="en-GB"/>
        </a:p>
      </dgm:t>
    </dgm:pt>
    <dgm:pt modelId="{5D7F6873-1278-4AC9-96C8-C605C7340FE2}" type="pres">
      <dgm:prSet presAssocID="{7E2EC9EC-977E-47EC-ACF5-FB7317476504}" presName="sibTrans" presStyleLbl="sibTrans2D1" presStyleIdx="2" presStyleCnt="5" custLinFactNeighborX="-10354"/>
      <dgm:spPr>
        <a:prstGeom prst="rightArrow">
          <a:avLst>
            <a:gd name="adj1" fmla="val 60000"/>
            <a:gd name="adj2" fmla="val 50000"/>
          </a:avLst>
        </a:prstGeom>
      </dgm:spPr>
      <dgm:t>
        <a:bodyPr/>
        <a:lstStyle/>
        <a:p>
          <a:endParaRPr lang="en-GB"/>
        </a:p>
      </dgm:t>
    </dgm:pt>
    <dgm:pt modelId="{43B9AF2B-CCA0-4FE2-B703-CF9EDF0C9072}" type="pres">
      <dgm:prSet presAssocID="{7E2EC9EC-977E-47EC-ACF5-FB7317476504}" presName="connectorText" presStyleLbl="sibTrans2D1" presStyleIdx="2" presStyleCnt="5"/>
      <dgm:spPr/>
      <dgm:t>
        <a:bodyPr/>
        <a:lstStyle/>
        <a:p>
          <a:endParaRPr lang="en-GB"/>
        </a:p>
      </dgm:t>
    </dgm:pt>
    <dgm:pt modelId="{42B5BAE8-1849-4CEE-BF0D-53C6A3427751}" type="pres">
      <dgm:prSet presAssocID="{4FBF1BAD-18B0-4542-B188-1527E0957F18}" presName="node" presStyleLbl="node1" presStyleIdx="3" presStyleCnt="5" custScaleX="103540" custRadScaleRad="90040" custRadScaleInc="-4320">
        <dgm:presLayoutVars>
          <dgm:bulletEnabled val="1"/>
        </dgm:presLayoutVars>
      </dgm:prSet>
      <dgm:spPr>
        <a:prstGeom prst="ellipse">
          <a:avLst/>
        </a:prstGeom>
      </dgm:spPr>
      <dgm:t>
        <a:bodyPr/>
        <a:lstStyle/>
        <a:p>
          <a:endParaRPr lang="en-GB"/>
        </a:p>
      </dgm:t>
    </dgm:pt>
    <dgm:pt modelId="{9FB0262B-D4B1-4497-A45B-0E5A242AF47D}" type="pres">
      <dgm:prSet presAssocID="{4455F40A-EBE0-4423-8C4D-738B52A64201}" presName="sibTrans" presStyleLbl="sibTrans2D1" presStyleIdx="3" presStyleCnt="5"/>
      <dgm:spPr>
        <a:prstGeom prst="rightArrow">
          <a:avLst>
            <a:gd name="adj1" fmla="val 60000"/>
            <a:gd name="adj2" fmla="val 50000"/>
          </a:avLst>
        </a:prstGeom>
      </dgm:spPr>
      <dgm:t>
        <a:bodyPr/>
        <a:lstStyle/>
        <a:p>
          <a:endParaRPr lang="en-GB"/>
        </a:p>
      </dgm:t>
    </dgm:pt>
    <dgm:pt modelId="{E98B0CF9-A4B9-4CD2-A11D-96F7A52BE17C}" type="pres">
      <dgm:prSet presAssocID="{4455F40A-EBE0-4423-8C4D-738B52A64201}" presName="connectorText" presStyleLbl="sibTrans2D1" presStyleIdx="3" presStyleCnt="5"/>
      <dgm:spPr/>
      <dgm:t>
        <a:bodyPr/>
        <a:lstStyle/>
        <a:p>
          <a:endParaRPr lang="en-GB"/>
        </a:p>
      </dgm:t>
    </dgm:pt>
    <dgm:pt modelId="{1EC1359F-D5F7-4771-90AF-A0BCE54CF515}" type="pres">
      <dgm:prSet presAssocID="{E41D4C83-07E6-4E70-8044-B1C1A077AC57}" presName="node" presStyleLbl="node1" presStyleIdx="4" presStyleCnt="5" custRadScaleRad="89535" custRadScaleInc="-2103">
        <dgm:presLayoutVars>
          <dgm:bulletEnabled val="1"/>
        </dgm:presLayoutVars>
      </dgm:prSet>
      <dgm:spPr>
        <a:prstGeom prst="ellipse">
          <a:avLst/>
        </a:prstGeom>
      </dgm:spPr>
      <dgm:t>
        <a:bodyPr/>
        <a:lstStyle/>
        <a:p>
          <a:endParaRPr lang="en-GB"/>
        </a:p>
      </dgm:t>
    </dgm:pt>
    <dgm:pt modelId="{7986B01B-A166-4612-BD97-2A02EC459853}" type="pres">
      <dgm:prSet presAssocID="{D1A1E249-157A-4BF7-94B4-B8CB8412CBEA}" presName="sibTrans" presStyleLbl="sibTrans2D1" presStyleIdx="4" presStyleCnt="5"/>
      <dgm:spPr>
        <a:prstGeom prst="rightArrow">
          <a:avLst>
            <a:gd name="adj1" fmla="val 60000"/>
            <a:gd name="adj2" fmla="val 50000"/>
          </a:avLst>
        </a:prstGeom>
      </dgm:spPr>
      <dgm:t>
        <a:bodyPr/>
        <a:lstStyle/>
        <a:p>
          <a:endParaRPr lang="en-GB"/>
        </a:p>
      </dgm:t>
    </dgm:pt>
    <dgm:pt modelId="{D3E08264-A959-4FD1-9D88-E22A1706377D}" type="pres">
      <dgm:prSet presAssocID="{D1A1E249-157A-4BF7-94B4-B8CB8412CBEA}" presName="connectorText" presStyleLbl="sibTrans2D1" presStyleIdx="4" presStyleCnt="5"/>
      <dgm:spPr/>
      <dgm:t>
        <a:bodyPr/>
        <a:lstStyle/>
        <a:p>
          <a:endParaRPr lang="en-GB"/>
        </a:p>
      </dgm:t>
    </dgm:pt>
  </dgm:ptLst>
  <dgm:cxnLst>
    <dgm:cxn modelId="{48D7BB86-4394-41B8-B108-232EEE7584BB}" type="presOf" srcId="{12293FB8-8863-485F-BAAA-576995082D13}" destId="{2CB4C533-40E4-497D-9D8D-A2C42018B111}" srcOrd="0" destOrd="0" presId="urn:microsoft.com/office/officeart/2005/8/layout/cycle2"/>
    <dgm:cxn modelId="{9ACE262E-5769-4767-98AE-0C3A30A21407}" srcId="{12293FB8-8863-485F-BAAA-576995082D13}" destId="{4FBF1BAD-18B0-4542-B188-1527E0957F18}" srcOrd="3" destOrd="0" parTransId="{129FC85F-34BC-4157-873C-01CF6C23ED7D}" sibTransId="{4455F40A-EBE0-4423-8C4D-738B52A64201}"/>
    <dgm:cxn modelId="{9E2C321C-0720-4F94-A2D0-F33678D6D977}" type="presOf" srcId="{13B4A53E-1059-4B73-BFB1-F9DDAFE44512}" destId="{994C18C8-8019-445F-89D1-83F836428C20}" srcOrd="1" destOrd="0" presId="urn:microsoft.com/office/officeart/2005/8/layout/cycle2"/>
    <dgm:cxn modelId="{FD963F82-566F-438D-B004-B9807B0E08FA}" type="presOf" srcId="{19DC61BD-02A4-49FF-B51F-FF093630EA45}" destId="{966EBC38-044B-4349-9689-F2BEE722AF25}" srcOrd="0" destOrd="0" presId="urn:microsoft.com/office/officeart/2005/8/layout/cycle2"/>
    <dgm:cxn modelId="{D21986A9-DC8B-4CE6-82CD-53809B31E3A9}" srcId="{12293FB8-8863-485F-BAAA-576995082D13}" destId="{1BB417E7-67B1-4063-BFAB-00787D02E0C4}" srcOrd="1" destOrd="0" parTransId="{4D68724E-7CEC-48B6-84C4-C24E1A33F9F0}" sibTransId="{19DC61BD-02A4-49FF-B51F-FF093630EA45}"/>
    <dgm:cxn modelId="{CC84D58C-09C7-4C4C-A6DB-D9D193B4C33C}" srcId="{12293FB8-8863-485F-BAAA-576995082D13}" destId="{19D1F0B6-BBA4-43D2-BF51-E2825E2CC419}" srcOrd="0" destOrd="0" parTransId="{B3CBFC0E-CDC1-4939-A29C-C96B5735C75A}" sibTransId="{13B4A53E-1059-4B73-BFB1-F9DDAFE44512}"/>
    <dgm:cxn modelId="{12438782-6EA1-479D-B07A-1571CA3F2042}" type="presOf" srcId="{19D1F0B6-BBA4-43D2-BF51-E2825E2CC419}" destId="{3B6E80C8-1006-4A15-A1C6-B29205233436}" srcOrd="0" destOrd="0" presId="urn:microsoft.com/office/officeart/2005/8/layout/cycle2"/>
    <dgm:cxn modelId="{5AA64F35-503C-4E72-B700-F62D046502AC}" srcId="{12293FB8-8863-485F-BAAA-576995082D13}" destId="{3D24FEF1-7F57-46A2-B0D9-0543103C4909}" srcOrd="2" destOrd="0" parTransId="{D82ACF29-E820-4D44-8A8E-DB296A4A5DCA}" sibTransId="{7E2EC9EC-977E-47EC-ACF5-FB7317476504}"/>
    <dgm:cxn modelId="{0E13BC9B-AB98-4462-ABFC-E8CABC14FB2B}" type="presOf" srcId="{1BB417E7-67B1-4063-BFAB-00787D02E0C4}" destId="{83D66F37-6EAB-40FE-A01C-B24619EEC61A}" srcOrd="0" destOrd="0" presId="urn:microsoft.com/office/officeart/2005/8/layout/cycle2"/>
    <dgm:cxn modelId="{E5957D63-C587-4B3C-8EA7-00C242E492C0}" type="presOf" srcId="{19DC61BD-02A4-49FF-B51F-FF093630EA45}" destId="{77C97D04-788D-43CF-93B5-E1FD5AD75A72}" srcOrd="1" destOrd="0" presId="urn:microsoft.com/office/officeart/2005/8/layout/cycle2"/>
    <dgm:cxn modelId="{1084A6A5-94A7-4DBE-8B72-7C86394BE92F}" type="presOf" srcId="{4FBF1BAD-18B0-4542-B188-1527E0957F18}" destId="{42B5BAE8-1849-4CEE-BF0D-53C6A3427751}" srcOrd="0" destOrd="0" presId="urn:microsoft.com/office/officeart/2005/8/layout/cycle2"/>
    <dgm:cxn modelId="{740B7965-01ED-407D-813F-D0F44CCBED9A}" type="presOf" srcId="{4455F40A-EBE0-4423-8C4D-738B52A64201}" destId="{9FB0262B-D4B1-4497-A45B-0E5A242AF47D}" srcOrd="0" destOrd="0" presId="urn:microsoft.com/office/officeart/2005/8/layout/cycle2"/>
    <dgm:cxn modelId="{60992766-07C4-4A94-A91E-EE998E5520DD}" type="presOf" srcId="{D1A1E249-157A-4BF7-94B4-B8CB8412CBEA}" destId="{7986B01B-A166-4612-BD97-2A02EC459853}" srcOrd="0" destOrd="0" presId="urn:microsoft.com/office/officeart/2005/8/layout/cycle2"/>
    <dgm:cxn modelId="{5A877F98-6EB7-4D58-9723-5BF1B5B0B682}" type="presOf" srcId="{D1A1E249-157A-4BF7-94B4-B8CB8412CBEA}" destId="{D3E08264-A959-4FD1-9D88-E22A1706377D}" srcOrd="1" destOrd="0" presId="urn:microsoft.com/office/officeart/2005/8/layout/cycle2"/>
    <dgm:cxn modelId="{A2323D65-8D05-43DB-9FB0-DB642ECD8B51}" type="presOf" srcId="{7E2EC9EC-977E-47EC-ACF5-FB7317476504}" destId="{43B9AF2B-CCA0-4FE2-B703-CF9EDF0C9072}" srcOrd="1" destOrd="0" presId="urn:microsoft.com/office/officeart/2005/8/layout/cycle2"/>
    <dgm:cxn modelId="{332EC75A-9EC3-4310-973F-C76F087F4A5A}" type="presOf" srcId="{7E2EC9EC-977E-47EC-ACF5-FB7317476504}" destId="{5D7F6873-1278-4AC9-96C8-C605C7340FE2}" srcOrd="0" destOrd="0" presId="urn:microsoft.com/office/officeart/2005/8/layout/cycle2"/>
    <dgm:cxn modelId="{1B2D4326-41FD-4F38-BB6C-29810C162EB5}" type="presOf" srcId="{4455F40A-EBE0-4423-8C4D-738B52A64201}" destId="{E98B0CF9-A4B9-4CD2-A11D-96F7A52BE17C}" srcOrd="1" destOrd="0" presId="urn:microsoft.com/office/officeart/2005/8/layout/cycle2"/>
    <dgm:cxn modelId="{7BC532A0-4C14-4F9F-AE9F-610A5E6263FA}" type="presOf" srcId="{E41D4C83-07E6-4E70-8044-B1C1A077AC57}" destId="{1EC1359F-D5F7-4771-90AF-A0BCE54CF515}" srcOrd="0" destOrd="0" presId="urn:microsoft.com/office/officeart/2005/8/layout/cycle2"/>
    <dgm:cxn modelId="{DCC284C7-FEC4-4E9F-9780-74B0ED8AEF96}" type="presOf" srcId="{3D24FEF1-7F57-46A2-B0D9-0543103C4909}" destId="{E143213D-7E0C-4523-932A-77E0AF60FFC9}" srcOrd="0" destOrd="0" presId="urn:microsoft.com/office/officeart/2005/8/layout/cycle2"/>
    <dgm:cxn modelId="{262D0416-7763-44CE-A7C9-0AA3129ADAC8}" srcId="{12293FB8-8863-485F-BAAA-576995082D13}" destId="{E41D4C83-07E6-4E70-8044-B1C1A077AC57}" srcOrd="4" destOrd="0" parTransId="{9883F663-407D-4C5F-BF5C-AD0FCB5A34A3}" sibTransId="{D1A1E249-157A-4BF7-94B4-B8CB8412CBEA}"/>
    <dgm:cxn modelId="{9BB43A57-95A8-4FEA-B597-221E979C7077}" type="presOf" srcId="{13B4A53E-1059-4B73-BFB1-F9DDAFE44512}" destId="{FBCCC03D-BCD4-4418-B7EB-1D1B6E9D9098}" srcOrd="0" destOrd="0" presId="urn:microsoft.com/office/officeart/2005/8/layout/cycle2"/>
    <dgm:cxn modelId="{49FF3DA0-04BC-4187-8977-D814A6F74344}" type="presParOf" srcId="{2CB4C533-40E4-497D-9D8D-A2C42018B111}" destId="{3B6E80C8-1006-4A15-A1C6-B29205233436}" srcOrd="0" destOrd="0" presId="urn:microsoft.com/office/officeart/2005/8/layout/cycle2"/>
    <dgm:cxn modelId="{BA5DA006-42F1-4B4C-A69F-21309C2E8270}" type="presParOf" srcId="{2CB4C533-40E4-497D-9D8D-A2C42018B111}" destId="{FBCCC03D-BCD4-4418-B7EB-1D1B6E9D9098}" srcOrd="1" destOrd="0" presId="urn:microsoft.com/office/officeart/2005/8/layout/cycle2"/>
    <dgm:cxn modelId="{B217973B-F316-4829-BDC8-A841BFF15712}" type="presParOf" srcId="{FBCCC03D-BCD4-4418-B7EB-1D1B6E9D9098}" destId="{994C18C8-8019-445F-89D1-83F836428C20}" srcOrd="0" destOrd="0" presId="urn:microsoft.com/office/officeart/2005/8/layout/cycle2"/>
    <dgm:cxn modelId="{A50D830C-B67F-4EFC-BCEC-FBF4E1D588CA}" type="presParOf" srcId="{2CB4C533-40E4-497D-9D8D-A2C42018B111}" destId="{83D66F37-6EAB-40FE-A01C-B24619EEC61A}" srcOrd="2" destOrd="0" presId="urn:microsoft.com/office/officeart/2005/8/layout/cycle2"/>
    <dgm:cxn modelId="{916F2750-D4B8-4F05-9FC4-9B58563BC85F}" type="presParOf" srcId="{2CB4C533-40E4-497D-9D8D-A2C42018B111}" destId="{966EBC38-044B-4349-9689-F2BEE722AF25}" srcOrd="3" destOrd="0" presId="urn:microsoft.com/office/officeart/2005/8/layout/cycle2"/>
    <dgm:cxn modelId="{52EB7E75-9B28-4675-AD55-7ADEE0EED173}" type="presParOf" srcId="{966EBC38-044B-4349-9689-F2BEE722AF25}" destId="{77C97D04-788D-43CF-93B5-E1FD5AD75A72}" srcOrd="0" destOrd="0" presId="urn:microsoft.com/office/officeart/2005/8/layout/cycle2"/>
    <dgm:cxn modelId="{774B69F4-B3F7-41DB-832E-8A8C9BEC0672}" type="presParOf" srcId="{2CB4C533-40E4-497D-9D8D-A2C42018B111}" destId="{E143213D-7E0C-4523-932A-77E0AF60FFC9}" srcOrd="4" destOrd="0" presId="urn:microsoft.com/office/officeart/2005/8/layout/cycle2"/>
    <dgm:cxn modelId="{D31B94D2-F975-45E9-B9DF-57486757FC79}" type="presParOf" srcId="{2CB4C533-40E4-497D-9D8D-A2C42018B111}" destId="{5D7F6873-1278-4AC9-96C8-C605C7340FE2}" srcOrd="5" destOrd="0" presId="urn:microsoft.com/office/officeart/2005/8/layout/cycle2"/>
    <dgm:cxn modelId="{A94B5143-C50C-480F-927E-6060710C46F3}" type="presParOf" srcId="{5D7F6873-1278-4AC9-96C8-C605C7340FE2}" destId="{43B9AF2B-CCA0-4FE2-B703-CF9EDF0C9072}" srcOrd="0" destOrd="0" presId="urn:microsoft.com/office/officeart/2005/8/layout/cycle2"/>
    <dgm:cxn modelId="{6C2B5F0A-DA12-4EFA-A856-65A07889811D}" type="presParOf" srcId="{2CB4C533-40E4-497D-9D8D-A2C42018B111}" destId="{42B5BAE8-1849-4CEE-BF0D-53C6A3427751}" srcOrd="6" destOrd="0" presId="urn:microsoft.com/office/officeart/2005/8/layout/cycle2"/>
    <dgm:cxn modelId="{11C7EE94-5457-408C-BC07-8E8F2B8D2D73}" type="presParOf" srcId="{2CB4C533-40E4-497D-9D8D-A2C42018B111}" destId="{9FB0262B-D4B1-4497-A45B-0E5A242AF47D}" srcOrd="7" destOrd="0" presId="urn:microsoft.com/office/officeart/2005/8/layout/cycle2"/>
    <dgm:cxn modelId="{D66736FE-4553-498E-977A-2D6F10FA7FC4}" type="presParOf" srcId="{9FB0262B-D4B1-4497-A45B-0E5A242AF47D}" destId="{E98B0CF9-A4B9-4CD2-A11D-96F7A52BE17C}" srcOrd="0" destOrd="0" presId="urn:microsoft.com/office/officeart/2005/8/layout/cycle2"/>
    <dgm:cxn modelId="{0034E9F4-0E86-4ED6-8D8E-46E6FB96422D}" type="presParOf" srcId="{2CB4C533-40E4-497D-9D8D-A2C42018B111}" destId="{1EC1359F-D5F7-4771-90AF-A0BCE54CF515}" srcOrd="8" destOrd="0" presId="urn:microsoft.com/office/officeart/2005/8/layout/cycle2"/>
    <dgm:cxn modelId="{5F330111-9BBE-4BFA-A307-7F667DCE9DD7}" type="presParOf" srcId="{2CB4C533-40E4-497D-9D8D-A2C42018B111}" destId="{7986B01B-A166-4612-BD97-2A02EC459853}" srcOrd="9" destOrd="0" presId="urn:microsoft.com/office/officeart/2005/8/layout/cycle2"/>
    <dgm:cxn modelId="{81C83EEE-151C-4E3D-9962-90DF2C612E45}" type="presParOf" srcId="{7986B01B-A166-4612-BD97-2A02EC459853}" destId="{D3E08264-A959-4FD1-9D88-E22A1706377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A3404-C7A1-4188-8FD4-5FC181540A26}">
      <dsp:nvSpPr>
        <dsp:cNvPr id="0" name=""/>
        <dsp:cNvSpPr/>
      </dsp:nvSpPr>
      <dsp:spPr>
        <a:xfrm>
          <a:off x="6840753" y="890049"/>
          <a:ext cx="2065347" cy="2065453"/>
        </a:xfrm>
        <a:prstGeom prst="ellipse">
          <a:avLst/>
        </a:prstGeom>
        <a:solidFill>
          <a:schemeClr val="tx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27E67F-9B6F-420B-B7AA-27EEA30BDD4F}">
      <dsp:nvSpPr>
        <dsp:cNvPr id="0" name=""/>
        <dsp:cNvSpPr/>
      </dsp:nvSpPr>
      <dsp:spPr>
        <a:xfrm>
          <a:off x="6917644" y="958834"/>
          <a:ext cx="1928071" cy="1927732"/>
        </a:xfrm>
        <a:prstGeom prst="ellipse">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56</a:t>
          </a:r>
          <a:r>
            <a:rPr lang="en-US" sz="1300" kern="1200" dirty="0"/>
            <a:t/>
          </a:r>
          <a:br>
            <a:rPr lang="en-US" sz="1300" kern="1200" dirty="0"/>
          </a:br>
          <a:r>
            <a:rPr lang="en-US" sz="1300" kern="1200" dirty="0"/>
            <a:t>of the under 1s have siblings who also became looked after before their 1</a:t>
          </a:r>
          <a:r>
            <a:rPr lang="en-US" sz="1300" kern="1200" baseline="30000" dirty="0"/>
            <a:t>st</a:t>
          </a:r>
          <a:r>
            <a:rPr lang="en-US" sz="1300" kern="1200" dirty="0"/>
            <a:t> birthday</a:t>
          </a:r>
        </a:p>
      </dsp:txBody>
      <dsp:txXfrm>
        <a:off x="7193083" y="1234276"/>
        <a:ext cx="1377193" cy="1376848"/>
      </dsp:txXfrm>
    </dsp:sp>
    <dsp:sp modelId="{C4445F6E-59B4-4C71-99D9-6E3ED2525478}">
      <dsp:nvSpPr>
        <dsp:cNvPr id="0" name=""/>
        <dsp:cNvSpPr/>
      </dsp:nvSpPr>
      <dsp:spPr>
        <a:xfrm rot="2700000">
          <a:off x="4757800" y="868816"/>
          <a:ext cx="2065381" cy="2065381"/>
        </a:xfrm>
        <a:prstGeom prst="teardrop">
          <a:avLst>
            <a:gd name="adj" fmla="val 100000"/>
          </a:avLst>
        </a:prstGeom>
        <a:solidFill>
          <a:schemeClr val="tx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953FE6-978B-4C8E-9933-2293AEC23FB3}">
      <dsp:nvSpPr>
        <dsp:cNvPr id="0" name=""/>
        <dsp:cNvSpPr/>
      </dsp:nvSpPr>
      <dsp:spPr>
        <a:xfrm>
          <a:off x="4835755" y="937822"/>
          <a:ext cx="1928071" cy="1927732"/>
        </a:xfrm>
        <a:prstGeom prst="ellipse">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107</a:t>
          </a:r>
          <a:r>
            <a:rPr lang="en-US" sz="1300" kern="1200" dirty="0"/>
            <a:t/>
          </a:r>
          <a:br>
            <a:rPr lang="en-US" sz="1300" kern="1200" dirty="0"/>
          </a:br>
          <a:r>
            <a:rPr lang="en-US" sz="1300" kern="1200" dirty="0"/>
            <a:t>of those under 1s have siblings who have also been LAC</a:t>
          </a:r>
        </a:p>
      </dsp:txBody>
      <dsp:txXfrm>
        <a:off x="5111194" y="1213264"/>
        <a:ext cx="1377193" cy="1376848"/>
      </dsp:txXfrm>
    </dsp:sp>
    <dsp:sp modelId="{66484FF6-D9B6-4D05-AB2A-F89B51B06436}">
      <dsp:nvSpPr>
        <dsp:cNvPr id="0" name=""/>
        <dsp:cNvSpPr/>
      </dsp:nvSpPr>
      <dsp:spPr>
        <a:xfrm rot="2700000">
          <a:off x="2632228" y="868816"/>
          <a:ext cx="2065381" cy="2065381"/>
        </a:xfrm>
        <a:prstGeom prst="teardrop">
          <a:avLst>
            <a:gd name="adj" fmla="val 100000"/>
          </a:avLst>
        </a:prstGeom>
        <a:solidFill>
          <a:schemeClr val="tx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1436D-D2C4-4290-85A7-F2ACF0AD655B}">
      <dsp:nvSpPr>
        <dsp:cNvPr id="0" name=""/>
        <dsp:cNvSpPr/>
      </dsp:nvSpPr>
      <dsp:spPr>
        <a:xfrm>
          <a:off x="2701326" y="937822"/>
          <a:ext cx="1928071" cy="1927732"/>
        </a:xfrm>
        <a:prstGeom prst="ellipse">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135</a:t>
          </a:r>
          <a:r>
            <a:rPr lang="en-US" sz="1300" kern="1200" dirty="0"/>
            <a:t/>
          </a:r>
          <a:br>
            <a:rPr lang="en-US" sz="1300" kern="1200" dirty="0"/>
          </a:br>
          <a:r>
            <a:rPr lang="en-US" sz="1300" kern="1200" dirty="0"/>
            <a:t>of those under 1s have siblings</a:t>
          </a:r>
        </a:p>
      </dsp:txBody>
      <dsp:txXfrm>
        <a:off x="2976765" y="1213264"/>
        <a:ext cx="1377193" cy="1376848"/>
      </dsp:txXfrm>
    </dsp:sp>
    <dsp:sp modelId="{2AF86753-B976-4422-95F3-B68BEB58FDF7}">
      <dsp:nvSpPr>
        <dsp:cNvPr id="0" name=""/>
        <dsp:cNvSpPr/>
      </dsp:nvSpPr>
      <dsp:spPr>
        <a:xfrm rot="2700000">
          <a:off x="497799" y="868816"/>
          <a:ext cx="2065381" cy="2065381"/>
        </a:xfrm>
        <a:prstGeom prst="teardrop">
          <a:avLst>
            <a:gd name="adj" fmla="val 100000"/>
          </a:avLst>
        </a:prstGeom>
        <a:solidFill>
          <a:schemeClr val="tx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0ECBC6-BF71-452D-B360-B9954909E708}">
      <dsp:nvSpPr>
        <dsp:cNvPr id="0" name=""/>
        <dsp:cNvSpPr/>
      </dsp:nvSpPr>
      <dsp:spPr>
        <a:xfrm>
          <a:off x="566897" y="937822"/>
          <a:ext cx="1928071" cy="1927732"/>
        </a:xfrm>
        <a:prstGeom prst="ellipse">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163</a:t>
          </a:r>
          <a:r>
            <a:rPr lang="en-US" sz="1300" kern="1200" dirty="0"/>
            <a:t> </a:t>
          </a:r>
          <a:br>
            <a:rPr lang="en-US" sz="1300" kern="1200" dirty="0"/>
          </a:br>
          <a:r>
            <a:rPr lang="en-US" sz="1300" kern="1200" dirty="0"/>
            <a:t>children aged under 1 have become looked after in the last 3 years</a:t>
          </a:r>
        </a:p>
      </dsp:txBody>
      <dsp:txXfrm>
        <a:off x="842336" y="1213264"/>
        <a:ext cx="1377193" cy="1376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CDB38-C878-4048-8208-4A41330FF32E}">
      <dsp:nvSpPr>
        <dsp:cNvPr id="0" name=""/>
        <dsp:cNvSpPr/>
      </dsp:nvSpPr>
      <dsp:spPr>
        <a:xfrm>
          <a:off x="488" y="15647"/>
          <a:ext cx="1903743" cy="1038404"/>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solidFill>
                <a:srgbClr val="FFFFFF"/>
              </a:solidFill>
            </a:rPr>
            <a:t>Integrate services (in consultation with partners) to maximise impact</a:t>
          </a:r>
          <a:endParaRPr lang="en-US" sz="1600" kern="1200" dirty="0">
            <a:solidFill>
              <a:srgbClr val="FFFFFF"/>
            </a:solidFill>
          </a:endParaRPr>
        </a:p>
      </dsp:txBody>
      <dsp:txXfrm>
        <a:off x="488" y="15647"/>
        <a:ext cx="1903743" cy="1038404"/>
      </dsp:txXfrm>
    </dsp:sp>
    <dsp:sp modelId="{ADD13798-F733-4316-94E1-6DCEC716544E}">
      <dsp:nvSpPr>
        <dsp:cNvPr id="0" name=""/>
        <dsp:cNvSpPr/>
      </dsp:nvSpPr>
      <dsp:spPr>
        <a:xfrm>
          <a:off x="2094605" y="15647"/>
          <a:ext cx="1903743" cy="1038404"/>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solidFill>
                <a:srgbClr val="FFFFFF"/>
              </a:solidFill>
            </a:rPr>
            <a:t>Target cross sector resources to tackle root causes of demand</a:t>
          </a:r>
        </a:p>
      </dsp:txBody>
      <dsp:txXfrm>
        <a:off x="2094605" y="15647"/>
        <a:ext cx="1903743" cy="1038404"/>
      </dsp:txXfrm>
    </dsp:sp>
    <dsp:sp modelId="{390D65C3-C066-4C1A-8135-D35F846193A8}">
      <dsp:nvSpPr>
        <dsp:cNvPr id="0" name=""/>
        <dsp:cNvSpPr/>
      </dsp:nvSpPr>
      <dsp:spPr>
        <a:xfrm>
          <a:off x="488" y="1191311"/>
          <a:ext cx="1903743" cy="858192"/>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solidFill>
                <a:srgbClr val="FFFFFF"/>
              </a:solidFill>
            </a:rPr>
            <a:t>Simplify pathways (particularly for universal services)</a:t>
          </a:r>
        </a:p>
      </dsp:txBody>
      <dsp:txXfrm>
        <a:off x="488" y="1191311"/>
        <a:ext cx="1903743" cy="858192"/>
      </dsp:txXfrm>
    </dsp:sp>
    <dsp:sp modelId="{7D3A9847-AD7D-4AC5-AEF5-000805A1BF7E}">
      <dsp:nvSpPr>
        <dsp:cNvPr id="0" name=""/>
        <dsp:cNvSpPr/>
      </dsp:nvSpPr>
      <dsp:spPr>
        <a:xfrm>
          <a:off x="2094605" y="1191311"/>
          <a:ext cx="1903743" cy="858192"/>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solidFill>
                <a:srgbClr val="FFFFFF"/>
              </a:solidFill>
            </a:rPr>
            <a:t>Measure impact at strategic and local levels</a:t>
          </a:r>
        </a:p>
      </dsp:txBody>
      <dsp:txXfrm>
        <a:off x="2094605" y="1191311"/>
        <a:ext cx="1903743" cy="858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7AC5D-CA8E-42F7-89FA-260F0E6A90A3}">
      <dsp:nvSpPr>
        <dsp:cNvPr id="0" name=""/>
        <dsp:cNvSpPr/>
      </dsp:nvSpPr>
      <dsp:spPr>
        <a:xfrm>
          <a:off x="699665" y="1684"/>
          <a:ext cx="1821222" cy="1092733"/>
        </a:xfrm>
        <a:prstGeom prst="rect">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solidFill>
                <a:srgbClr val="FFFFFF"/>
              </a:solidFill>
            </a:rPr>
            <a:t>Evidence shows there is some avoidable demand in the system</a:t>
          </a:r>
          <a:endParaRPr lang="en-US" sz="1400" kern="1200" dirty="0">
            <a:solidFill>
              <a:srgbClr val="FFFFFF"/>
            </a:solidFill>
          </a:endParaRPr>
        </a:p>
      </dsp:txBody>
      <dsp:txXfrm>
        <a:off x="699665" y="1684"/>
        <a:ext cx="1821222" cy="1092733"/>
      </dsp:txXfrm>
    </dsp:sp>
    <dsp:sp modelId="{B1C9BC38-F3A8-44CD-9D97-8D1EFE61AB65}">
      <dsp:nvSpPr>
        <dsp:cNvPr id="0" name=""/>
        <dsp:cNvSpPr/>
      </dsp:nvSpPr>
      <dsp:spPr>
        <a:xfrm>
          <a:off x="2703010" y="1684"/>
          <a:ext cx="1821222" cy="1092733"/>
        </a:xfrm>
        <a:prstGeom prst="rect">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a:solidFill>
                <a:srgbClr val="FFFFFF"/>
              </a:solidFill>
            </a:rPr>
            <a:t>There is a high prevention spend</a:t>
          </a:r>
          <a:r>
            <a:rPr lang="en-GB" sz="1300" b="1" kern="1200" dirty="0">
              <a:solidFill>
                <a:srgbClr val="FF0000"/>
              </a:solidFill>
            </a:rPr>
            <a:t> </a:t>
          </a:r>
          <a:r>
            <a:rPr lang="en-GB" sz="1300" kern="1200" dirty="0">
              <a:solidFill>
                <a:srgbClr val="FFFFFF"/>
              </a:solidFill>
            </a:rPr>
            <a:t>which could be better aligned to  the drivers of demand; DA, SM &amp; MH</a:t>
          </a:r>
          <a:endParaRPr lang="en-US" sz="1300" kern="1200" dirty="0">
            <a:solidFill>
              <a:srgbClr val="FFFFFF"/>
            </a:solidFill>
          </a:endParaRPr>
        </a:p>
      </dsp:txBody>
      <dsp:txXfrm>
        <a:off x="2703010" y="1684"/>
        <a:ext cx="1821222" cy="1092733"/>
      </dsp:txXfrm>
    </dsp:sp>
    <dsp:sp modelId="{2ACC9BEF-6CE2-49BE-9EFD-10ACD2BE62CB}">
      <dsp:nvSpPr>
        <dsp:cNvPr id="0" name=""/>
        <dsp:cNvSpPr/>
      </dsp:nvSpPr>
      <dsp:spPr>
        <a:xfrm>
          <a:off x="699665" y="1276540"/>
          <a:ext cx="1821222" cy="1092733"/>
        </a:xfrm>
        <a:prstGeom prst="rect">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0" lang="en-US" sz="1400" b="0" i="0" u="none" kern="1200" baseline="0" dirty="0">
              <a:solidFill>
                <a:srgbClr val="FFFFFF"/>
              </a:solidFill>
              <a:uLnTx/>
              <a:uFillTx/>
            </a:rPr>
            <a:t>Hard to reach and families most at risk</a:t>
          </a:r>
          <a:r>
            <a:rPr kumimoji="0" lang="en-US" sz="1400" b="0" i="0" u="none" kern="1200" dirty="0">
              <a:solidFill>
                <a:srgbClr val="FFFFFF"/>
              </a:solidFill>
              <a:uLnTx/>
              <a:uFillTx/>
            </a:rPr>
            <a:t> </a:t>
          </a:r>
          <a:r>
            <a:rPr kumimoji="0" lang="en-US" sz="1400" b="0" i="0" u="none" kern="1200" baseline="0" dirty="0">
              <a:solidFill>
                <a:srgbClr val="FFFFFF"/>
              </a:solidFill>
              <a:uLnTx/>
              <a:uFillTx/>
            </a:rPr>
            <a:t>are not always targeted</a:t>
          </a:r>
          <a:endParaRPr lang="en-US" sz="1400" kern="1200" dirty="0">
            <a:solidFill>
              <a:srgbClr val="FFFFFF"/>
            </a:solidFill>
          </a:endParaRPr>
        </a:p>
      </dsp:txBody>
      <dsp:txXfrm>
        <a:off x="699665" y="1276540"/>
        <a:ext cx="1821222" cy="1092733"/>
      </dsp:txXfrm>
    </dsp:sp>
    <dsp:sp modelId="{3685678B-E2A5-4EF4-9B22-602D65286222}">
      <dsp:nvSpPr>
        <dsp:cNvPr id="0" name=""/>
        <dsp:cNvSpPr/>
      </dsp:nvSpPr>
      <dsp:spPr>
        <a:xfrm>
          <a:off x="2703010" y="1276540"/>
          <a:ext cx="1821222" cy="1092733"/>
        </a:xfrm>
        <a:prstGeom prst="rect">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solidFill>
                <a:srgbClr val="FFFFFF"/>
              </a:solidFill>
            </a:rPr>
            <a:t>Improved comms with partners could help to improve understanding of the system and give clarity over responsibilities</a:t>
          </a:r>
        </a:p>
      </dsp:txBody>
      <dsp:txXfrm>
        <a:off x="2703010" y="1276540"/>
        <a:ext cx="1821222" cy="1092733"/>
      </dsp:txXfrm>
    </dsp:sp>
    <dsp:sp modelId="{DBDEF46B-C794-42DA-9483-D14EA9EC3CCA}">
      <dsp:nvSpPr>
        <dsp:cNvPr id="0" name=""/>
        <dsp:cNvSpPr/>
      </dsp:nvSpPr>
      <dsp:spPr>
        <a:xfrm>
          <a:off x="699665" y="2551396"/>
          <a:ext cx="1821222" cy="1092733"/>
        </a:xfrm>
        <a:prstGeom prst="rect">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solidFill>
                <a:srgbClr val="FFFFFF"/>
              </a:solidFill>
            </a:rPr>
            <a:t>Staff are motivated by improving outcomes and are up for the change</a:t>
          </a:r>
          <a:endParaRPr lang="en-US" sz="1400" kern="1200" dirty="0">
            <a:solidFill>
              <a:srgbClr val="FFFFFF"/>
            </a:solidFill>
          </a:endParaRPr>
        </a:p>
      </dsp:txBody>
      <dsp:txXfrm>
        <a:off x="699665" y="2551396"/>
        <a:ext cx="1821222" cy="1092733"/>
      </dsp:txXfrm>
    </dsp:sp>
    <dsp:sp modelId="{9F22F814-4D80-446A-B579-56C961C43997}">
      <dsp:nvSpPr>
        <dsp:cNvPr id="0" name=""/>
        <dsp:cNvSpPr/>
      </dsp:nvSpPr>
      <dsp:spPr>
        <a:xfrm>
          <a:off x="2703010" y="2551396"/>
          <a:ext cx="1821222" cy="1092733"/>
        </a:xfrm>
        <a:prstGeom prst="rect">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0" lang="en-GB" sz="1400" b="0" i="0" u="none" kern="1200" baseline="0" dirty="0">
              <a:solidFill>
                <a:srgbClr val="FFFFFF"/>
              </a:solidFill>
              <a:uLnTx/>
              <a:uFillTx/>
            </a:rPr>
            <a:t>Partners agree improved EH is the way forward</a:t>
          </a:r>
          <a:endParaRPr lang="en-GB" sz="1400" kern="1200" dirty="0">
            <a:solidFill>
              <a:srgbClr val="FFFFFF"/>
            </a:solidFill>
          </a:endParaRPr>
        </a:p>
      </dsp:txBody>
      <dsp:txXfrm>
        <a:off x="2703010" y="2551396"/>
        <a:ext cx="1821222" cy="1092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E80C8-1006-4A15-A1C6-B29205233436}">
      <dsp:nvSpPr>
        <dsp:cNvPr id="0" name=""/>
        <dsp:cNvSpPr/>
      </dsp:nvSpPr>
      <dsp:spPr>
        <a:xfrm>
          <a:off x="2951852" y="209466"/>
          <a:ext cx="1759253" cy="1653822"/>
        </a:xfrm>
        <a:prstGeom prst="ellipse">
          <a:avLst/>
        </a:prstGeom>
        <a:solidFill>
          <a:srgbClr val="774F9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buNone/>
          </a:pPr>
          <a:r>
            <a:rPr lang="en-US" sz="1600" b="1" kern="1200" dirty="0">
              <a:solidFill>
                <a:srgbClr val="FFFFFF"/>
              </a:solidFill>
              <a:latin typeface="Calibri"/>
              <a:ea typeface="+mn-ea"/>
              <a:cs typeface="Arial"/>
            </a:rPr>
            <a:t>Understand our demand &amp; opportunities to reduce</a:t>
          </a:r>
        </a:p>
      </dsp:txBody>
      <dsp:txXfrm>
        <a:off x="3209489" y="451663"/>
        <a:ext cx="1243979" cy="1169428"/>
      </dsp:txXfrm>
    </dsp:sp>
    <dsp:sp modelId="{FBCCC03D-BCD4-4418-B7EB-1D1B6E9D9098}">
      <dsp:nvSpPr>
        <dsp:cNvPr id="0" name=""/>
        <dsp:cNvSpPr/>
      </dsp:nvSpPr>
      <dsp:spPr>
        <a:xfrm rot="2436544">
          <a:off x="4516563" y="1422096"/>
          <a:ext cx="180609" cy="558164"/>
        </a:xfrm>
        <a:prstGeom prst="rightArrow">
          <a:avLst>
            <a:gd name="adj1" fmla="val 60000"/>
            <a:gd name="adj2" fmla="val 50000"/>
          </a:avLst>
        </a:prstGeom>
        <a:solidFill>
          <a:srgbClr val="774F9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buNone/>
          </a:pPr>
          <a:endParaRPr lang="en-US" sz="1200" b="1" kern="1200">
            <a:solidFill>
              <a:srgbClr val="FFFFFF"/>
            </a:solidFill>
            <a:latin typeface="Calibri"/>
            <a:ea typeface="+mn-ea"/>
            <a:cs typeface="Arial"/>
          </a:endParaRPr>
        </a:p>
      </dsp:txBody>
      <dsp:txXfrm>
        <a:off x="4523087" y="1516095"/>
        <a:ext cx="126426" cy="334898"/>
      </dsp:txXfrm>
    </dsp:sp>
    <dsp:sp modelId="{83D66F37-6EAB-40FE-A01C-B24619EEC61A}">
      <dsp:nvSpPr>
        <dsp:cNvPr id="0" name=""/>
        <dsp:cNvSpPr/>
      </dsp:nvSpPr>
      <dsp:spPr>
        <a:xfrm>
          <a:off x="4540954" y="1526729"/>
          <a:ext cx="1653822" cy="1653822"/>
        </a:xfrm>
        <a:prstGeom prst="ellipse">
          <a:avLst/>
        </a:prstGeom>
        <a:solidFill>
          <a:srgbClr val="774F9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buNone/>
          </a:pPr>
          <a:r>
            <a:rPr lang="en-US" sz="1600" b="1" kern="1200" dirty="0">
              <a:solidFill>
                <a:srgbClr val="FFFFFF"/>
              </a:solidFill>
              <a:latin typeface="Calibri"/>
              <a:ea typeface="+mn-ea"/>
              <a:cs typeface="Arial"/>
            </a:rPr>
            <a:t>Engage with staff &amp; partners on what we find</a:t>
          </a:r>
        </a:p>
      </dsp:txBody>
      <dsp:txXfrm>
        <a:off x="4783151" y="1768926"/>
        <a:ext cx="1169428" cy="1169428"/>
      </dsp:txXfrm>
    </dsp:sp>
    <dsp:sp modelId="{966EBC38-044B-4349-9689-F2BEE722AF25}">
      <dsp:nvSpPr>
        <dsp:cNvPr id="0" name=""/>
        <dsp:cNvSpPr/>
      </dsp:nvSpPr>
      <dsp:spPr>
        <a:xfrm rot="6087254">
          <a:off x="5029570" y="3114021"/>
          <a:ext cx="255355" cy="558164"/>
        </a:xfrm>
        <a:prstGeom prst="rightArrow">
          <a:avLst>
            <a:gd name="adj1" fmla="val 60000"/>
            <a:gd name="adj2" fmla="val 50000"/>
          </a:avLst>
        </a:prstGeom>
        <a:solidFill>
          <a:srgbClr val="774F9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buNone/>
          </a:pPr>
          <a:endParaRPr lang="en-US" sz="1200" b="1" kern="1200">
            <a:solidFill>
              <a:srgbClr val="FFFFFF"/>
            </a:solidFill>
            <a:latin typeface="Calibri"/>
            <a:ea typeface="+mn-ea"/>
            <a:cs typeface="Arial"/>
          </a:endParaRPr>
        </a:p>
      </dsp:txBody>
      <dsp:txXfrm rot="10800000">
        <a:off x="5075479" y="3188114"/>
        <a:ext cx="178749" cy="334898"/>
      </dsp:txXfrm>
    </dsp:sp>
    <dsp:sp modelId="{E143213D-7E0C-4523-932A-77E0AF60FFC9}">
      <dsp:nvSpPr>
        <dsp:cNvPr id="0" name=""/>
        <dsp:cNvSpPr/>
      </dsp:nvSpPr>
      <dsp:spPr>
        <a:xfrm>
          <a:off x="4033827" y="3622602"/>
          <a:ext cx="1818741" cy="1653822"/>
        </a:xfrm>
        <a:prstGeom prst="ellipse">
          <a:avLst/>
        </a:prstGeom>
        <a:solidFill>
          <a:srgbClr val="774F9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buNone/>
          </a:pPr>
          <a:r>
            <a:rPr lang="en-US" sz="1600" b="1" kern="1200" dirty="0">
              <a:solidFill>
                <a:srgbClr val="FFFFFF"/>
              </a:solidFill>
              <a:latin typeface="Calibri"/>
              <a:ea typeface="+mn-ea"/>
              <a:cs typeface="Arial"/>
            </a:rPr>
            <a:t>Re-design &amp; integrate services – starting with ‘Early Help’</a:t>
          </a:r>
        </a:p>
      </dsp:txBody>
      <dsp:txXfrm>
        <a:off x="4300175" y="3864799"/>
        <a:ext cx="1286045" cy="1169428"/>
      </dsp:txXfrm>
    </dsp:sp>
    <dsp:sp modelId="{5D7F6873-1278-4AC9-96C8-C605C7340FE2}">
      <dsp:nvSpPr>
        <dsp:cNvPr id="0" name=""/>
        <dsp:cNvSpPr/>
      </dsp:nvSpPr>
      <dsp:spPr>
        <a:xfrm rot="10711883">
          <a:off x="3694708" y="4198980"/>
          <a:ext cx="223587" cy="558164"/>
        </a:xfrm>
        <a:prstGeom prst="rightArrow">
          <a:avLst>
            <a:gd name="adj1" fmla="val 60000"/>
            <a:gd name="adj2" fmla="val 50000"/>
          </a:avLst>
        </a:prstGeom>
        <a:solidFill>
          <a:srgbClr val="774F9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buNone/>
          </a:pPr>
          <a:endParaRPr lang="en-US" sz="1200" b="1" kern="1200">
            <a:solidFill>
              <a:srgbClr val="FFFFFF"/>
            </a:solidFill>
            <a:latin typeface="Calibri"/>
            <a:ea typeface="+mn-ea"/>
            <a:cs typeface="Arial"/>
          </a:endParaRPr>
        </a:p>
      </dsp:txBody>
      <dsp:txXfrm rot="10800000">
        <a:off x="3761773" y="4309753"/>
        <a:ext cx="156511" cy="334898"/>
      </dsp:txXfrm>
    </dsp:sp>
    <dsp:sp modelId="{42B5BAE8-1849-4CEE-BF0D-53C6A3427751}">
      <dsp:nvSpPr>
        <dsp:cNvPr id="0" name=""/>
        <dsp:cNvSpPr/>
      </dsp:nvSpPr>
      <dsp:spPr>
        <a:xfrm>
          <a:off x="1900397" y="3678662"/>
          <a:ext cx="1712367" cy="1653822"/>
        </a:xfrm>
        <a:prstGeom prst="ellipse">
          <a:avLst/>
        </a:prstGeom>
        <a:solidFill>
          <a:srgbClr val="774F9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buNone/>
          </a:pPr>
          <a:r>
            <a:rPr lang="en-US" sz="1600" b="1" kern="1200" dirty="0">
              <a:solidFill>
                <a:srgbClr val="FFFFFF"/>
              </a:solidFill>
              <a:latin typeface="Calibri"/>
              <a:ea typeface="+mn-ea"/>
              <a:cs typeface="Arial"/>
            </a:rPr>
            <a:t>Consult on changes &amp; implement new model</a:t>
          </a:r>
        </a:p>
      </dsp:txBody>
      <dsp:txXfrm>
        <a:off x="2151167" y="3920859"/>
        <a:ext cx="1210827" cy="1169428"/>
      </dsp:txXfrm>
    </dsp:sp>
    <dsp:sp modelId="{9FB0262B-D4B1-4497-A45B-0E5A242AF47D}">
      <dsp:nvSpPr>
        <dsp:cNvPr id="0" name=""/>
        <dsp:cNvSpPr/>
      </dsp:nvSpPr>
      <dsp:spPr>
        <a:xfrm rot="15063745">
          <a:off x="2237048" y="3169810"/>
          <a:ext cx="313951" cy="558164"/>
        </a:xfrm>
        <a:prstGeom prst="rightArrow">
          <a:avLst>
            <a:gd name="adj1" fmla="val 60000"/>
            <a:gd name="adj2" fmla="val 50000"/>
          </a:avLst>
        </a:prstGeom>
        <a:solidFill>
          <a:srgbClr val="774F9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buNone/>
          </a:pPr>
          <a:endParaRPr lang="en-US" sz="1200" b="1" kern="1200">
            <a:solidFill>
              <a:srgbClr val="FFFFFF"/>
            </a:solidFill>
            <a:latin typeface="Calibri"/>
            <a:ea typeface="+mn-ea"/>
            <a:cs typeface="Arial"/>
          </a:endParaRPr>
        </a:p>
      </dsp:txBody>
      <dsp:txXfrm rot="10800000">
        <a:off x="2299424" y="3325987"/>
        <a:ext cx="219766" cy="334898"/>
      </dsp:txXfrm>
    </dsp:sp>
    <dsp:sp modelId="{1EC1359F-D5F7-4771-90AF-A0BCE54CF515}">
      <dsp:nvSpPr>
        <dsp:cNvPr id="0" name=""/>
        <dsp:cNvSpPr/>
      </dsp:nvSpPr>
      <dsp:spPr>
        <a:xfrm>
          <a:off x="1199743" y="1551275"/>
          <a:ext cx="1653822" cy="1653822"/>
        </a:xfrm>
        <a:prstGeom prst="ellipse">
          <a:avLst/>
        </a:prstGeom>
        <a:solidFill>
          <a:srgbClr val="774F9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buNone/>
          </a:pPr>
          <a:r>
            <a:rPr lang="en-US" sz="1600" b="1" kern="1200" dirty="0">
              <a:solidFill>
                <a:srgbClr val="FFFFFF"/>
              </a:solidFill>
              <a:latin typeface="Calibri"/>
              <a:ea typeface="+mn-ea"/>
              <a:cs typeface="Arial"/>
            </a:rPr>
            <a:t>Analyse impact &amp; track progress </a:t>
          </a:r>
        </a:p>
      </dsp:txBody>
      <dsp:txXfrm>
        <a:off x="1441940" y="1793472"/>
        <a:ext cx="1169428" cy="1169428"/>
      </dsp:txXfrm>
    </dsp:sp>
    <dsp:sp modelId="{7986B01B-A166-4612-BD97-2A02EC459853}">
      <dsp:nvSpPr>
        <dsp:cNvPr id="0" name=""/>
        <dsp:cNvSpPr/>
      </dsp:nvSpPr>
      <dsp:spPr>
        <a:xfrm rot="19402248">
          <a:off x="2760113" y="1443021"/>
          <a:ext cx="298034" cy="558164"/>
        </a:xfrm>
        <a:prstGeom prst="rightArrow">
          <a:avLst>
            <a:gd name="adj1" fmla="val 60000"/>
            <a:gd name="adj2" fmla="val 50000"/>
          </a:avLst>
        </a:prstGeom>
        <a:solidFill>
          <a:srgbClr val="774F9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buNone/>
          </a:pPr>
          <a:endParaRPr lang="en-US" sz="1200" b="1" kern="1200">
            <a:solidFill>
              <a:srgbClr val="FFFFFF"/>
            </a:solidFill>
            <a:latin typeface="Calibri"/>
            <a:ea typeface="+mn-ea"/>
            <a:cs typeface="Arial"/>
          </a:endParaRPr>
        </a:p>
      </dsp:txBody>
      <dsp:txXfrm>
        <a:off x="2768942" y="1581327"/>
        <a:ext cx="208624" cy="33489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D709823E-20D7-4A0B-8C61-879DA923831D}" type="datetimeFigureOut">
              <a:rPr lang="en-GB"/>
              <a:pPr>
                <a:defRPr/>
              </a:pPr>
              <a:t>19/12/2016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B09DEF3F-1F75-4DF8-82A4-460571786AC4}" type="slidenum">
              <a:rPr lang="en-GB"/>
              <a:pPr>
                <a:defRPr/>
              </a:pPr>
              <a:t>‹#›</a:t>
            </a:fld>
            <a:endParaRPr lang="en-GB"/>
          </a:p>
        </p:txBody>
      </p:sp>
    </p:spTree>
    <p:extLst>
      <p:ext uri="{BB962C8B-B14F-4D97-AF65-F5344CB8AC3E}">
        <p14:creationId xmlns:p14="http://schemas.microsoft.com/office/powerpoint/2010/main" val="3040644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0-19 programme is the </a:t>
            </a:r>
            <a:r>
              <a:rPr lang="en-GB" baseline="0" dirty="0" smtClean="0"/>
              <a:t>biggest transformation programme NELC has seen in recent history.  And this workshop for many of you will be your first opportunity to get involved.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We acknowledge it is going to be hard, but to reduce the demand on specialist social care we need to focus on the demand drivers and deliver differently.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We do not want this process to</a:t>
            </a:r>
            <a:r>
              <a:rPr lang="en-GB" sz="1200" kern="1200" baseline="0" dirty="0" smtClean="0">
                <a:solidFill>
                  <a:schemeClr val="tx1"/>
                </a:solidFill>
                <a:effectLst/>
                <a:latin typeface="+mn-lt"/>
                <a:ea typeface="+mn-ea"/>
                <a:cs typeface="+mn-cs"/>
              </a:rPr>
              <a:t> be a “done to” process we need your help to make sure we can make the changes we need “with” you.</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We have too many children receiving statutory intervention</a:t>
            </a:r>
            <a:r>
              <a:rPr lang="en-GB" baseline="0" dirty="0" smtClean="0"/>
              <a:t> and staff spend too much time in child protection conferences</a:t>
            </a:r>
            <a:endParaRPr lang="en-GB" dirty="0" smtClean="0"/>
          </a:p>
          <a:p>
            <a:r>
              <a:rPr lang="en-GB" dirty="0" smtClean="0"/>
              <a:t>There are too many young people being excluded from school and too</a:t>
            </a:r>
            <a:r>
              <a:rPr lang="en-GB" baseline="0" dirty="0" smtClean="0"/>
              <a:t> many of our young people have low skills and are unable to get the local jobs available, </a:t>
            </a:r>
            <a:endParaRPr lang="en-GB" dirty="0"/>
          </a:p>
        </p:txBody>
      </p:sp>
      <p:sp>
        <p:nvSpPr>
          <p:cNvPr id="4" name="Slide Number Placeholder 3"/>
          <p:cNvSpPr>
            <a:spLocks noGrp="1"/>
          </p:cNvSpPr>
          <p:nvPr>
            <p:ph type="sldNum" sz="quarter" idx="10"/>
          </p:nvPr>
        </p:nvSpPr>
        <p:spPr/>
        <p:txBody>
          <a:bodyPr/>
          <a:lstStyle/>
          <a:p>
            <a:pPr>
              <a:defRPr/>
            </a:pPr>
            <a:fld id="{B09DEF3F-1F75-4DF8-82A4-460571786AC4}" type="slidenum">
              <a:rPr lang="en-GB" smtClean="0"/>
              <a:pPr>
                <a:defRPr/>
              </a:pPr>
              <a:t>2</a:t>
            </a:fld>
            <a:endParaRPr lang="en-GB"/>
          </a:p>
        </p:txBody>
      </p:sp>
    </p:spTree>
    <p:extLst>
      <p:ext uri="{BB962C8B-B14F-4D97-AF65-F5344CB8AC3E}">
        <p14:creationId xmlns:p14="http://schemas.microsoft.com/office/powerpoint/2010/main" val="2794853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Change terminology throughout</a:t>
            </a:r>
            <a:r>
              <a:rPr lang="en-GB" baseline="0" dirty="0" smtClean="0"/>
              <a:t> to social care</a:t>
            </a:r>
          </a:p>
          <a:p>
            <a:endParaRPr lang="en-GB" baseline="0" dirty="0" smtClean="0"/>
          </a:p>
          <a:p>
            <a:r>
              <a:rPr lang="en-GB" baseline="0" dirty="0" smtClean="0"/>
              <a:t>Prof Eileen Munro explained that ‘the responsibility has been handed to social workers because we haven’t expressed clearly enough what is a reasonable level of managing uncertainty.’  This is something we need to get right across the whole system, so families are not unnecessarily referred on but rather supported as soon as a need arises.</a:t>
            </a:r>
          </a:p>
          <a:p>
            <a:endParaRPr lang="en-GB" baseline="0" dirty="0" smtClean="0"/>
          </a:p>
          <a:p>
            <a:r>
              <a:rPr lang="en-US" baseline="0" dirty="0" smtClean="0"/>
              <a:t>We need to make pathways and terminology clearer to partners.  The partner survey has highlighted some uncertainty around pathways and terminology.</a:t>
            </a:r>
          </a:p>
          <a:p>
            <a:r>
              <a:rPr lang="en-US" baseline="0" dirty="0" smtClean="0"/>
              <a:t>24% of partners believe the best way to access early help is through a social care referral</a:t>
            </a:r>
          </a:p>
          <a:p>
            <a:r>
              <a:rPr lang="en-US" baseline="0" dirty="0" smtClean="0"/>
              <a:t>20% of partners believe that referrals to social care improve the speed at which services are received by families</a:t>
            </a:r>
          </a:p>
          <a:p>
            <a:r>
              <a:rPr lang="en-US" baseline="0" dirty="0" smtClean="0"/>
              <a:t>62% of partners believe that if they are uncertain about referral criteria its safer for the child if they refer direct to social care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B09DEF3F-1F75-4DF8-82A4-460571786AC4}" type="slidenum">
              <a:rPr lang="en-GB" smtClean="0"/>
              <a:pPr>
                <a:defRPr/>
              </a:pPr>
              <a:t>11</a:t>
            </a:fld>
            <a:endParaRPr lang="en-GB"/>
          </a:p>
        </p:txBody>
      </p:sp>
    </p:spTree>
    <p:extLst>
      <p:ext uri="{BB962C8B-B14F-4D97-AF65-F5344CB8AC3E}">
        <p14:creationId xmlns:p14="http://schemas.microsoft.com/office/powerpoint/2010/main" val="3901723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1: There is avoidable demand in the system, which is partly driven by referral and assessment </a:t>
            </a:r>
            <a:r>
              <a:rPr lang="en-US" dirty="0" err="1" smtClean="0"/>
              <a:t>behaviours</a:t>
            </a:r>
            <a:endParaRPr lang="en-US" dirty="0" smtClean="0"/>
          </a:p>
          <a:p>
            <a:r>
              <a:rPr lang="en-US" dirty="0" smtClean="0"/>
              <a:t>Finding 2: Services need to be more effective and better aligned to the drivers of demand</a:t>
            </a:r>
          </a:p>
          <a:p>
            <a:r>
              <a:rPr lang="en-US" dirty="0" smtClean="0"/>
              <a:t>Finding 3: Families who are hard to reach, or most at risk, are not always targeted</a:t>
            </a:r>
          </a:p>
          <a:p>
            <a:r>
              <a:rPr lang="en-US" dirty="0" smtClean="0"/>
              <a:t>Finding 4: Improved communications with staff and partners could help to improve understanding of the system and give clarity over responsibilities</a:t>
            </a:r>
          </a:p>
          <a:p>
            <a:r>
              <a:rPr lang="en-US" dirty="0" smtClean="0"/>
              <a:t>Finding 5: Staff and partners understand the value of early help and are motivated by improving outcomes</a:t>
            </a:r>
          </a:p>
          <a:p>
            <a:r>
              <a:rPr lang="en-US" dirty="0" smtClean="0"/>
              <a:t>Finding 6: Services are disjointed and need to be more integrated (there is evidence of duplication and gaps in the system)</a:t>
            </a:r>
          </a:p>
          <a:p>
            <a:endParaRPr lang="en-GB" dirty="0"/>
          </a:p>
        </p:txBody>
      </p:sp>
      <p:sp>
        <p:nvSpPr>
          <p:cNvPr id="4" name="Slide Number Placeholder 3"/>
          <p:cNvSpPr>
            <a:spLocks noGrp="1"/>
          </p:cNvSpPr>
          <p:nvPr>
            <p:ph type="sldNum" sz="quarter" idx="10"/>
          </p:nvPr>
        </p:nvSpPr>
        <p:spPr/>
        <p:txBody>
          <a:bodyPr/>
          <a:lstStyle/>
          <a:p>
            <a:pPr>
              <a:defRPr/>
            </a:pPr>
            <a:fld id="{B09DEF3F-1F75-4DF8-82A4-460571786AC4}" type="slidenum">
              <a:rPr lang="en-GB" smtClean="0"/>
              <a:pPr>
                <a:defRPr/>
              </a:pPr>
              <a:t>12</a:t>
            </a:fld>
            <a:endParaRPr lang="en-GB"/>
          </a:p>
        </p:txBody>
      </p:sp>
    </p:spTree>
    <p:extLst>
      <p:ext uri="{BB962C8B-B14F-4D97-AF65-F5344CB8AC3E}">
        <p14:creationId xmlns:p14="http://schemas.microsoft.com/office/powerpoint/2010/main" val="2561463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51% of LAC could have been prevented</a:t>
            </a:r>
          </a:p>
          <a:p>
            <a:r>
              <a:rPr lang="en-GB" dirty="0"/>
              <a:t>8%</a:t>
            </a:r>
            <a:r>
              <a:rPr lang="en-GB" baseline="0" dirty="0"/>
              <a:t> of LAC had an early help </a:t>
            </a:r>
            <a:r>
              <a:rPr lang="en-GB" baseline="0" dirty="0" smtClean="0"/>
              <a:t>assessment</a:t>
            </a:r>
          </a:p>
          <a:p>
            <a:endParaRPr lang="en-GB" baseline="0" dirty="0" smtClean="0"/>
          </a:p>
          <a:p>
            <a:r>
              <a:rPr lang="en-US" dirty="0" smtClean="0"/>
              <a:t>This in a nutshell is the 0-19 </a:t>
            </a:r>
            <a:r>
              <a:rPr lang="en-US" dirty="0" err="1" smtClean="0"/>
              <a:t>programme</a:t>
            </a:r>
            <a:r>
              <a:rPr lang="en-US" dirty="0" smtClean="0"/>
              <a:t> on one page.</a:t>
            </a:r>
          </a:p>
          <a:p>
            <a:r>
              <a:rPr lang="en-US" dirty="0" smtClean="0"/>
              <a:t>In summary:</a:t>
            </a:r>
          </a:p>
          <a:p>
            <a:r>
              <a:rPr lang="en-US" dirty="0" smtClean="0"/>
              <a:t>NE </a:t>
            </a:r>
            <a:r>
              <a:rPr lang="en-US" dirty="0" err="1" smtClean="0"/>
              <a:t>Lincs</a:t>
            </a:r>
            <a:r>
              <a:rPr lang="en-US" dirty="0" smtClean="0"/>
              <a:t> wants to improve outcomes for children and their families</a:t>
            </a:r>
          </a:p>
          <a:p>
            <a:r>
              <a:rPr lang="en-US" dirty="0" smtClean="0"/>
              <a:t>The sector is facing significant financial pressure</a:t>
            </a:r>
          </a:p>
          <a:p>
            <a:r>
              <a:rPr lang="en-US" dirty="0" smtClean="0"/>
              <a:t>The demand for social care has increased and needs to reduce</a:t>
            </a:r>
          </a:p>
          <a:p>
            <a:r>
              <a:rPr lang="en-US" dirty="0" smtClean="0"/>
              <a:t>But we have opportunities:</a:t>
            </a:r>
          </a:p>
          <a:p>
            <a:r>
              <a:rPr lang="en-US" dirty="0" smtClean="0"/>
              <a:t>There is avoidable demand in the system</a:t>
            </a:r>
          </a:p>
          <a:p>
            <a:r>
              <a:rPr lang="en-US" dirty="0" smtClean="0"/>
              <a:t>The most hard to reach families are not always targeted </a:t>
            </a:r>
          </a:p>
          <a:p>
            <a:r>
              <a:rPr lang="en-US" dirty="0" smtClean="0"/>
              <a:t>Our staff survey resulted in a high number of our staff being classified as “pioneers” that are motivated by improving outcomes and are up for change</a:t>
            </a:r>
          </a:p>
          <a:p>
            <a:r>
              <a:rPr lang="en-US" dirty="0" smtClean="0"/>
              <a:t>Partners agree that prevention and early help is the way forwards</a:t>
            </a:r>
          </a:p>
          <a:p>
            <a:r>
              <a:rPr lang="en-US" dirty="0" smtClean="0"/>
              <a:t>Spend can be better aligned to drivers of demand and there is the opportunity to improve communication with partners and simplify pathways</a:t>
            </a:r>
          </a:p>
          <a:p>
            <a:r>
              <a:rPr lang="en-US" dirty="0" smtClean="0"/>
              <a:t>As a result the </a:t>
            </a:r>
            <a:r>
              <a:rPr lang="en-US" dirty="0" err="1" smtClean="0"/>
              <a:t>programme</a:t>
            </a:r>
            <a:r>
              <a:rPr lang="en-US" dirty="0" smtClean="0"/>
              <a:t> needs to:</a:t>
            </a:r>
          </a:p>
          <a:p>
            <a:r>
              <a:rPr lang="en-US" dirty="0" smtClean="0"/>
              <a:t>Rebalance our services by focusing on prevention and aligning our offer to the drivers of demand</a:t>
            </a:r>
          </a:p>
          <a:p>
            <a:r>
              <a:rPr lang="en-US" dirty="0" smtClean="0"/>
              <a:t>Integrate services more</a:t>
            </a:r>
          </a:p>
          <a:p>
            <a:r>
              <a:rPr lang="en-US" dirty="0" smtClean="0"/>
              <a:t>Simplify pathways</a:t>
            </a:r>
          </a:p>
          <a:p>
            <a:r>
              <a:rPr lang="en-US" dirty="0" smtClean="0"/>
              <a:t>Focus cross-sector resource on the root causes of demand</a:t>
            </a:r>
          </a:p>
          <a:p>
            <a:r>
              <a:rPr lang="en-US" dirty="0" smtClean="0"/>
              <a:t>Measure impact </a:t>
            </a:r>
          </a:p>
          <a:p>
            <a:endParaRPr lang="en-GB" dirty="0"/>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1052411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1" dirty="0" smtClean="0"/>
              <a:t>The system need to become more integrated </a:t>
            </a:r>
            <a:r>
              <a:rPr lang="en-GB" sz="1800" dirty="0" smtClean="0"/>
              <a:t>and the </a:t>
            </a:r>
            <a:r>
              <a:rPr lang="en-GB" sz="1800" b="1" dirty="0" smtClean="0"/>
              <a:t>model of delivery needs to change</a:t>
            </a:r>
          </a:p>
          <a:p>
            <a:pPr marL="285750" indent="-285750">
              <a:buFont typeface="Arial" panose="020B0604020202020204" pitchFamily="34" charset="0"/>
              <a:buChar char="•"/>
            </a:pPr>
            <a:r>
              <a:rPr lang="en-GB" sz="1800" dirty="0" smtClean="0"/>
              <a:t>There is a </a:t>
            </a:r>
            <a:r>
              <a:rPr lang="en-GB" sz="1800" b="1" dirty="0" smtClean="0"/>
              <a:t>need to work with some families for longer </a:t>
            </a:r>
            <a:r>
              <a:rPr lang="en-GB" sz="1800" dirty="0" smtClean="0"/>
              <a:t>to support sustainable change and resilience in families across North East Lincolnshire</a:t>
            </a:r>
          </a:p>
          <a:p>
            <a:pPr marL="285750" indent="-285750">
              <a:buFont typeface="Arial" panose="020B0604020202020204" pitchFamily="34" charset="0"/>
              <a:buChar char="•"/>
            </a:pPr>
            <a:r>
              <a:rPr lang="en-GB" sz="1800" dirty="0" smtClean="0"/>
              <a:t>The system </a:t>
            </a:r>
            <a:r>
              <a:rPr lang="en-GB" sz="1800" b="1" dirty="0" smtClean="0"/>
              <a:t>needs more direct delivery and intervention </a:t>
            </a:r>
            <a:r>
              <a:rPr lang="en-GB" sz="1800" dirty="0" smtClean="0"/>
              <a:t>rather than repeat assessments and referrals to others </a:t>
            </a:r>
          </a:p>
          <a:p>
            <a:pPr marL="285750" indent="-285750">
              <a:buFont typeface="Arial" panose="020B0604020202020204" pitchFamily="34" charset="0"/>
              <a:buChar char="•"/>
            </a:pPr>
            <a:r>
              <a:rPr lang="en-GB" sz="1800" dirty="0" smtClean="0"/>
              <a:t>The </a:t>
            </a:r>
            <a:r>
              <a:rPr lang="en-GB" sz="1800" b="1" dirty="0" smtClean="0"/>
              <a:t>skills of the workforce need to develop </a:t>
            </a:r>
            <a:r>
              <a:rPr lang="en-GB" sz="1800" dirty="0" smtClean="0"/>
              <a:t>–</a:t>
            </a:r>
            <a:r>
              <a:rPr lang="en-GB" sz="1800" b="1" dirty="0" smtClean="0"/>
              <a:t> </a:t>
            </a:r>
            <a:r>
              <a:rPr lang="en-GB" sz="1800" dirty="0" smtClean="0"/>
              <a:t>so </a:t>
            </a:r>
            <a:r>
              <a:rPr lang="en-GB" sz="1800" b="1" dirty="0" smtClean="0"/>
              <a:t>all</a:t>
            </a:r>
            <a:r>
              <a:rPr lang="en-GB" sz="1800" dirty="0" smtClean="0"/>
              <a:t> </a:t>
            </a:r>
            <a:r>
              <a:rPr lang="en-GB" sz="1800" b="1" dirty="0" smtClean="0"/>
              <a:t>staff across all agencies have core skills </a:t>
            </a:r>
            <a:r>
              <a:rPr lang="en-GB" sz="1800" dirty="0" smtClean="0"/>
              <a:t>in: </a:t>
            </a:r>
          </a:p>
          <a:p>
            <a:pPr marL="733425" lvl="1" indent="-285750">
              <a:buFont typeface="Arial" panose="020B0604020202020204" pitchFamily="34" charset="0"/>
              <a:buChar char="•"/>
            </a:pPr>
            <a:r>
              <a:rPr lang="en-GB" sz="1800" dirty="0" smtClean="0"/>
              <a:t>Identifying and responding to domestic abuse</a:t>
            </a:r>
          </a:p>
          <a:p>
            <a:pPr marL="733425" lvl="1" indent="-285750">
              <a:buFont typeface="Arial" panose="020B0604020202020204" pitchFamily="34" charset="0"/>
              <a:buChar char="•"/>
            </a:pPr>
            <a:r>
              <a:rPr lang="en-GB" sz="1800" dirty="0" smtClean="0"/>
              <a:t>Identifying and responding to substance misuse</a:t>
            </a:r>
          </a:p>
          <a:p>
            <a:pPr marL="733425" lvl="1" indent="-285750">
              <a:buFont typeface="Arial" panose="020B0604020202020204" pitchFamily="34" charset="0"/>
              <a:buChar char="•"/>
            </a:pPr>
            <a:r>
              <a:rPr lang="en-GB" sz="1800" dirty="0" smtClean="0"/>
              <a:t>Low level emotional health support</a:t>
            </a:r>
          </a:p>
          <a:p>
            <a:pPr marL="733425" lvl="1" indent="-285750">
              <a:buFont typeface="Arial" panose="020B0604020202020204" pitchFamily="34" charset="0"/>
              <a:buChar char="•"/>
            </a:pPr>
            <a:r>
              <a:rPr lang="en-GB" sz="1800" dirty="0" smtClean="0"/>
              <a:t>Assertiveness and persistence with hard to reach families</a:t>
            </a:r>
          </a:p>
          <a:p>
            <a:pPr marL="285750" indent="-285750">
              <a:buFont typeface="Arial" panose="020B0604020202020204" pitchFamily="34" charset="0"/>
              <a:buChar char="•"/>
            </a:pPr>
            <a:r>
              <a:rPr lang="en-GB" sz="1800" dirty="0" smtClean="0"/>
              <a:t>The area </a:t>
            </a:r>
            <a:r>
              <a:rPr lang="en-GB" sz="1800" b="1" dirty="0" smtClean="0"/>
              <a:t>needs to invest in partnerships </a:t>
            </a:r>
            <a:r>
              <a:rPr lang="en-GB" sz="1800" dirty="0" smtClean="0"/>
              <a:t>– not just through board meetings but through one-to-one relationships to build shared value around the programme</a:t>
            </a:r>
          </a:p>
          <a:p>
            <a:pPr marL="285750" indent="-285750">
              <a:buFont typeface="Arial" panose="020B0604020202020204" pitchFamily="34" charset="0"/>
              <a:buChar char="•"/>
            </a:pPr>
            <a:r>
              <a:rPr lang="en-GB" sz="1800" dirty="0" smtClean="0"/>
              <a:t>We </a:t>
            </a:r>
            <a:r>
              <a:rPr lang="en-GB" sz="1800" b="1" dirty="0" smtClean="0"/>
              <a:t>need to use data differently </a:t>
            </a:r>
            <a:r>
              <a:rPr lang="en-GB" sz="1800" dirty="0" smtClean="0"/>
              <a:t>to both measure impact and to </a:t>
            </a:r>
            <a:r>
              <a:rPr lang="en-GB" sz="1800" b="1" dirty="0" smtClean="0"/>
              <a:t>target shared resources </a:t>
            </a:r>
            <a:r>
              <a:rPr lang="en-GB" sz="1800" dirty="0" smtClean="0"/>
              <a:t>at particular communities and cohorts – becoming more </a:t>
            </a:r>
            <a:r>
              <a:rPr lang="en-GB" sz="1800" b="1" dirty="0" smtClean="0"/>
              <a:t>pro-active not reactive</a:t>
            </a:r>
          </a:p>
          <a:p>
            <a:pPr marL="285750" indent="-285750">
              <a:buFont typeface="Arial" panose="020B0604020202020204" pitchFamily="34" charset="0"/>
              <a:buChar char="•"/>
            </a:pPr>
            <a:r>
              <a:rPr lang="en-GB" sz="1800" dirty="0" smtClean="0"/>
              <a:t>There is a need</a:t>
            </a:r>
            <a:r>
              <a:rPr lang="en-GB" sz="1800" b="1" dirty="0" smtClean="0"/>
              <a:t> to commission different specialist support </a:t>
            </a:r>
            <a:r>
              <a:rPr lang="en-GB" sz="1800" dirty="0" smtClean="0"/>
              <a:t>services around core issues that drive future demand</a:t>
            </a:r>
            <a:endParaRPr lang="en-GB" sz="1800" dirty="0"/>
          </a:p>
        </p:txBody>
      </p:sp>
      <p:sp>
        <p:nvSpPr>
          <p:cNvPr id="4" name="Slide Number Placeholder 3"/>
          <p:cNvSpPr>
            <a:spLocks noGrp="1"/>
          </p:cNvSpPr>
          <p:nvPr>
            <p:ph type="sldNum" sz="quarter" idx="10"/>
          </p:nvPr>
        </p:nvSpPr>
        <p:spPr/>
        <p:txBody>
          <a:bodyPr/>
          <a:lstStyle/>
          <a:p>
            <a:pPr>
              <a:defRPr/>
            </a:pPr>
            <a:fld id="{B09DEF3F-1F75-4DF8-82A4-460571786AC4}"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2070493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key success measures identified for this programme are: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Effective and targeted early help</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 effective and efficient front door</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Reduced demand on specialist social care services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Targeted and appropriate allocation of placements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These elements will be evidenced by:</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Safe reductions in the number of looked after children</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Safe reductions in the number of children on child protection plans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Safe reductions in the number of children in need</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Reduced number of referrals resulting in no further action</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Reduced number of assessments completed by social workers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Evidence of successful interventions undertaken (reporting on impact, not process)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Reduced numbers of children in residential placements and seek to minimise placements with independent foster agencies.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B09DEF3F-1F75-4DF8-82A4-460571786AC4}"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2561463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Professor Eileen Munro eloquently explains that our job isn’t about writing beautiful reports ... It is to make life different for children and we have a good foundation on which to build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FGC, restorative practice, SA and signs of safety and OBA – we know these are beginning to effect change and these will continue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are not beginning from a standing start.  We have some cornerstones on which we can build.  These are: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FGC</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Restorative practice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Single Assessment and Signs of Safety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Outcomes Based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Accoutability</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need to further build on the idea of clusters, and cluster partnerships, evidence based models of delivery and ensuring the front door to services is accessible.</a:t>
            </a:r>
          </a:p>
          <a:p>
            <a:endParaRPr lang="en-GB" dirty="0"/>
          </a:p>
        </p:txBody>
      </p:sp>
      <p:sp>
        <p:nvSpPr>
          <p:cNvPr id="4" name="Slide Number Placeholder 3"/>
          <p:cNvSpPr>
            <a:spLocks noGrp="1"/>
          </p:cNvSpPr>
          <p:nvPr>
            <p:ph type="sldNum" sz="quarter" idx="10"/>
          </p:nvPr>
        </p:nvSpPr>
        <p:spPr/>
        <p:txBody>
          <a:bodyPr/>
          <a:lstStyle/>
          <a:p>
            <a:pPr>
              <a:defRPr/>
            </a:pPr>
            <a:fld id="{B09DEF3F-1F75-4DF8-82A4-460571786AC4}"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2561463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5</a:t>
            </a:r>
            <a:r>
              <a:rPr lang="en-GB" baseline="0" dirty="0" smtClean="0"/>
              <a:t> months into a 3 year programme.  All phases are interrelated as the work we undertake is never linear</a:t>
            </a:r>
          </a:p>
          <a:p>
            <a:endParaRPr lang="en-GB"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programme will follow a commissioning cycle approach and in turn consider the 4 key pathways in children’s services starting with prevention and early help.</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Later phases include Social Care, Emotional and Mental Health and Education and SEND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B09DEF3F-1F75-4DF8-82A4-460571786AC4}" type="slidenum">
              <a:rPr lang="en-GB" smtClean="0">
                <a:solidFill>
                  <a:prstClr val="black"/>
                </a:solidFill>
              </a:rPr>
              <a:pPr>
                <a:defRPr/>
              </a:pPr>
              <a:t>17</a:t>
            </a:fld>
            <a:endParaRPr lang="en-GB">
              <a:solidFill>
                <a:prstClr val="black"/>
              </a:solidFill>
            </a:endParaRPr>
          </a:p>
        </p:txBody>
      </p:sp>
    </p:spTree>
    <p:extLst>
      <p:ext uri="{BB962C8B-B14F-4D97-AF65-F5344CB8AC3E}">
        <p14:creationId xmlns:p14="http://schemas.microsoft.com/office/powerpoint/2010/main" val="2561463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09DEF3F-1F75-4DF8-82A4-460571786AC4}" type="slidenum">
              <a:rPr lang="en-GB" smtClean="0">
                <a:solidFill>
                  <a:prstClr val="black"/>
                </a:solidFill>
              </a:rPr>
              <a:pPr>
                <a:defRPr/>
              </a:pPr>
              <a:t>18</a:t>
            </a:fld>
            <a:endParaRPr lang="en-GB">
              <a:solidFill>
                <a:prstClr val="black"/>
              </a:solidFill>
            </a:endParaRPr>
          </a:p>
        </p:txBody>
      </p:sp>
    </p:spTree>
    <p:extLst>
      <p:ext uri="{BB962C8B-B14F-4D97-AF65-F5344CB8AC3E}">
        <p14:creationId xmlns:p14="http://schemas.microsoft.com/office/powerpoint/2010/main" val="2561463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85FF217-94E0-4D24-9C54-925F9120625A}" type="slidenum">
              <a:rPr lang="en-GB" altLang="en-US" smtClean="0">
                <a:latin typeface="Arial" charset="0"/>
                <a:ea typeface="ＭＳ Ｐゴシック" pitchFamily="34" charset="-128"/>
              </a:rPr>
              <a:pPr eaLnBrk="1" hangingPunct="1">
                <a:spcBef>
                  <a:spcPct val="0"/>
                </a:spcBef>
              </a:pPr>
              <a:t>19</a:t>
            </a:fld>
            <a:endParaRPr lang="en-GB" altLang="en-US" smtClean="0">
              <a:latin typeface="Arial"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need to consider how the</a:t>
            </a:r>
            <a:r>
              <a:rPr lang="en-GB" baseline="0" dirty="0" smtClean="0"/>
              <a:t> oversight of this will be undertaken – each team has a manager – need one to have oversight – do we offer this out as an opportunity on top of the day job?</a:t>
            </a:r>
            <a:endParaRPr lang="en-GB" dirty="0"/>
          </a:p>
        </p:txBody>
      </p:sp>
      <p:sp>
        <p:nvSpPr>
          <p:cNvPr id="4" name="Slide Number Placeholder 3"/>
          <p:cNvSpPr>
            <a:spLocks noGrp="1"/>
          </p:cNvSpPr>
          <p:nvPr>
            <p:ph type="sldNum" sz="quarter" idx="10"/>
          </p:nvPr>
        </p:nvSpPr>
        <p:spPr/>
        <p:txBody>
          <a:bodyPr/>
          <a:lstStyle/>
          <a:p>
            <a:fld id="{C299CBAD-C2FB-4BA5-AAF9-BA3C2F8F82A4}" type="slidenum">
              <a:rPr lang="en-GB" smtClean="0"/>
              <a:t>21</a:t>
            </a:fld>
            <a:endParaRPr lang="en-GB"/>
          </a:p>
        </p:txBody>
      </p:sp>
    </p:spTree>
    <p:extLst>
      <p:ext uri="{BB962C8B-B14F-4D97-AF65-F5344CB8AC3E}">
        <p14:creationId xmlns:p14="http://schemas.microsoft.com/office/powerpoint/2010/main" val="2764750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100" dirty="0" smtClean="0">
                <a:latin typeface="Arial" charset="0"/>
                <a:cs typeface="Arial" charset="0"/>
              </a:rPr>
              <a:t>Members,</a:t>
            </a:r>
            <a:r>
              <a:rPr lang="en-GB" sz="1100" baseline="0" dirty="0" smtClean="0">
                <a:latin typeface="Arial" charset="0"/>
                <a:cs typeface="Arial" charset="0"/>
              </a:rPr>
              <a:t> Councillors and the chief executive are all behind the drive to focus more on prevention and early help.</a:t>
            </a:r>
            <a:endParaRPr lang="en-GB" sz="1100" dirty="0" smtClean="0">
              <a:latin typeface="Arial" charset="0"/>
              <a:cs typeface="Arial" charset="0"/>
            </a:endParaRPr>
          </a:p>
          <a:p>
            <a:endParaRPr lang="en-GB" sz="1100" dirty="0" smtClean="0">
              <a:latin typeface="Arial" charset="0"/>
              <a:cs typeface="Arial" charset="0"/>
            </a:endParaRPr>
          </a:p>
          <a:p>
            <a:r>
              <a:rPr lang="en-GB" sz="1100" dirty="0" smtClean="0">
                <a:latin typeface="Arial" charset="0"/>
                <a:cs typeface="Arial" charset="0"/>
              </a:rPr>
              <a:t>The </a:t>
            </a:r>
            <a:r>
              <a:rPr lang="en-GB" sz="1100" dirty="0">
                <a:latin typeface="Arial" charset="0"/>
                <a:cs typeface="Arial" charset="0"/>
              </a:rPr>
              <a:t>principles cover the various features of the intended operating model, for example:</a:t>
            </a:r>
          </a:p>
          <a:p>
            <a:pPr lvl="0"/>
            <a:r>
              <a:rPr lang="en-GB" sz="1100" b="1" dirty="0">
                <a:latin typeface="Arial" charset="0"/>
                <a:cs typeface="Arial" charset="0"/>
              </a:rPr>
              <a:t>Focus on prevention and early help:</a:t>
            </a:r>
            <a:r>
              <a:rPr lang="en-GB" sz="1100" dirty="0">
                <a:latin typeface="Arial" charset="0"/>
                <a:cs typeface="Arial" charset="0"/>
              </a:rPr>
              <a:t> making sure all staff understand that by intervening before </a:t>
            </a:r>
            <a:r>
              <a:rPr lang="en-GB" sz="1100" dirty="0" smtClean="0">
                <a:latin typeface="Arial" charset="0"/>
                <a:cs typeface="Arial" charset="0"/>
              </a:rPr>
              <a:t>needs </a:t>
            </a:r>
            <a:r>
              <a:rPr lang="en-GB" sz="1100" dirty="0">
                <a:latin typeface="Arial" charset="0"/>
                <a:cs typeface="Arial" charset="0"/>
              </a:rPr>
              <a:t>escalate will help limit demand on specialist social care </a:t>
            </a:r>
            <a:r>
              <a:rPr lang="en-GB" sz="1100" dirty="0" smtClean="0">
                <a:latin typeface="Arial" charset="0"/>
                <a:cs typeface="Arial" charset="0"/>
              </a:rPr>
              <a:t>services </a:t>
            </a:r>
            <a:endParaRPr lang="en-GB" sz="1100" dirty="0">
              <a:latin typeface="Arial" charset="0"/>
              <a:cs typeface="Arial" charset="0"/>
            </a:endParaRPr>
          </a:p>
          <a:p>
            <a:pPr lvl="0"/>
            <a:r>
              <a:rPr lang="en-GB" sz="1100" b="1" dirty="0">
                <a:latin typeface="Arial" charset="0"/>
                <a:cs typeface="Arial" charset="0"/>
              </a:rPr>
              <a:t>Pro-active, not re-active:</a:t>
            </a:r>
            <a:r>
              <a:rPr lang="en-GB" sz="1100" dirty="0">
                <a:latin typeface="Arial" charset="0"/>
                <a:cs typeface="Arial" charset="0"/>
              </a:rPr>
              <a:t> ensuring the service reaches out to the children and families most in need</a:t>
            </a:r>
          </a:p>
          <a:p>
            <a:pPr lvl="0"/>
            <a:r>
              <a:rPr lang="en-GB" sz="1100" dirty="0">
                <a:latin typeface="Arial" charset="0"/>
                <a:cs typeface="Arial" charset="0"/>
              </a:rPr>
              <a:t>Realign offer to demand drivers: focusing support to stop domestic abuse, substance misuse and parental mental health, all which feature in cases where children have become LAC</a:t>
            </a:r>
          </a:p>
          <a:p>
            <a:pPr lvl="0"/>
            <a:r>
              <a:rPr lang="en-GB" sz="1100" b="1" dirty="0">
                <a:latin typeface="Arial" charset="0"/>
                <a:cs typeface="Arial" charset="0"/>
              </a:rPr>
              <a:t>Improve integration:</a:t>
            </a:r>
            <a:r>
              <a:rPr lang="en-GB" sz="1100" dirty="0">
                <a:latin typeface="Arial" charset="0"/>
                <a:cs typeface="Arial" charset="0"/>
              </a:rPr>
              <a:t> bringing individual services closer together to share resources and break down </a:t>
            </a:r>
            <a:r>
              <a:rPr lang="en-GB" sz="1100" dirty="0" err="1">
                <a:latin typeface="Arial" charset="0"/>
                <a:cs typeface="Arial" charset="0"/>
              </a:rPr>
              <a:t>siloed</a:t>
            </a:r>
            <a:r>
              <a:rPr lang="en-GB" sz="1100" dirty="0">
                <a:latin typeface="Arial" charset="0"/>
                <a:cs typeface="Arial" charset="0"/>
              </a:rPr>
              <a:t> working</a:t>
            </a:r>
          </a:p>
          <a:p>
            <a:pPr lvl="0"/>
            <a:r>
              <a:rPr lang="en-GB" sz="1100" b="1" dirty="0">
                <a:latin typeface="Arial" charset="0"/>
                <a:cs typeface="Arial" charset="0"/>
              </a:rPr>
              <a:t>Work with families for as long as needed:</a:t>
            </a:r>
            <a:r>
              <a:rPr lang="en-GB" sz="1100" dirty="0">
                <a:latin typeface="Arial" charset="0"/>
                <a:cs typeface="Arial" charset="0"/>
              </a:rPr>
              <a:t> ensuring solutions put in place are sustainable and families become more resilient</a:t>
            </a:r>
          </a:p>
          <a:p>
            <a:pPr lvl="0"/>
            <a:r>
              <a:rPr lang="en-GB" sz="1100" b="1" dirty="0">
                <a:latin typeface="Arial" charset="0"/>
                <a:cs typeface="Arial" charset="0"/>
              </a:rPr>
              <a:t>Tackle root causes:</a:t>
            </a:r>
            <a:r>
              <a:rPr lang="en-GB" sz="1100" dirty="0">
                <a:latin typeface="Arial" charset="0"/>
                <a:cs typeface="Arial" charset="0"/>
              </a:rPr>
              <a:t> making sure all interventions are aimed at breaking the cycle of need rather than only dealing with the consequences of need</a:t>
            </a:r>
          </a:p>
          <a:p>
            <a:pPr lvl="0"/>
            <a:r>
              <a:rPr lang="en-GB" sz="1100" b="1" dirty="0">
                <a:latin typeface="Arial" charset="0"/>
                <a:cs typeface="Arial" charset="0"/>
              </a:rPr>
              <a:t>Making every contact count:</a:t>
            </a:r>
            <a:r>
              <a:rPr lang="en-GB" sz="1100" dirty="0">
                <a:latin typeface="Arial" charset="0"/>
                <a:cs typeface="Arial" charset="0"/>
              </a:rPr>
              <a:t> making sure there is value added every time a family of young person interacts with the council</a:t>
            </a:r>
          </a:p>
          <a:p>
            <a:pPr lvl="0"/>
            <a:r>
              <a:rPr lang="en-GB" sz="1100" b="1" dirty="0">
                <a:latin typeface="Arial" charset="0"/>
                <a:cs typeface="Arial" charset="0"/>
              </a:rPr>
              <a:t>Reducing handoffs:</a:t>
            </a:r>
            <a:r>
              <a:rPr lang="en-GB" sz="1100" dirty="0">
                <a:latin typeface="Arial" charset="0"/>
                <a:cs typeface="Arial" charset="0"/>
              </a:rPr>
              <a:t> bringing consistency to each family in the support they receive from the council</a:t>
            </a:r>
          </a:p>
          <a:p>
            <a:pPr lvl="0"/>
            <a:r>
              <a:rPr lang="en-GB" sz="1100" b="1" dirty="0">
                <a:latin typeface="Arial" charset="0"/>
                <a:cs typeface="Arial" charset="0"/>
              </a:rPr>
              <a:t>Taking responsibility for each contact:</a:t>
            </a:r>
            <a:r>
              <a:rPr lang="en-GB" sz="1100" dirty="0">
                <a:latin typeface="Arial" charset="0"/>
                <a:cs typeface="Arial" charset="0"/>
              </a:rPr>
              <a:t> embedding a culture that staff will take responsibility for ensuring families reach the right support, irrespective of where the contact is made</a:t>
            </a:r>
          </a:p>
          <a:p>
            <a:pPr lvl="0"/>
            <a:r>
              <a:rPr lang="en-GB" sz="1100" b="1" dirty="0">
                <a:latin typeface="Arial" charset="0"/>
                <a:cs typeface="Arial" charset="0"/>
              </a:rPr>
              <a:t>Focus on relationships:</a:t>
            </a:r>
            <a:r>
              <a:rPr lang="en-GB" sz="1100" dirty="0">
                <a:latin typeface="Arial" charset="0"/>
                <a:cs typeface="Arial" charset="0"/>
              </a:rPr>
              <a:t> understanding that building relationships is critical to persuade families to engage </a:t>
            </a:r>
          </a:p>
          <a:p>
            <a:endParaRPr lang="en-GB" dirty="0"/>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pPr>
                <a:defRPr/>
              </a:pPr>
              <a:t>3</a:t>
            </a:fld>
            <a:endParaRPr lang="en-GB"/>
          </a:p>
        </p:txBody>
      </p:sp>
    </p:spTree>
    <p:extLst>
      <p:ext uri="{BB962C8B-B14F-4D97-AF65-F5344CB8AC3E}">
        <p14:creationId xmlns:p14="http://schemas.microsoft.com/office/powerpoint/2010/main" val="3309634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0-19 transformation will affect everyone in the room and everyone that we work with – we acknowledge it is going to be hard but to reduce the demand on specialist social care we need to focus on the demand drivers and deliver differently.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process is about transforming models of delivery – this is not a service-centric process</a:t>
            </a:r>
            <a:r>
              <a:rPr lang="en-GB" sz="1200" kern="1200" baseline="0" dirty="0" smtClean="0">
                <a:solidFill>
                  <a:schemeClr val="tx1"/>
                </a:solidFill>
                <a:effectLst/>
                <a:latin typeface="+mn-lt"/>
                <a:ea typeface="+mn-ea"/>
                <a:cs typeface="+mn-cs"/>
              </a:rPr>
              <a:t> – we need to look at the system from the balcony, and not through the lens of existing services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A05207A-8B40-4F49-B3EC-FE53B6CA443F}"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235475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There has been a</a:t>
            </a:r>
            <a:r>
              <a:rPr lang="en-GB" baseline="0" dirty="0" smtClean="0"/>
              <a:t> further rise in LAC numbers to just over 80 per 10,000 children in 2016</a:t>
            </a:r>
          </a:p>
          <a:p>
            <a:endParaRPr lang="en-GB" baseline="0" dirty="0" smtClean="0"/>
          </a:p>
          <a:p>
            <a:r>
              <a:rPr lang="en-US" dirty="0" smtClean="0"/>
              <a:t>The results of the analysis are very interesting although maybe not surprising.  We have seen a significant increase in the number of children becoming looked after in a relatively short space of time.  LAC rose by 68% from 2012 to 2014.</a:t>
            </a:r>
          </a:p>
          <a:p>
            <a:r>
              <a:rPr lang="en-US" dirty="0" smtClean="0"/>
              <a:t>The number of looked after children has recently began to </a:t>
            </a:r>
            <a:r>
              <a:rPr lang="en-US" dirty="0" err="1" smtClean="0"/>
              <a:t>stabilise</a:t>
            </a:r>
            <a:r>
              <a:rPr lang="en-US" dirty="0" smtClean="0"/>
              <a:t> as a result of the improvements made in the last few years but there is much more still to do.</a:t>
            </a:r>
          </a:p>
          <a:p>
            <a:endParaRPr lang="en-GB" dirty="0"/>
          </a:p>
        </p:txBody>
      </p:sp>
      <p:sp>
        <p:nvSpPr>
          <p:cNvPr id="4" name="Slide Number Placeholder 3"/>
          <p:cNvSpPr>
            <a:spLocks noGrp="1"/>
          </p:cNvSpPr>
          <p:nvPr>
            <p:ph type="sldNum" sz="quarter" idx="10"/>
          </p:nvPr>
        </p:nvSpPr>
        <p:spPr/>
        <p:txBody>
          <a:bodyPr/>
          <a:lstStyle/>
          <a:p>
            <a:pPr defTabSz="882213">
              <a:defRPr/>
            </a:pPr>
            <a:fld id="{F2E046DE-06A7-4345-9401-FDB5B67AA8D6}" type="slidenum">
              <a:rPr lang="en-GB" sz="1700" kern="0">
                <a:solidFill>
                  <a:sysClr val="windowText" lastClr="000000"/>
                </a:solidFill>
              </a:rPr>
              <a:pPr defTabSz="882213">
                <a:defRPr/>
              </a:pPr>
              <a:t>5</a:t>
            </a:fld>
            <a:endParaRPr lang="en-GB" sz="1700" kern="0" dirty="0">
              <a:solidFill>
                <a:sysClr val="windowText" lastClr="000000"/>
              </a:solidFill>
            </a:endParaRPr>
          </a:p>
        </p:txBody>
      </p:sp>
    </p:spTree>
    <p:extLst>
      <p:ext uri="{BB962C8B-B14F-4D97-AF65-F5344CB8AC3E}">
        <p14:creationId xmlns:p14="http://schemas.microsoft.com/office/powerpoint/2010/main" val="1049392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beginning to see a reduction in CIN and CP numbers but the LAC rate has yet to show signs</a:t>
            </a:r>
            <a:r>
              <a:rPr lang="en-GB" baseline="0" dirty="0" smtClean="0"/>
              <a:t> of reduction</a:t>
            </a:r>
          </a:p>
          <a:p>
            <a:endParaRPr lang="en-GB" baseline="0" dirty="0" smtClean="0"/>
          </a:p>
          <a:p>
            <a:r>
              <a:rPr lang="en-US" dirty="0" smtClean="0"/>
              <a:t>There is a lot of evidence that suggests there is avoidable demand in the system.</a:t>
            </a:r>
          </a:p>
          <a:p>
            <a:r>
              <a:rPr lang="en-US" dirty="0" smtClean="0"/>
              <a:t>Case reviews revealed that around half of LAC could possibly have been prevented by more effective and timely prevention and early help</a:t>
            </a:r>
          </a:p>
          <a:p>
            <a:r>
              <a:rPr lang="en-US" dirty="0" smtClean="0"/>
              <a:t>Partner surveys revealed that 44% of partners believed referrals to social care could have been prevented if there was more effective prevention and early help</a:t>
            </a:r>
          </a:p>
          <a:p>
            <a:endParaRPr lang="en-GB" dirty="0"/>
          </a:p>
        </p:txBody>
      </p:sp>
      <p:sp>
        <p:nvSpPr>
          <p:cNvPr id="4" name="Slide Number Placeholder 3"/>
          <p:cNvSpPr>
            <a:spLocks noGrp="1"/>
          </p:cNvSpPr>
          <p:nvPr>
            <p:ph type="sldNum" sz="quarter" idx="10"/>
          </p:nvPr>
        </p:nvSpPr>
        <p:spPr/>
        <p:txBody>
          <a:bodyPr/>
          <a:lstStyle/>
          <a:p>
            <a:pPr>
              <a:defRPr/>
            </a:pPr>
            <a:fld id="{B09DEF3F-1F75-4DF8-82A4-460571786AC4}" type="slidenum">
              <a:rPr lang="en-GB" smtClean="0"/>
              <a:pPr>
                <a:defRPr/>
              </a:pPr>
              <a:t>6</a:t>
            </a:fld>
            <a:endParaRPr lang="en-GB"/>
          </a:p>
        </p:txBody>
      </p:sp>
    </p:spTree>
    <p:extLst>
      <p:ext uri="{BB962C8B-B14F-4D97-AF65-F5344CB8AC3E}">
        <p14:creationId xmlns:p14="http://schemas.microsoft.com/office/powerpoint/2010/main" val="325777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 assessment of contact, referral and assessment </a:t>
            </a:r>
            <a:r>
              <a:rPr lang="en-US" dirty="0" err="1" smtClean="0"/>
              <a:t>behaviour</a:t>
            </a:r>
            <a:r>
              <a:rPr lang="en-US" dirty="0" smtClean="0"/>
              <a:t> suggests there is wasted effort in the system.  </a:t>
            </a:r>
          </a:p>
          <a:p>
            <a:r>
              <a:rPr lang="en-US" dirty="0" smtClean="0"/>
              <a:t>In the period March 15 to Feb 16:</a:t>
            </a:r>
          </a:p>
          <a:p>
            <a:r>
              <a:rPr lang="en-US" dirty="0" smtClean="0"/>
              <a:t>Only 47% of contacts progress to referral</a:t>
            </a:r>
          </a:p>
          <a:p>
            <a:r>
              <a:rPr lang="en-US" dirty="0" smtClean="0"/>
              <a:t>75% of referrals progress to assessment  and only 56% of assessment progress to social care</a:t>
            </a:r>
          </a:p>
          <a:p>
            <a:r>
              <a:rPr lang="en-US" dirty="0" smtClean="0"/>
              <a:t>Only a small proportion of contacts from early help progress to referral</a:t>
            </a:r>
          </a:p>
          <a:p>
            <a:r>
              <a:rPr lang="en-US" dirty="0" smtClean="0"/>
              <a:t>A large number of cases jump steps in the contact, referral and assessment process </a:t>
            </a:r>
          </a:p>
          <a:p>
            <a:r>
              <a:rPr lang="en-US" dirty="0" smtClean="0"/>
              <a:t>51 of the 184 children that became looked after had no previous social care involvement (28%)</a:t>
            </a:r>
          </a:p>
          <a:p>
            <a:r>
              <a:rPr lang="en-US" dirty="0" smtClean="0"/>
              <a:t>This suggests that pathways need to be clearer and we need to look at referral </a:t>
            </a:r>
            <a:r>
              <a:rPr lang="en-US" dirty="0" err="1" smtClean="0"/>
              <a:t>behaviours</a:t>
            </a:r>
            <a:r>
              <a:rPr lang="en-US" dirty="0" smtClean="0"/>
              <a:t> as well as look at how we identify families in need of support</a:t>
            </a:r>
          </a:p>
          <a:p>
            <a:endParaRPr lang="en-GB" dirty="0"/>
          </a:p>
        </p:txBody>
      </p:sp>
      <p:sp>
        <p:nvSpPr>
          <p:cNvPr id="4" name="Slide Number Placeholder 3"/>
          <p:cNvSpPr>
            <a:spLocks noGrp="1"/>
          </p:cNvSpPr>
          <p:nvPr>
            <p:ph type="sldNum" sz="quarter" idx="10"/>
          </p:nvPr>
        </p:nvSpPr>
        <p:spPr/>
        <p:txBody>
          <a:bodyPr/>
          <a:lstStyle/>
          <a:p>
            <a:pPr defTabSz="882213">
              <a:defRPr/>
            </a:pPr>
            <a:fld id="{F2E046DE-06A7-4345-9401-FDB5B67AA8D6}" type="slidenum">
              <a:rPr lang="en-GB" sz="1700" kern="0">
                <a:solidFill>
                  <a:sysClr val="windowText" lastClr="000000"/>
                </a:solidFill>
              </a:rPr>
              <a:pPr defTabSz="882213">
                <a:defRPr/>
              </a:pPr>
              <a:t>7</a:t>
            </a:fld>
            <a:endParaRPr lang="en-GB" sz="1700" kern="0" dirty="0">
              <a:solidFill>
                <a:sysClr val="windowText" lastClr="000000"/>
              </a:solidFill>
            </a:endParaRPr>
          </a:p>
        </p:txBody>
      </p:sp>
    </p:spTree>
    <p:extLst>
      <p:ext uri="{BB962C8B-B14F-4D97-AF65-F5344CB8AC3E}">
        <p14:creationId xmlns:p14="http://schemas.microsoft.com/office/powerpoint/2010/main" val="192344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case studies it is clear that there are 3 core drivers of demand which are DA, Substance Misuse and Parental Mental Health.  Over 75% of cases studied had at least one of these 3 factors within the home or family.</a:t>
            </a:r>
          </a:p>
          <a:p>
            <a:endParaRPr lang="en-GB" dirty="0"/>
          </a:p>
        </p:txBody>
      </p:sp>
      <p:sp>
        <p:nvSpPr>
          <p:cNvPr id="4" name="Slide Number Placeholder 3"/>
          <p:cNvSpPr>
            <a:spLocks noGrp="1"/>
          </p:cNvSpPr>
          <p:nvPr>
            <p:ph type="sldNum" sz="quarter" idx="10"/>
          </p:nvPr>
        </p:nvSpPr>
        <p:spPr/>
        <p:txBody>
          <a:bodyPr/>
          <a:lstStyle/>
          <a:p>
            <a:pPr>
              <a:defRPr/>
            </a:pPr>
            <a:fld id="{B09DEF3F-1F75-4DF8-82A4-460571786AC4}" type="slidenum">
              <a:rPr lang="en-GB" smtClean="0"/>
              <a:pPr>
                <a:defRPr/>
              </a:pPr>
              <a:t>8</a:t>
            </a:fld>
            <a:endParaRPr lang="en-GB"/>
          </a:p>
        </p:txBody>
      </p:sp>
    </p:spTree>
    <p:extLst>
      <p:ext uri="{BB962C8B-B14F-4D97-AF65-F5344CB8AC3E}">
        <p14:creationId xmlns:p14="http://schemas.microsoft.com/office/powerpoint/2010/main" val="21864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age of children entering care also tells a story, the highest numbers entering the care system are under the age of </a:t>
            </a:r>
            <a:r>
              <a:rPr lang="en-US" dirty="0" err="1" smtClean="0"/>
              <a:t>1y</a:t>
            </a:r>
            <a:r>
              <a:rPr lang="en-US" dirty="0" smtClean="0"/>
              <a:t>.  There is also a spike around the age of 15.  This shows the importance of the pathways between health and children’s services.</a:t>
            </a:r>
          </a:p>
          <a:p>
            <a:endParaRPr lang="en-GB" dirty="0"/>
          </a:p>
        </p:txBody>
      </p:sp>
      <p:sp>
        <p:nvSpPr>
          <p:cNvPr id="4" name="Slide Number Placeholder 3"/>
          <p:cNvSpPr>
            <a:spLocks noGrp="1"/>
          </p:cNvSpPr>
          <p:nvPr>
            <p:ph type="sldNum" sz="quarter" idx="10"/>
          </p:nvPr>
        </p:nvSpPr>
        <p:spPr/>
        <p:txBody>
          <a:bodyPr/>
          <a:lstStyle/>
          <a:p>
            <a:fld id="{F2E046DE-06A7-4345-9401-FDB5B67AA8D6}" type="slidenum">
              <a:rPr lang="en-GB" smtClean="0"/>
              <a:t>9</a:t>
            </a:fld>
            <a:endParaRPr lang="en-GB"/>
          </a:p>
        </p:txBody>
      </p:sp>
    </p:spTree>
    <p:extLst>
      <p:ext uri="{BB962C8B-B14F-4D97-AF65-F5344CB8AC3E}">
        <p14:creationId xmlns:p14="http://schemas.microsoft.com/office/powerpoint/2010/main" val="345275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a closer look at the under 1’s:</a:t>
            </a:r>
          </a:p>
          <a:p>
            <a:r>
              <a:rPr lang="en-US" dirty="0" smtClean="0"/>
              <a:t>The 163 </a:t>
            </a:r>
            <a:r>
              <a:rPr lang="en-US" dirty="0" err="1" smtClean="0"/>
              <a:t>U1s</a:t>
            </a:r>
            <a:r>
              <a:rPr lang="en-US" dirty="0" smtClean="0"/>
              <a:t> who became looked after in the last 3 years have in total 281 siblings.</a:t>
            </a:r>
          </a:p>
          <a:p>
            <a:r>
              <a:rPr lang="en-US" dirty="0" smtClean="0"/>
              <a:t>126 of the 281 siblings (45%) have also been LAC.</a:t>
            </a:r>
          </a:p>
          <a:p>
            <a:r>
              <a:rPr lang="en-US" dirty="0" smtClean="0"/>
              <a:t>The 163 </a:t>
            </a:r>
            <a:r>
              <a:rPr lang="en-US" dirty="0" err="1" smtClean="0"/>
              <a:t>U1</a:t>
            </a:r>
            <a:r>
              <a:rPr lang="en-US" dirty="0" smtClean="0"/>
              <a:t> are shared between 137 mothers</a:t>
            </a:r>
          </a:p>
          <a:p>
            <a:r>
              <a:rPr lang="en-US" dirty="0" smtClean="0"/>
              <a:t>15% of these 137 mothers have themselves been looked after children.</a:t>
            </a:r>
          </a:p>
          <a:p>
            <a:r>
              <a:rPr lang="en-US" dirty="0" smtClean="0"/>
              <a:t>Grouping further, gives a cohort of 37 mothers who have between them have had 81 Under 1s removed.</a:t>
            </a:r>
            <a:endParaRPr lang="en-GB" dirty="0"/>
          </a:p>
        </p:txBody>
      </p:sp>
      <p:sp>
        <p:nvSpPr>
          <p:cNvPr id="4" name="Slide Number Placeholder 3"/>
          <p:cNvSpPr>
            <a:spLocks noGrp="1"/>
          </p:cNvSpPr>
          <p:nvPr>
            <p:ph type="sldNum" sz="quarter" idx="10"/>
          </p:nvPr>
        </p:nvSpPr>
        <p:spPr/>
        <p:txBody>
          <a:bodyPr/>
          <a:lstStyle/>
          <a:p>
            <a:pPr defTabSz="914400">
              <a:defRPr/>
            </a:pPr>
            <a:fld id="{F2E046DE-06A7-4345-9401-FDB5B67AA8D6}" type="slidenum">
              <a:rPr lang="en-GB" sz="1800" kern="0" smtClean="0">
                <a:solidFill>
                  <a:sysClr val="windowText" lastClr="000000"/>
                </a:solidFill>
              </a:rPr>
              <a:pPr defTabSz="914400">
                <a:defRPr/>
              </a:pPr>
              <a:t>10</a:t>
            </a:fld>
            <a:endParaRPr lang="en-GB" sz="1800" kern="0">
              <a:solidFill>
                <a:sysClr val="windowText" lastClr="000000"/>
              </a:solidFill>
            </a:endParaRPr>
          </a:p>
        </p:txBody>
      </p:sp>
    </p:spTree>
    <p:extLst>
      <p:ext uri="{BB962C8B-B14F-4D97-AF65-F5344CB8AC3E}">
        <p14:creationId xmlns:p14="http://schemas.microsoft.com/office/powerpoint/2010/main" val="213246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58DDAA-1A92-4808-9A67-673CF5EC2841}" type="datetime1">
              <a:rPr lang="en-US" altLang="en-US"/>
              <a:pPr>
                <a:defRPr/>
              </a:pPr>
              <a:t>12/19/2016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F0BAFE-EE11-4AB6-B7FF-2DDC4E9589E6}" type="slidenum">
              <a:rPr lang="en-US" altLang="en-US"/>
              <a:pPr>
                <a:defRPr/>
              </a:pPr>
              <a:t>‹#›</a:t>
            </a:fld>
            <a:endParaRPr lang="en-US" altLang="en-US"/>
          </a:p>
        </p:txBody>
      </p:sp>
    </p:spTree>
    <p:extLst>
      <p:ext uri="{BB962C8B-B14F-4D97-AF65-F5344CB8AC3E}">
        <p14:creationId xmlns:p14="http://schemas.microsoft.com/office/powerpoint/2010/main" val="2506141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8BCB8B-C090-492B-80AF-A1F4D75C08AF}" type="datetime1">
              <a:rPr lang="en-US" altLang="en-US"/>
              <a:pPr>
                <a:defRPr/>
              </a:pPr>
              <a:t>12/19/2016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956738-6538-4FEF-9C36-E69718979B80}" type="slidenum">
              <a:rPr lang="en-US" altLang="en-US"/>
              <a:pPr>
                <a:defRPr/>
              </a:pPr>
              <a:t>‹#›</a:t>
            </a:fld>
            <a:endParaRPr lang="en-US" altLang="en-US"/>
          </a:p>
        </p:txBody>
      </p:sp>
    </p:spTree>
    <p:extLst>
      <p:ext uri="{BB962C8B-B14F-4D97-AF65-F5344CB8AC3E}">
        <p14:creationId xmlns:p14="http://schemas.microsoft.com/office/powerpoint/2010/main" val="9454332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16451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35422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1709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29802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39836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4736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0"/>
            <a:ext cx="2105025" cy="6081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8775" y="0"/>
            <a:ext cx="6164263" cy="6081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0403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ext Placeholder 2"/>
          <p:cNvSpPr>
            <a:spLocks noGrp="1"/>
          </p:cNvSpPr>
          <p:nvPr>
            <p:ph type="body" sz="half" idx="1"/>
          </p:nvPr>
        </p:nvSpPr>
        <p:spPr>
          <a:xfrm>
            <a:off x="358775" y="1295400"/>
            <a:ext cx="262255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82000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Chart Placeholder 2"/>
          <p:cNvSpPr>
            <a:spLocks noGrp="1"/>
          </p:cNvSpPr>
          <p:nvPr>
            <p:ph type="chart"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26120432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able Placeholder 2"/>
          <p:cNvSpPr>
            <a:spLocks noGrp="1"/>
          </p:cNvSpPr>
          <p:nvPr>
            <p:ph type="tbl"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412133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AE98B5-E050-4BC8-898F-F1C90D118EDB}" type="datetime1">
              <a:rPr lang="en-US" altLang="en-US"/>
              <a:pPr>
                <a:defRPr/>
              </a:pPr>
              <a:t>12/19/2016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A542D0-2DDD-4C67-B193-AECC7441EF1A}" type="slidenum">
              <a:rPr lang="en-US" altLang="en-US"/>
              <a:pPr>
                <a:defRPr/>
              </a:pPr>
              <a:t>‹#›</a:t>
            </a:fld>
            <a:endParaRPr lang="en-US" altLang="en-US"/>
          </a:p>
        </p:txBody>
      </p:sp>
    </p:spTree>
    <p:extLst>
      <p:ext uri="{BB962C8B-B14F-4D97-AF65-F5344CB8AC3E}">
        <p14:creationId xmlns:p14="http://schemas.microsoft.com/office/powerpoint/2010/main" val="21910167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744200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3955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780586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775" y="1295400"/>
            <a:ext cx="262255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11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0458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62837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9899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92040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20047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167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621260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0"/>
            <a:ext cx="2105025" cy="6081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8775" y="0"/>
            <a:ext cx="6164263" cy="6081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5756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ext Placeholder 2"/>
          <p:cNvSpPr>
            <a:spLocks noGrp="1"/>
          </p:cNvSpPr>
          <p:nvPr>
            <p:ph type="body" sz="half" idx="1"/>
          </p:nvPr>
        </p:nvSpPr>
        <p:spPr>
          <a:xfrm>
            <a:off x="358775" y="1295400"/>
            <a:ext cx="262255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8302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Chart Placeholder 2"/>
          <p:cNvSpPr>
            <a:spLocks noGrp="1"/>
          </p:cNvSpPr>
          <p:nvPr>
            <p:ph type="chart"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36300523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able Placeholder 2"/>
          <p:cNvSpPr>
            <a:spLocks noGrp="1"/>
          </p:cNvSpPr>
          <p:nvPr>
            <p:ph type="tbl"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41434015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340760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452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283693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775" y="1295400"/>
            <a:ext cx="262255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96839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979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887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57685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698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59806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20108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155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0"/>
            <a:ext cx="2105025" cy="6081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8775" y="0"/>
            <a:ext cx="6164263" cy="6081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33852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ext Placeholder 2"/>
          <p:cNvSpPr>
            <a:spLocks noGrp="1"/>
          </p:cNvSpPr>
          <p:nvPr>
            <p:ph type="body" sz="half" idx="1"/>
          </p:nvPr>
        </p:nvSpPr>
        <p:spPr>
          <a:xfrm>
            <a:off x="358775" y="1295400"/>
            <a:ext cx="262255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17386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Chart Placeholder 2"/>
          <p:cNvSpPr>
            <a:spLocks noGrp="1"/>
          </p:cNvSpPr>
          <p:nvPr>
            <p:ph type="chart"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32956326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able Placeholder 2"/>
          <p:cNvSpPr>
            <a:spLocks noGrp="1"/>
          </p:cNvSpPr>
          <p:nvPr>
            <p:ph type="tbl"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190647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21522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775" y="1295400"/>
            <a:ext cx="262255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79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849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8159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967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599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FDDF6A-0046-4B13-96A4-3906681CB541}" type="datetime1">
              <a:rPr lang="en-US" altLang="en-US"/>
              <a:pPr>
                <a:defRPr/>
              </a:pPr>
              <a:t>12/19/2016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69DA9E-1330-4A15-AC1E-1B5412F404E1}" type="slidenum">
              <a:rPr lang="en-US" altLang="en-US"/>
              <a:pPr>
                <a:defRPr/>
              </a:pPr>
              <a:t>‹#›</a:t>
            </a:fld>
            <a:endParaRPr lang="en-US" altLang="en-US"/>
          </a:p>
        </p:txBody>
      </p:sp>
    </p:spTree>
    <p:extLst>
      <p:ext uri="{BB962C8B-B14F-4D97-AF65-F5344CB8AC3E}">
        <p14:creationId xmlns:p14="http://schemas.microsoft.com/office/powerpoint/2010/main" val="4225982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669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152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0"/>
            <a:ext cx="2105025" cy="6081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8775" y="0"/>
            <a:ext cx="6164263" cy="6081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1580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ext Placeholder 2"/>
          <p:cNvSpPr>
            <a:spLocks noGrp="1"/>
          </p:cNvSpPr>
          <p:nvPr>
            <p:ph type="body" sz="half" idx="1"/>
          </p:nvPr>
        </p:nvSpPr>
        <p:spPr>
          <a:xfrm>
            <a:off x="358775" y="1295400"/>
            <a:ext cx="262255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4287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Chart Placeholder 2"/>
          <p:cNvSpPr>
            <a:spLocks noGrp="1"/>
          </p:cNvSpPr>
          <p:nvPr>
            <p:ph type="chart"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2598198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able Placeholder 2"/>
          <p:cNvSpPr>
            <a:spLocks noGrp="1"/>
          </p:cNvSpPr>
          <p:nvPr>
            <p:ph type="tbl"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901507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78751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454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66171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775" y="1295400"/>
            <a:ext cx="262255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25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8EB6AE-4DA3-4B67-903C-EBB73112CA27}" type="datetime1">
              <a:rPr lang="en-US" altLang="en-US"/>
              <a:pPr>
                <a:defRPr/>
              </a:pPr>
              <a:t>12/19/2016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DB2007-F7A4-4A44-9677-10980582678D}" type="slidenum">
              <a:rPr lang="en-US" altLang="en-US"/>
              <a:pPr>
                <a:defRPr/>
              </a:pPr>
              <a:t>‹#›</a:t>
            </a:fld>
            <a:endParaRPr lang="en-US" altLang="en-US"/>
          </a:p>
        </p:txBody>
      </p:sp>
    </p:spTree>
    <p:extLst>
      <p:ext uri="{BB962C8B-B14F-4D97-AF65-F5344CB8AC3E}">
        <p14:creationId xmlns:p14="http://schemas.microsoft.com/office/powerpoint/2010/main" val="584781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4484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9716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817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5503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2776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5039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0"/>
            <a:ext cx="2105025" cy="6081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8775" y="0"/>
            <a:ext cx="6164263" cy="6081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5943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ext Placeholder 2"/>
          <p:cNvSpPr>
            <a:spLocks noGrp="1"/>
          </p:cNvSpPr>
          <p:nvPr>
            <p:ph type="body" sz="half" idx="1"/>
          </p:nvPr>
        </p:nvSpPr>
        <p:spPr>
          <a:xfrm>
            <a:off x="358775" y="1295400"/>
            <a:ext cx="262255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6488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Chart Placeholder 2"/>
          <p:cNvSpPr>
            <a:spLocks noGrp="1"/>
          </p:cNvSpPr>
          <p:nvPr>
            <p:ph type="chart"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13232433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able Placeholder 2"/>
          <p:cNvSpPr>
            <a:spLocks noGrp="1"/>
          </p:cNvSpPr>
          <p:nvPr>
            <p:ph type="tbl"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2877386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729F968-57DD-4850-900F-93A4EB1D56BB}" type="datetime1">
              <a:rPr lang="en-US" altLang="en-US"/>
              <a:pPr>
                <a:defRPr/>
              </a:pPr>
              <a:t>12/19/2016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DA6BBB-465C-44A8-82F2-F532DD1312BA}" type="slidenum">
              <a:rPr lang="en-US" altLang="en-US"/>
              <a:pPr>
                <a:defRPr/>
              </a:pPr>
              <a:t>‹#›</a:t>
            </a:fld>
            <a:endParaRPr lang="en-US" altLang="en-US"/>
          </a:p>
        </p:txBody>
      </p:sp>
    </p:spTree>
    <p:extLst>
      <p:ext uri="{BB962C8B-B14F-4D97-AF65-F5344CB8AC3E}">
        <p14:creationId xmlns:p14="http://schemas.microsoft.com/office/powerpoint/2010/main" val="39678394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24419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1019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45095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775" y="1295400"/>
            <a:ext cx="262255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413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5894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4495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638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78741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9694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497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59BACC-94CA-4EE4-86EA-D55A012F20EF}" type="datetime1">
              <a:rPr lang="en-US" altLang="en-US"/>
              <a:pPr>
                <a:defRPr/>
              </a:pPr>
              <a:t>12/19/2016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2BF455-0FD1-4714-9D9C-DB7D39F751C2}" type="slidenum">
              <a:rPr lang="en-US" altLang="en-US"/>
              <a:pPr>
                <a:defRPr/>
              </a:pPr>
              <a:t>‹#›</a:t>
            </a:fld>
            <a:endParaRPr lang="en-US" altLang="en-US"/>
          </a:p>
        </p:txBody>
      </p:sp>
    </p:spTree>
    <p:extLst>
      <p:ext uri="{BB962C8B-B14F-4D97-AF65-F5344CB8AC3E}">
        <p14:creationId xmlns:p14="http://schemas.microsoft.com/office/powerpoint/2010/main" val="39578047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0"/>
            <a:ext cx="2105025" cy="6081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8775" y="0"/>
            <a:ext cx="6164263" cy="6081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558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ext Placeholder 2"/>
          <p:cNvSpPr>
            <a:spLocks noGrp="1"/>
          </p:cNvSpPr>
          <p:nvPr>
            <p:ph type="body" sz="half" idx="1"/>
          </p:nvPr>
        </p:nvSpPr>
        <p:spPr>
          <a:xfrm>
            <a:off x="358775" y="1295400"/>
            <a:ext cx="262255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2371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Chart Placeholder 2"/>
          <p:cNvSpPr>
            <a:spLocks noGrp="1"/>
          </p:cNvSpPr>
          <p:nvPr>
            <p:ph type="chart"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7230519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able Placeholder 2"/>
          <p:cNvSpPr>
            <a:spLocks noGrp="1"/>
          </p:cNvSpPr>
          <p:nvPr>
            <p:ph type="tbl"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2072868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969756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3098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11527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775" y="1295400"/>
            <a:ext cx="262255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30239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3219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904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98BDF4B-25CF-4284-8AF2-DAD2156F0FDD}" type="datetime1">
              <a:rPr lang="en-US" altLang="en-US"/>
              <a:pPr>
                <a:defRPr/>
              </a:pPr>
              <a:t>12/19/2016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26BD6C-9D0F-45F1-9AD5-C2B13F1AF930}" type="slidenum">
              <a:rPr lang="en-US" altLang="en-US"/>
              <a:pPr>
                <a:defRPr/>
              </a:pPr>
              <a:t>‹#›</a:t>
            </a:fld>
            <a:endParaRPr lang="en-US" altLang="en-US"/>
          </a:p>
        </p:txBody>
      </p:sp>
    </p:spTree>
    <p:extLst>
      <p:ext uri="{BB962C8B-B14F-4D97-AF65-F5344CB8AC3E}">
        <p14:creationId xmlns:p14="http://schemas.microsoft.com/office/powerpoint/2010/main" val="24899698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701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3137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57577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29603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0"/>
            <a:ext cx="2105025" cy="6081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8775" y="0"/>
            <a:ext cx="6164263" cy="6081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5349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ext Placeholder 2"/>
          <p:cNvSpPr>
            <a:spLocks noGrp="1"/>
          </p:cNvSpPr>
          <p:nvPr>
            <p:ph type="body" sz="half" idx="1"/>
          </p:nvPr>
        </p:nvSpPr>
        <p:spPr>
          <a:xfrm>
            <a:off x="358775" y="1295400"/>
            <a:ext cx="262255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45699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Chart Placeholder 2"/>
          <p:cNvSpPr>
            <a:spLocks noGrp="1"/>
          </p:cNvSpPr>
          <p:nvPr>
            <p:ph type="chart"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27454559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able Placeholder 2"/>
          <p:cNvSpPr>
            <a:spLocks noGrp="1"/>
          </p:cNvSpPr>
          <p:nvPr>
            <p:ph type="tbl"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10365504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GB" dirty="0">
                <a:solidFill>
                  <a:srgbClr val="193F78"/>
                </a:solidFill>
              </a:rPr>
              <a:t>Sample presentation: New branding   Page 6 of 14 </a:t>
            </a:r>
          </a:p>
        </p:txBody>
      </p:sp>
    </p:spTree>
    <p:extLst>
      <p:ext uri="{BB962C8B-B14F-4D97-AF65-F5344CB8AC3E}">
        <p14:creationId xmlns:p14="http://schemas.microsoft.com/office/powerpoint/2010/main" val="543114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dirty="0">
                <a:solidFill>
                  <a:srgbClr val="193F78"/>
                </a:solidFill>
              </a:rPr>
              <a:t>Sample presentation: New branding   Page 6 of 14 </a:t>
            </a:r>
          </a:p>
        </p:txBody>
      </p:sp>
    </p:spTree>
    <p:extLst>
      <p:ext uri="{BB962C8B-B14F-4D97-AF65-F5344CB8AC3E}">
        <p14:creationId xmlns:p14="http://schemas.microsoft.com/office/powerpoint/2010/main" val="276504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C84E5C-CCA4-4F16-9109-E2A3C527E067}" type="datetime1">
              <a:rPr lang="en-US" altLang="en-US"/>
              <a:pPr>
                <a:defRPr/>
              </a:pPr>
              <a:t>12/19/2016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76AA36-26B9-4F6A-8621-20F548D8EDEC}" type="slidenum">
              <a:rPr lang="en-US" altLang="en-US"/>
              <a:pPr>
                <a:defRPr/>
              </a:pPr>
              <a:t>‹#›</a:t>
            </a:fld>
            <a:endParaRPr lang="en-US" altLang="en-US"/>
          </a:p>
        </p:txBody>
      </p:sp>
    </p:spTree>
    <p:extLst>
      <p:ext uri="{BB962C8B-B14F-4D97-AF65-F5344CB8AC3E}">
        <p14:creationId xmlns:p14="http://schemas.microsoft.com/office/powerpoint/2010/main" val="32305444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dirty="0">
                <a:solidFill>
                  <a:srgbClr val="193F78"/>
                </a:solidFill>
              </a:rPr>
              <a:t>Sample presentation: New branding   Page 6 of 14 </a:t>
            </a:r>
          </a:p>
        </p:txBody>
      </p:sp>
    </p:spTree>
    <p:extLst>
      <p:ext uri="{BB962C8B-B14F-4D97-AF65-F5344CB8AC3E}">
        <p14:creationId xmlns:p14="http://schemas.microsoft.com/office/powerpoint/2010/main" val="16780439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775" y="1295400"/>
            <a:ext cx="262255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dirty="0">
                <a:solidFill>
                  <a:srgbClr val="193F78"/>
                </a:solidFill>
              </a:rPr>
              <a:t>Sample presentation: New branding   Page 6 of 14 </a:t>
            </a:r>
          </a:p>
        </p:txBody>
      </p:sp>
    </p:spTree>
    <p:extLst>
      <p:ext uri="{BB962C8B-B14F-4D97-AF65-F5344CB8AC3E}">
        <p14:creationId xmlns:p14="http://schemas.microsoft.com/office/powerpoint/2010/main" val="31337223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GB" dirty="0">
                <a:solidFill>
                  <a:srgbClr val="193F78"/>
                </a:solidFill>
              </a:rPr>
              <a:t>Sample presentation: New branding   Page 6 of 14 </a:t>
            </a:r>
          </a:p>
        </p:txBody>
      </p:sp>
    </p:spTree>
    <p:extLst>
      <p:ext uri="{BB962C8B-B14F-4D97-AF65-F5344CB8AC3E}">
        <p14:creationId xmlns:p14="http://schemas.microsoft.com/office/powerpoint/2010/main" val="9417242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GB" dirty="0">
                <a:solidFill>
                  <a:srgbClr val="193F78"/>
                </a:solidFill>
              </a:rPr>
              <a:t>Sample presentation: New branding   Page 6 of 14 </a:t>
            </a:r>
          </a:p>
        </p:txBody>
      </p:sp>
    </p:spTree>
    <p:extLst>
      <p:ext uri="{BB962C8B-B14F-4D97-AF65-F5344CB8AC3E}">
        <p14:creationId xmlns:p14="http://schemas.microsoft.com/office/powerpoint/2010/main" val="12161955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dirty="0">
                <a:solidFill>
                  <a:srgbClr val="193F78"/>
                </a:solidFill>
              </a:rPr>
              <a:t>Sample presentation: New branding   Page 6 of 14 </a:t>
            </a:r>
          </a:p>
        </p:txBody>
      </p:sp>
    </p:spTree>
    <p:extLst>
      <p:ext uri="{BB962C8B-B14F-4D97-AF65-F5344CB8AC3E}">
        <p14:creationId xmlns:p14="http://schemas.microsoft.com/office/powerpoint/2010/main" val="5737200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dirty="0">
                <a:solidFill>
                  <a:srgbClr val="193F78"/>
                </a:solidFill>
              </a:rPr>
              <a:t>Sample presentation: New branding   Page 6 of 14 </a:t>
            </a:r>
          </a:p>
        </p:txBody>
      </p:sp>
    </p:spTree>
    <p:extLst>
      <p:ext uri="{BB962C8B-B14F-4D97-AF65-F5344CB8AC3E}">
        <p14:creationId xmlns:p14="http://schemas.microsoft.com/office/powerpoint/2010/main" val="22980570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dirty="0">
                <a:solidFill>
                  <a:srgbClr val="193F78"/>
                </a:solidFill>
              </a:rPr>
              <a:t>Sample presentation: New branding   Page 6 of 14 </a:t>
            </a:r>
          </a:p>
        </p:txBody>
      </p:sp>
    </p:spTree>
    <p:extLst>
      <p:ext uri="{BB962C8B-B14F-4D97-AF65-F5344CB8AC3E}">
        <p14:creationId xmlns:p14="http://schemas.microsoft.com/office/powerpoint/2010/main" val="4200131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dirty="0">
                <a:solidFill>
                  <a:srgbClr val="193F78"/>
                </a:solidFill>
              </a:rPr>
              <a:t>Sample presentation: New branding   Page 6 of 14 </a:t>
            </a:r>
          </a:p>
        </p:txBody>
      </p:sp>
    </p:spTree>
    <p:extLst>
      <p:ext uri="{BB962C8B-B14F-4D97-AF65-F5344CB8AC3E}">
        <p14:creationId xmlns:p14="http://schemas.microsoft.com/office/powerpoint/2010/main" val="3880166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0"/>
            <a:ext cx="2105025" cy="6081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8775" y="0"/>
            <a:ext cx="6164263" cy="6081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dirty="0">
                <a:solidFill>
                  <a:srgbClr val="193F78"/>
                </a:solidFill>
              </a:rPr>
              <a:t>Sample presentation: New branding   Page 6 of 14 </a:t>
            </a:r>
          </a:p>
        </p:txBody>
      </p:sp>
    </p:spTree>
    <p:extLst>
      <p:ext uri="{BB962C8B-B14F-4D97-AF65-F5344CB8AC3E}">
        <p14:creationId xmlns:p14="http://schemas.microsoft.com/office/powerpoint/2010/main" val="5802495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ext Placeholder 2"/>
          <p:cNvSpPr>
            <a:spLocks noGrp="1"/>
          </p:cNvSpPr>
          <p:nvPr>
            <p:ph type="body" sz="half" idx="1"/>
          </p:nvPr>
        </p:nvSpPr>
        <p:spPr>
          <a:xfrm>
            <a:off x="358775" y="1295400"/>
            <a:ext cx="262255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58775" y="6316663"/>
            <a:ext cx="6408738" cy="352425"/>
          </a:xfrm>
        </p:spPr>
        <p:txBody>
          <a:bodyPr/>
          <a:lstStyle>
            <a:lvl1pPr>
              <a:defRPr/>
            </a:lvl1pPr>
          </a:lstStyle>
          <a:p>
            <a:r>
              <a:rPr lang="en-GB" dirty="0">
                <a:solidFill>
                  <a:srgbClr val="193F78"/>
                </a:solidFill>
              </a:rPr>
              <a:t>Sample presentation: New branding   Page 6 of 14 </a:t>
            </a:r>
          </a:p>
        </p:txBody>
      </p:sp>
    </p:spTree>
    <p:extLst>
      <p:ext uri="{BB962C8B-B14F-4D97-AF65-F5344CB8AC3E}">
        <p14:creationId xmlns:p14="http://schemas.microsoft.com/office/powerpoint/2010/main" val="375930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F0210F-07B4-4EBF-B5C1-3CE6212BB6C5}" type="datetime1">
              <a:rPr lang="en-US" altLang="en-US"/>
              <a:pPr>
                <a:defRPr/>
              </a:pPr>
              <a:t>12/19/2016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5B8EBA-A326-41FA-8D3C-859BCBC1AED8}" type="slidenum">
              <a:rPr lang="en-US" altLang="en-US"/>
              <a:pPr>
                <a:defRPr/>
              </a:pPr>
              <a:t>‹#›</a:t>
            </a:fld>
            <a:endParaRPr lang="en-US" altLang="en-US"/>
          </a:p>
        </p:txBody>
      </p:sp>
    </p:spTree>
    <p:extLst>
      <p:ext uri="{BB962C8B-B14F-4D97-AF65-F5344CB8AC3E}">
        <p14:creationId xmlns:p14="http://schemas.microsoft.com/office/powerpoint/2010/main" val="1740087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Chart Placeholder 2"/>
          <p:cNvSpPr>
            <a:spLocks noGrp="1"/>
          </p:cNvSpPr>
          <p:nvPr>
            <p:ph type="chart" idx="1"/>
          </p:nvPr>
        </p:nvSpPr>
        <p:spPr>
          <a:xfrm>
            <a:off x="358775" y="1295400"/>
            <a:ext cx="5399088" cy="4786313"/>
          </a:xfrm>
        </p:spPr>
        <p:txBody>
          <a:bodyPr/>
          <a:lstStyle/>
          <a:p>
            <a:endParaRPr lang="en-US" dirty="0"/>
          </a:p>
        </p:txBody>
      </p:sp>
      <p:sp>
        <p:nvSpPr>
          <p:cNvPr id="4" name="Footer Placeholder 3"/>
          <p:cNvSpPr>
            <a:spLocks noGrp="1"/>
          </p:cNvSpPr>
          <p:nvPr>
            <p:ph type="ftr" sz="quarter" idx="10"/>
          </p:nvPr>
        </p:nvSpPr>
        <p:spPr>
          <a:xfrm>
            <a:off x="358775" y="6316663"/>
            <a:ext cx="6408738" cy="352425"/>
          </a:xfrm>
        </p:spPr>
        <p:txBody>
          <a:bodyPr/>
          <a:lstStyle>
            <a:lvl1pPr>
              <a:defRPr/>
            </a:lvl1pPr>
          </a:lstStyle>
          <a:p>
            <a:r>
              <a:rPr lang="en-GB" dirty="0">
                <a:solidFill>
                  <a:srgbClr val="193F78"/>
                </a:solidFill>
              </a:rPr>
              <a:t>Sample presentation: New branding   Page 6 of 14 </a:t>
            </a:r>
          </a:p>
        </p:txBody>
      </p:sp>
    </p:spTree>
    <p:extLst>
      <p:ext uri="{BB962C8B-B14F-4D97-AF65-F5344CB8AC3E}">
        <p14:creationId xmlns:p14="http://schemas.microsoft.com/office/powerpoint/2010/main" val="25193172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able Placeholder 2"/>
          <p:cNvSpPr>
            <a:spLocks noGrp="1"/>
          </p:cNvSpPr>
          <p:nvPr>
            <p:ph type="tbl" idx="1"/>
          </p:nvPr>
        </p:nvSpPr>
        <p:spPr>
          <a:xfrm>
            <a:off x="358775" y="1295400"/>
            <a:ext cx="5399088" cy="4786313"/>
          </a:xfrm>
        </p:spPr>
        <p:txBody>
          <a:bodyPr/>
          <a:lstStyle/>
          <a:p>
            <a:endParaRPr lang="en-US" dirty="0"/>
          </a:p>
        </p:txBody>
      </p:sp>
      <p:sp>
        <p:nvSpPr>
          <p:cNvPr id="4" name="Footer Placeholder 3"/>
          <p:cNvSpPr>
            <a:spLocks noGrp="1"/>
          </p:cNvSpPr>
          <p:nvPr>
            <p:ph type="ftr" sz="quarter" idx="10"/>
          </p:nvPr>
        </p:nvSpPr>
        <p:spPr>
          <a:xfrm>
            <a:off x="358775" y="6316663"/>
            <a:ext cx="6408738" cy="352425"/>
          </a:xfrm>
        </p:spPr>
        <p:txBody>
          <a:bodyPr/>
          <a:lstStyle>
            <a:lvl1pPr>
              <a:defRPr/>
            </a:lvl1pPr>
          </a:lstStyle>
          <a:p>
            <a:r>
              <a:rPr lang="en-GB" dirty="0">
                <a:solidFill>
                  <a:srgbClr val="193F78"/>
                </a:solidFill>
              </a:rPr>
              <a:t>Sample presentation: New branding   Page 6 of 14 </a:t>
            </a:r>
          </a:p>
        </p:txBody>
      </p:sp>
    </p:spTree>
    <p:extLst>
      <p:ext uri="{BB962C8B-B14F-4D97-AF65-F5344CB8AC3E}">
        <p14:creationId xmlns:p14="http://schemas.microsoft.com/office/powerpoint/2010/main" val="36262874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829622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09248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187958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775" y="1295400"/>
            <a:ext cx="262255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4501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75259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3782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9800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940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2D575B-5BEA-449F-B022-31E0D33AE9E9}" type="datetime1">
              <a:rPr lang="en-US" altLang="en-US"/>
              <a:pPr>
                <a:defRPr/>
              </a:pPr>
              <a:t>12/19/2016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7EDD8B-FB23-45A2-922E-6AEBCCB4A9D6}" type="slidenum">
              <a:rPr lang="en-US" altLang="en-US"/>
              <a:pPr>
                <a:defRPr/>
              </a:pPr>
              <a:t>‹#›</a:t>
            </a:fld>
            <a:endParaRPr lang="en-US" altLang="en-US"/>
          </a:p>
        </p:txBody>
      </p:sp>
    </p:spTree>
    <p:extLst>
      <p:ext uri="{BB962C8B-B14F-4D97-AF65-F5344CB8AC3E}">
        <p14:creationId xmlns:p14="http://schemas.microsoft.com/office/powerpoint/2010/main" val="33353347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724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7570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0"/>
            <a:ext cx="2105025" cy="6081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8775" y="0"/>
            <a:ext cx="6164263" cy="6081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79160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ext Placeholder 2"/>
          <p:cNvSpPr>
            <a:spLocks noGrp="1"/>
          </p:cNvSpPr>
          <p:nvPr>
            <p:ph type="body" sz="half" idx="1"/>
          </p:nvPr>
        </p:nvSpPr>
        <p:spPr>
          <a:xfrm>
            <a:off x="358775" y="1295400"/>
            <a:ext cx="262255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49418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Chart Placeholder 2"/>
          <p:cNvSpPr>
            <a:spLocks noGrp="1"/>
          </p:cNvSpPr>
          <p:nvPr>
            <p:ph type="chart"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25580485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8775" y="0"/>
            <a:ext cx="8421688" cy="1258888"/>
          </a:xfrm>
        </p:spPr>
        <p:txBody>
          <a:bodyPr/>
          <a:lstStyle/>
          <a:p>
            <a:r>
              <a:rPr lang="en-US"/>
              <a:t>Click to edit Master title style</a:t>
            </a:r>
          </a:p>
        </p:txBody>
      </p:sp>
      <p:sp>
        <p:nvSpPr>
          <p:cNvPr id="3" name="Table Placeholder 2"/>
          <p:cNvSpPr>
            <a:spLocks noGrp="1"/>
          </p:cNvSpPr>
          <p:nvPr>
            <p:ph type="tbl" idx="1"/>
          </p:nvPr>
        </p:nvSpPr>
        <p:spPr>
          <a:xfrm>
            <a:off x="358775" y="1295400"/>
            <a:ext cx="5399088" cy="4786313"/>
          </a:xfrm>
        </p:spPr>
        <p:txBody>
          <a:bodyPr/>
          <a:lstStyle/>
          <a:p>
            <a:endParaRPr lang="en-US" dirty="0"/>
          </a:p>
        </p:txBody>
      </p:sp>
    </p:spTree>
    <p:extLst>
      <p:ext uri="{BB962C8B-B14F-4D97-AF65-F5344CB8AC3E}">
        <p14:creationId xmlns:p14="http://schemas.microsoft.com/office/powerpoint/2010/main" val="8214927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078518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9695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739970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775" y="1295400"/>
            <a:ext cx="262255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33725" y="1295400"/>
            <a:ext cx="2624138"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42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6" Type="http://schemas.openxmlformats.org/officeDocument/2006/relationships/image" Target="../media/image2.pn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heme" Target="../theme/theme10.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2.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2.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2.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2.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2.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fld id="{6C892416-97C2-4ECE-AB01-C5A57FD6204E}" type="datetime1">
              <a:rPr lang="en-US" altLang="en-US"/>
              <a:pPr>
                <a:defRPr/>
              </a:pPr>
              <a:t>12/19/2016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a:defRPr/>
            </a:pPr>
            <a:fld id="{6DD399E4-2A15-403C-B909-55C96A5B93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0"/>
            <a:ext cx="8421688" cy="1258888"/>
          </a:xfrm>
          <a:prstGeom prst="rect">
            <a:avLst/>
          </a:prstGeom>
          <a:noFill/>
          <a:ln w="9525">
            <a:noFill/>
            <a:miter lim="800000"/>
            <a:headEnd/>
            <a:tailEnd/>
          </a:ln>
          <a:effectLst/>
        </p:spPr>
        <p:txBody>
          <a:bodyPr vert="horz" wrap="square" lIns="91440" tIns="432000" rIns="91440" bIns="36000" numCol="1" anchor="t" anchorCtr="0" compatLnSpc="1">
            <a:prstTxWarp prst="textNoShape">
              <a:avLst/>
            </a:prstTxWarp>
          </a:bodyPr>
          <a:lstStyle/>
          <a:p>
            <a:pPr lvl="0"/>
            <a:r>
              <a:rPr lang="en-GB"/>
              <a:t>CLICK TO EDIT MASTER TITLE STYLE</a:t>
            </a:r>
            <a:br>
              <a:rPr lang="en-GB"/>
            </a:br>
            <a:r>
              <a:rPr lang="en-GB"/>
              <a:t>Second line</a:t>
            </a:r>
          </a:p>
        </p:txBody>
      </p:sp>
      <p:sp>
        <p:nvSpPr>
          <p:cNvPr id="1027" name="Rectangle 3"/>
          <p:cNvSpPr>
            <a:spLocks noGrp="1" noChangeArrowheads="1"/>
          </p:cNvSpPr>
          <p:nvPr>
            <p:ph type="body" idx="1"/>
          </p:nvPr>
        </p:nvSpPr>
        <p:spPr bwMode="auto">
          <a:xfrm>
            <a:off x="358775" y="1295400"/>
            <a:ext cx="5399088" cy="4786313"/>
          </a:xfrm>
          <a:prstGeom prst="rect">
            <a:avLst/>
          </a:prstGeom>
          <a:noFill/>
          <a:ln w="9525" algn="ctr">
            <a:noFill/>
            <a:miter lim="800000"/>
            <a:headEnd/>
            <a:tailEnd/>
          </a:ln>
          <a:effectLst/>
        </p:spPr>
        <p:txBody>
          <a:bodyPr vert="horz" wrap="square" lIns="91440" tIns="36000" rIns="91440" bIns="360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31" name="Picture 7" descr="ImpowerLogo_Grab"/>
          <p:cNvPicPr>
            <a:picLocks noChangeAspect="1" noChangeArrowheads="1"/>
          </p:cNvPicPr>
          <p:nvPr userDrawn="1"/>
        </p:nvPicPr>
        <p:blipFill>
          <a:blip r:embed="rId16"/>
          <a:srcRect/>
          <a:stretch>
            <a:fillRect/>
          </a:stretch>
        </p:blipFill>
        <p:spPr bwMode="auto">
          <a:xfrm>
            <a:off x="7272338" y="6332538"/>
            <a:ext cx="1558925" cy="360362"/>
          </a:xfrm>
          <a:prstGeom prst="rect">
            <a:avLst/>
          </a:prstGeom>
          <a:noFill/>
        </p:spPr>
      </p:pic>
      <p:sp>
        <p:nvSpPr>
          <p:cNvPr id="6" name="TextBox 5"/>
          <p:cNvSpPr txBox="1"/>
          <p:nvPr userDrawn="1"/>
        </p:nvSpPr>
        <p:spPr>
          <a:xfrm>
            <a:off x="8836343" y="6627168"/>
            <a:ext cx="319318" cy="230832"/>
          </a:xfrm>
          <a:prstGeom prst="rect">
            <a:avLst/>
          </a:prstGeom>
          <a:noFill/>
        </p:spPr>
        <p:txBody>
          <a:bodyPr wrap="none" rtlCol="0">
            <a:spAutoFit/>
          </a:bodyPr>
          <a:lstStyle/>
          <a:p>
            <a:pPr fontAlgn="auto">
              <a:spcBef>
                <a:spcPts val="0"/>
              </a:spcBef>
              <a:spcAft>
                <a:spcPts val="0"/>
              </a:spcAft>
            </a:pPr>
            <a:fld id="{C1FA68A7-5BDA-4229-91F2-958D0C97C093}" type="slidenum">
              <a:rPr lang="en-GB" sz="900" smtClean="0">
                <a:solidFill>
                  <a:srgbClr val="193F78"/>
                </a:solidFill>
                <a:latin typeface="Calibri"/>
              </a:rPr>
              <a:pPr fontAlgn="auto">
                <a:spcBef>
                  <a:spcPts val="0"/>
                </a:spcBef>
                <a:spcAft>
                  <a:spcPts val="0"/>
                </a:spcAft>
              </a:pPr>
              <a:t>‹#›</a:t>
            </a:fld>
            <a:endParaRPr lang="en-GB" sz="900" dirty="0">
              <a:solidFill>
                <a:srgbClr val="193F78"/>
              </a:solidFill>
              <a:latin typeface="Calibri"/>
            </a:endParaRPr>
          </a:p>
        </p:txBody>
      </p:sp>
    </p:spTree>
    <p:extLst>
      <p:ext uri="{BB962C8B-B14F-4D97-AF65-F5344CB8AC3E}">
        <p14:creationId xmlns:p14="http://schemas.microsoft.com/office/powerpoint/2010/main" val="318851274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Lst>
  <p:hf hdr="0" ftr="0" dt="0"/>
  <p:txStyles>
    <p:titleStyle>
      <a:lvl1pPr algn="l" rtl="0" fontAlgn="base">
        <a:lnSpc>
          <a:spcPct val="95000"/>
        </a:lnSpc>
        <a:spcBef>
          <a:spcPct val="0"/>
        </a:spcBef>
        <a:spcAft>
          <a:spcPct val="0"/>
        </a:spcAft>
        <a:defRPr sz="2600">
          <a:solidFill>
            <a:srgbClr val="E0396E"/>
          </a:solidFill>
          <a:latin typeface="+mj-lt"/>
          <a:ea typeface="+mj-ea"/>
          <a:cs typeface="+mj-cs"/>
        </a:defRPr>
      </a:lvl1pPr>
      <a:lvl2pPr algn="l" rtl="0" fontAlgn="base">
        <a:lnSpc>
          <a:spcPct val="95000"/>
        </a:lnSpc>
        <a:spcBef>
          <a:spcPct val="0"/>
        </a:spcBef>
        <a:spcAft>
          <a:spcPct val="0"/>
        </a:spcAft>
        <a:defRPr sz="2600">
          <a:solidFill>
            <a:srgbClr val="E0396E"/>
          </a:solidFill>
          <a:latin typeface="Calibri" pitchFamily="34" charset="0"/>
          <a:cs typeface="Arial" charset="0"/>
        </a:defRPr>
      </a:lvl2pPr>
      <a:lvl3pPr algn="l" rtl="0" fontAlgn="base">
        <a:lnSpc>
          <a:spcPct val="95000"/>
        </a:lnSpc>
        <a:spcBef>
          <a:spcPct val="0"/>
        </a:spcBef>
        <a:spcAft>
          <a:spcPct val="0"/>
        </a:spcAft>
        <a:defRPr sz="2600">
          <a:solidFill>
            <a:srgbClr val="E0396E"/>
          </a:solidFill>
          <a:latin typeface="Calibri" pitchFamily="34" charset="0"/>
          <a:cs typeface="Arial" charset="0"/>
        </a:defRPr>
      </a:lvl3pPr>
      <a:lvl4pPr algn="l" rtl="0" fontAlgn="base">
        <a:lnSpc>
          <a:spcPct val="95000"/>
        </a:lnSpc>
        <a:spcBef>
          <a:spcPct val="0"/>
        </a:spcBef>
        <a:spcAft>
          <a:spcPct val="0"/>
        </a:spcAft>
        <a:defRPr sz="2600">
          <a:solidFill>
            <a:srgbClr val="E0396E"/>
          </a:solidFill>
          <a:latin typeface="Calibri" pitchFamily="34" charset="0"/>
          <a:cs typeface="Arial" charset="0"/>
        </a:defRPr>
      </a:lvl4pPr>
      <a:lvl5pPr algn="l" rtl="0" fontAlgn="base">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p:titleStyle>
    <p:bodyStyle>
      <a:lvl1pPr algn="l" rtl="0" fontAlgn="base">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fontAlgn="base">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fontAlgn="base">
        <a:spcBef>
          <a:spcPct val="0"/>
        </a:spcBef>
        <a:spcAft>
          <a:spcPct val="0"/>
        </a:spcAft>
        <a:buClr>
          <a:srgbClr val="B4B4B4"/>
        </a:buClr>
        <a:buSzPct val="95000"/>
        <a:buChar char="•"/>
        <a:defRPr sz="1600">
          <a:solidFill>
            <a:schemeClr val="tx1"/>
          </a:solidFill>
          <a:latin typeface="+mn-lt"/>
          <a:cs typeface="+mn-cs"/>
        </a:defRPr>
      </a:lvl3pPr>
      <a:lvl4pPr marL="1431925" indent="-268288" algn="l" rtl="0" fontAlgn="base">
        <a:spcBef>
          <a:spcPct val="0"/>
        </a:spcBef>
        <a:spcAft>
          <a:spcPct val="0"/>
        </a:spcAft>
        <a:buChar char="–"/>
        <a:defRPr sz="1600">
          <a:solidFill>
            <a:schemeClr val="tx1"/>
          </a:solidFill>
          <a:latin typeface="+mn-lt"/>
          <a:cs typeface="+mn-cs"/>
        </a:defRPr>
      </a:lvl4pPr>
      <a:lvl5pPr marL="1978025" indent="-277813" algn="l" rtl="0" fontAlgn="base">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0"/>
            <a:ext cx="8421688" cy="1258888"/>
          </a:xfrm>
          <a:prstGeom prst="rect">
            <a:avLst/>
          </a:prstGeom>
          <a:noFill/>
          <a:ln w="9525">
            <a:noFill/>
            <a:miter lim="800000"/>
            <a:headEnd/>
            <a:tailEnd/>
          </a:ln>
          <a:effectLst/>
        </p:spPr>
        <p:txBody>
          <a:bodyPr vert="horz" wrap="square" lIns="91440" tIns="432000" rIns="91440" bIns="36000" numCol="1" anchor="t" anchorCtr="0" compatLnSpc="1">
            <a:prstTxWarp prst="textNoShape">
              <a:avLst/>
            </a:prstTxWarp>
          </a:bodyPr>
          <a:lstStyle/>
          <a:p>
            <a:pPr lvl="0"/>
            <a:r>
              <a:rPr lang="en-GB"/>
              <a:t>CLICK TO EDIT MASTER TITLE STYLE</a:t>
            </a:r>
            <a:br>
              <a:rPr lang="en-GB"/>
            </a:br>
            <a:r>
              <a:rPr lang="en-GB"/>
              <a:t>Second line</a:t>
            </a:r>
          </a:p>
        </p:txBody>
      </p:sp>
      <p:sp>
        <p:nvSpPr>
          <p:cNvPr id="1027" name="Rectangle 3"/>
          <p:cNvSpPr>
            <a:spLocks noGrp="1" noChangeArrowheads="1"/>
          </p:cNvSpPr>
          <p:nvPr>
            <p:ph type="body" idx="1"/>
          </p:nvPr>
        </p:nvSpPr>
        <p:spPr bwMode="auto">
          <a:xfrm>
            <a:off x="358775" y="1295400"/>
            <a:ext cx="5399088" cy="4786313"/>
          </a:xfrm>
          <a:prstGeom prst="rect">
            <a:avLst/>
          </a:prstGeom>
          <a:noFill/>
          <a:ln w="9525" algn="ctr">
            <a:noFill/>
            <a:miter lim="800000"/>
            <a:headEnd/>
            <a:tailEnd/>
          </a:ln>
          <a:effectLst/>
        </p:spPr>
        <p:txBody>
          <a:bodyPr vert="horz" wrap="square" lIns="91440" tIns="36000" rIns="91440" bIns="360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31" name="Picture 7" descr="ImpowerLogo_Grab"/>
          <p:cNvPicPr>
            <a:picLocks noChangeAspect="1" noChangeArrowheads="1"/>
          </p:cNvPicPr>
          <p:nvPr userDrawn="1"/>
        </p:nvPicPr>
        <p:blipFill>
          <a:blip r:embed="rId16"/>
          <a:srcRect/>
          <a:stretch>
            <a:fillRect/>
          </a:stretch>
        </p:blipFill>
        <p:spPr bwMode="auto">
          <a:xfrm>
            <a:off x="7272338" y="6332538"/>
            <a:ext cx="1558925" cy="360362"/>
          </a:xfrm>
          <a:prstGeom prst="rect">
            <a:avLst/>
          </a:prstGeom>
          <a:noFill/>
        </p:spPr>
      </p:pic>
      <p:sp>
        <p:nvSpPr>
          <p:cNvPr id="6" name="TextBox 5"/>
          <p:cNvSpPr txBox="1"/>
          <p:nvPr userDrawn="1"/>
        </p:nvSpPr>
        <p:spPr>
          <a:xfrm>
            <a:off x="8836343" y="6627168"/>
            <a:ext cx="319318" cy="230832"/>
          </a:xfrm>
          <a:prstGeom prst="rect">
            <a:avLst/>
          </a:prstGeom>
          <a:noFill/>
        </p:spPr>
        <p:txBody>
          <a:bodyPr wrap="none" rtlCol="0">
            <a:spAutoFit/>
          </a:bodyPr>
          <a:lstStyle/>
          <a:p>
            <a:pPr defTabSz="914400"/>
            <a:fld id="{C1FA68A7-5BDA-4229-91F2-958D0C97C093}" type="slidenum">
              <a:rPr lang="en-GB" sz="900" smtClean="0">
                <a:solidFill>
                  <a:srgbClr val="193F78"/>
                </a:solidFill>
                <a:latin typeface="Calibri" pitchFamily="34" charset="0"/>
                <a:ea typeface="+mn-ea"/>
              </a:rPr>
              <a:pPr defTabSz="914400"/>
              <a:t>‹#›</a:t>
            </a:fld>
            <a:endParaRPr lang="en-GB" sz="900" dirty="0">
              <a:solidFill>
                <a:srgbClr val="193F78"/>
              </a:solidFill>
              <a:latin typeface="Calibri" pitchFamily="34" charset="0"/>
              <a:ea typeface="+mn-ea"/>
            </a:endParaRPr>
          </a:p>
        </p:txBody>
      </p:sp>
    </p:spTree>
    <p:extLst>
      <p:ext uri="{BB962C8B-B14F-4D97-AF65-F5344CB8AC3E}">
        <p14:creationId xmlns:p14="http://schemas.microsoft.com/office/powerpoint/2010/main" val="1954508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fontAlgn="base">
        <a:lnSpc>
          <a:spcPct val="95000"/>
        </a:lnSpc>
        <a:spcBef>
          <a:spcPct val="0"/>
        </a:spcBef>
        <a:spcAft>
          <a:spcPct val="0"/>
        </a:spcAft>
        <a:defRPr sz="2600">
          <a:solidFill>
            <a:srgbClr val="E0396E"/>
          </a:solidFill>
          <a:latin typeface="+mj-lt"/>
          <a:ea typeface="+mj-ea"/>
          <a:cs typeface="+mj-cs"/>
        </a:defRPr>
      </a:lvl1pPr>
      <a:lvl2pPr algn="l" rtl="0" fontAlgn="base">
        <a:lnSpc>
          <a:spcPct val="95000"/>
        </a:lnSpc>
        <a:spcBef>
          <a:spcPct val="0"/>
        </a:spcBef>
        <a:spcAft>
          <a:spcPct val="0"/>
        </a:spcAft>
        <a:defRPr sz="2600">
          <a:solidFill>
            <a:srgbClr val="E0396E"/>
          </a:solidFill>
          <a:latin typeface="Calibri" pitchFamily="34" charset="0"/>
          <a:cs typeface="Arial" charset="0"/>
        </a:defRPr>
      </a:lvl2pPr>
      <a:lvl3pPr algn="l" rtl="0" fontAlgn="base">
        <a:lnSpc>
          <a:spcPct val="95000"/>
        </a:lnSpc>
        <a:spcBef>
          <a:spcPct val="0"/>
        </a:spcBef>
        <a:spcAft>
          <a:spcPct val="0"/>
        </a:spcAft>
        <a:defRPr sz="2600">
          <a:solidFill>
            <a:srgbClr val="E0396E"/>
          </a:solidFill>
          <a:latin typeface="Calibri" pitchFamily="34" charset="0"/>
          <a:cs typeface="Arial" charset="0"/>
        </a:defRPr>
      </a:lvl3pPr>
      <a:lvl4pPr algn="l" rtl="0" fontAlgn="base">
        <a:lnSpc>
          <a:spcPct val="95000"/>
        </a:lnSpc>
        <a:spcBef>
          <a:spcPct val="0"/>
        </a:spcBef>
        <a:spcAft>
          <a:spcPct val="0"/>
        </a:spcAft>
        <a:defRPr sz="2600">
          <a:solidFill>
            <a:srgbClr val="E0396E"/>
          </a:solidFill>
          <a:latin typeface="Calibri" pitchFamily="34" charset="0"/>
          <a:cs typeface="Arial" charset="0"/>
        </a:defRPr>
      </a:lvl4pPr>
      <a:lvl5pPr algn="l" rtl="0" fontAlgn="base">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p:titleStyle>
    <p:bodyStyle>
      <a:lvl1pPr algn="l" rtl="0" fontAlgn="base">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fontAlgn="base">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fontAlgn="base">
        <a:spcBef>
          <a:spcPct val="0"/>
        </a:spcBef>
        <a:spcAft>
          <a:spcPct val="0"/>
        </a:spcAft>
        <a:buClr>
          <a:srgbClr val="B4B4B4"/>
        </a:buClr>
        <a:buSzPct val="95000"/>
        <a:buChar char="•"/>
        <a:defRPr sz="1600">
          <a:solidFill>
            <a:schemeClr val="tx1"/>
          </a:solidFill>
          <a:latin typeface="+mn-lt"/>
          <a:cs typeface="+mn-cs"/>
        </a:defRPr>
      </a:lvl3pPr>
      <a:lvl4pPr marL="1431925" indent="-268288" algn="l" rtl="0" fontAlgn="base">
        <a:spcBef>
          <a:spcPct val="0"/>
        </a:spcBef>
        <a:spcAft>
          <a:spcPct val="0"/>
        </a:spcAft>
        <a:buChar char="–"/>
        <a:defRPr sz="1600">
          <a:solidFill>
            <a:schemeClr val="tx1"/>
          </a:solidFill>
          <a:latin typeface="+mn-lt"/>
          <a:cs typeface="+mn-cs"/>
        </a:defRPr>
      </a:lvl4pPr>
      <a:lvl5pPr marL="1978025" indent="-277813" algn="l" rtl="0" fontAlgn="base">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0"/>
            <a:ext cx="8421688" cy="1258888"/>
          </a:xfrm>
          <a:prstGeom prst="rect">
            <a:avLst/>
          </a:prstGeom>
          <a:noFill/>
          <a:ln w="9525">
            <a:noFill/>
            <a:miter lim="800000"/>
            <a:headEnd/>
            <a:tailEnd/>
          </a:ln>
          <a:effectLst/>
        </p:spPr>
        <p:txBody>
          <a:bodyPr vert="horz" wrap="square" lIns="91440" tIns="432000" rIns="91440" bIns="36000" numCol="1" anchor="t" anchorCtr="0" compatLnSpc="1">
            <a:prstTxWarp prst="textNoShape">
              <a:avLst/>
            </a:prstTxWarp>
          </a:bodyPr>
          <a:lstStyle/>
          <a:p>
            <a:pPr lvl="0"/>
            <a:r>
              <a:rPr lang="en-GB"/>
              <a:t>CLICK TO EDIT MASTER TITLE STYLE</a:t>
            </a:r>
            <a:br>
              <a:rPr lang="en-GB"/>
            </a:br>
            <a:r>
              <a:rPr lang="en-GB"/>
              <a:t>Second line</a:t>
            </a:r>
          </a:p>
        </p:txBody>
      </p:sp>
      <p:sp>
        <p:nvSpPr>
          <p:cNvPr id="1027" name="Rectangle 3"/>
          <p:cNvSpPr>
            <a:spLocks noGrp="1" noChangeArrowheads="1"/>
          </p:cNvSpPr>
          <p:nvPr>
            <p:ph type="body" idx="1"/>
          </p:nvPr>
        </p:nvSpPr>
        <p:spPr bwMode="auto">
          <a:xfrm>
            <a:off x="358775" y="1295400"/>
            <a:ext cx="5399088" cy="4786313"/>
          </a:xfrm>
          <a:prstGeom prst="rect">
            <a:avLst/>
          </a:prstGeom>
          <a:noFill/>
          <a:ln w="9525" algn="ctr">
            <a:noFill/>
            <a:miter lim="800000"/>
            <a:headEnd/>
            <a:tailEnd/>
          </a:ln>
          <a:effectLst/>
        </p:spPr>
        <p:txBody>
          <a:bodyPr vert="horz" wrap="square" lIns="91440" tIns="36000" rIns="91440" bIns="360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31" name="Picture 7" descr="ImpowerLogo_Grab"/>
          <p:cNvPicPr>
            <a:picLocks noChangeAspect="1" noChangeArrowheads="1"/>
          </p:cNvPicPr>
          <p:nvPr userDrawn="1"/>
        </p:nvPicPr>
        <p:blipFill>
          <a:blip r:embed="rId16"/>
          <a:srcRect/>
          <a:stretch>
            <a:fillRect/>
          </a:stretch>
        </p:blipFill>
        <p:spPr bwMode="auto">
          <a:xfrm>
            <a:off x="7272338" y="6332538"/>
            <a:ext cx="1558925" cy="360362"/>
          </a:xfrm>
          <a:prstGeom prst="rect">
            <a:avLst/>
          </a:prstGeom>
          <a:noFill/>
        </p:spPr>
      </p:pic>
      <p:sp>
        <p:nvSpPr>
          <p:cNvPr id="6" name="TextBox 5"/>
          <p:cNvSpPr txBox="1"/>
          <p:nvPr userDrawn="1"/>
        </p:nvSpPr>
        <p:spPr>
          <a:xfrm>
            <a:off x="8836343" y="6627168"/>
            <a:ext cx="319318" cy="230832"/>
          </a:xfrm>
          <a:prstGeom prst="rect">
            <a:avLst/>
          </a:prstGeom>
          <a:noFill/>
        </p:spPr>
        <p:txBody>
          <a:bodyPr wrap="none" rtlCol="0">
            <a:spAutoFit/>
          </a:bodyPr>
          <a:lstStyle/>
          <a:p>
            <a:pPr defTabSz="914400"/>
            <a:fld id="{C1FA68A7-5BDA-4229-91F2-958D0C97C093}" type="slidenum">
              <a:rPr lang="en-GB" sz="900" smtClean="0">
                <a:solidFill>
                  <a:srgbClr val="193F78"/>
                </a:solidFill>
                <a:latin typeface="Calibri" pitchFamily="34" charset="0"/>
                <a:ea typeface="+mn-ea"/>
              </a:rPr>
              <a:pPr defTabSz="914400"/>
              <a:t>‹#›</a:t>
            </a:fld>
            <a:endParaRPr lang="en-GB" sz="900" dirty="0">
              <a:solidFill>
                <a:srgbClr val="193F78"/>
              </a:solidFill>
              <a:latin typeface="Calibri" pitchFamily="34" charset="0"/>
              <a:ea typeface="+mn-ea"/>
            </a:endParaRPr>
          </a:p>
        </p:txBody>
      </p:sp>
    </p:spTree>
    <p:extLst>
      <p:ext uri="{BB962C8B-B14F-4D97-AF65-F5344CB8AC3E}">
        <p14:creationId xmlns:p14="http://schemas.microsoft.com/office/powerpoint/2010/main" val="99368691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l" rtl="0" fontAlgn="base">
        <a:lnSpc>
          <a:spcPct val="95000"/>
        </a:lnSpc>
        <a:spcBef>
          <a:spcPct val="0"/>
        </a:spcBef>
        <a:spcAft>
          <a:spcPct val="0"/>
        </a:spcAft>
        <a:defRPr sz="2600">
          <a:solidFill>
            <a:srgbClr val="E0396E"/>
          </a:solidFill>
          <a:latin typeface="+mj-lt"/>
          <a:ea typeface="+mj-ea"/>
          <a:cs typeface="+mj-cs"/>
        </a:defRPr>
      </a:lvl1pPr>
      <a:lvl2pPr algn="l" rtl="0" fontAlgn="base">
        <a:lnSpc>
          <a:spcPct val="95000"/>
        </a:lnSpc>
        <a:spcBef>
          <a:spcPct val="0"/>
        </a:spcBef>
        <a:spcAft>
          <a:spcPct val="0"/>
        </a:spcAft>
        <a:defRPr sz="2600">
          <a:solidFill>
            <a:srgbClr val="E0396E"/>
          </a:solidFill>
          <a:latin typeface="Calibri" pitchFamily="34" charset="0"/>
          <a:cs typeface="Arial" charset="0"/>
        </a:defRPr>
      </a:lvl2pPr>
      <a:lvl3pPr algn="l" rtl="0" fontAlgn="base">
        <a:lnSpc>
          <a:spcPct val="95000"/>
        </a:lnSpc>
        <a:spcBef>
          <a:spcPct val="0"/>
        </a:spcBef>
        <a:spcAft>
          <a:spcPct val="0"/>
        </a:spcAft>
        <a:defRPr sz="2600">
          <a:solidFill>
            <a:srgbClr val="E0396E"/>
          </a:solidFill>
          <a:latin typeface="Calibri" pitchFamily="34" charset="0"/>
          <a:cs typeface="Arial" charset="0"/>
        </a:defRPr>
      </a:lvl3pPr>
      <a:lvl4pPr algn="l" rtl="0" fontAlgn="base">
        <a:lnSpc>
          <a:spcPct val="95000"/>
        </a:lnSpc>
        <a:spcBef>
          <a:spcPct val="0"/>
        </a:spcBef>
        <a:spcAft>
          <a:spcPct val="0"/>
        </a:spcAft>
        <a:defRPr sz="2600">
          <a:solidFill>
            <a:srgbClr val="E0396E"/>
          </a:solidFill>
          <a:latin typeface="Calibri" pitchFamily="34" charset="0"/>
          <a:cs typeface="Arial" charset="0"/>
        </a:defRPr>
      </a:lvl4pPr>
      <a:lvl5pPr algn="l" rtl="0" fontAlgn="base">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p:titleStyle>
    <p:bodyStyle>
      <a:lvl1pPr algn="l" rtl="0" fontAlgn="base">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fontAlgn="base">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fontAlgn="base">
        <a:spcBef>
          <a:spcPct val="0"/>
        </a:spcBef>
        <a:spcAft>
          <a:spcPct val="0"/>
        </a:spcAft>
        <a:buClr>
          <a:srgbClr val="B4B4B4"/>
        </a:buClr>
        <a:buSzPct val="95000"/>
        <a:buChar char="•"/>
        <a:defRPr sz="1600">
          <a:solidFill>
            <a:schemeClr val="tx1"/>
          </a:solidFill>
          <a:latin typeface="+mn-lt"/>
          <a:cs typeface="+mn-cs"/>
        </a:defRPr>
      </a:lvl3pPr>
      <a:lvl4pPr marL="1431925" indent="-268288" algn="l" rtl="0" fontAlgn="base">
        <a:spcBef>
          <a:spcPct val="0"/>
        </a:spcBef>
        <a:spcAft>
          <a:spcPct val="0"/>
        </a:spcAft>
        <a:buChar char="–"/>
        <a:defRPr sz="1600">
          <a:solidFill>
            <a:schemeClr val="tx1"/>
          </a:solidFill>
          <a:latin typeface="+mn-lt"/>
          <a:cs typeface="+mn-cs"/>
        </a:defRPr>
      </a:lvl4pPr>
      <a:lvl5pPr marL="1978025" indent="-277813" algn="l" rtl="0" fontAlgn="base">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0"/>
            <a:ext cx="8421688" cy="1258888"/>
          </a:xfrm>
          <a:prstGeom prst="rect">
            <a:avLst/>
          </a:prstGeom>
          <a:noFill/>
          <a:ln w="9525">
            <a:noFill/>
            <a:miter lim="800000"/>
            <a:headEnd/>
            <a:tailEnd/>
          </a:ln>
          <a:effectLst/>
        </p:spPr>
        <p:txBody>
          <a:bodyPr vert="horz" wrap="square" lIns="91440" tIns="432000" rIns="91440" bIns="36000" numCol="1" anchor="t" anchorCtr="0" compatLnSpc="1">
            <a:prstTxWarp prst="textNoShape">
              <a:avLst/>
            </a:prstTxWarp>
          </a:bodyPr>
          <a:lstStyle/>
          <a:p>
            <a:pPr lvl="0"/>
            <a:r>
              <a:rPr lang="en-GB"/>
              <a:t>CLICK TO EDIT MASTER TITLE STYLE</a:t>
            </a:r>
            <a:br>
              <a:rPr lang="en-GB"/>
            </a:br>
            <a:r>
              <a:rPr lang="en-GB"/>
              <a:t>Second line</a:t>
            </a:r>
          </a:p>
        </p:txBody>
      </p:sp>
      <p:sp>
        <p:nvSpPr>
          <p:cNvPr id="1027" name="Rectangle 3"/>
          <p:cNvSpPr>
            <a:spLocks noGrp="1" noChangeArrowheads="1"/>
          </p:cNvSpPr>
          <p:nvPr>
            <p:ph type="body" idx="1"/>
          </p:nvPr>
        </p:nvSpPr>
        <p:spPr bwMode="auto">
          <a:xfrm>
            <a:off x="358775" y="1295400"/>
            <a:ext cx="5399088" cy="4786313"/>
          </a:xfrm>
          <a:prstGeom prst="rect">
            <a:avLst/>
          </a:prstGeom>
          <a:noFill/>
          <a:ln w="9525" algn="ctr">
            <a:noFill/>
            <a:miter lim="800000"/>
            <a:headEnd/>
            <a:tailEnd/>
          </a:ln>
          <a:effectLst/>
        </p:spPr>
        <p:txBody>
          <a:bodyPr vert="horz" wrap="square" lIns="91440" tIns="36000" rIns="91440" bIns="360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31" name="Picture 7" descr="ImpowerLogo_Grab"/>
          <p:cNvPicPr>
            <a:picLocks noChangeAspect="1" noChangeArrowheads="1"/>
          </p:cNvPicPr>
          <p:nvPr userDrawn="1"/>
        </p:nvPicPr>
        <p:blipFill>
          <a:blip r:embed="rId16"/>
          <a:srcRect/>
          <a:stretch>
            <a:fillRect/>
          </a:stretch>
        </p:blipFill>
        <p:spPr bwMode="auto">
          <a:xfrm>
            <a:off x="7272338" y="6332538"/>
            <a:ext cx="1558925" cy="360362"/>
          </a:xfrm>
          <a:prstGeom prst="rect">
            <a:avLst/>
          </a:prstGeom>
          <a:noFill/>
        </p:spPr>
      </p:pic>
      <p:sp>
        <p:nvSpPr>
          <p:cNvPr id="6" name="TextBox 5"/>
          <p:cNvSpPr txBox="1"/>
          <p:nvPr userDrawn="1"/>
        </p:nvSpPr>
        <p:spPr>
          <a:xfrm>
            <a:off x="8836343" y="6627168"/>
            <a:ext cx="319318" cy="230832"/>
          </a:xfrm>
          <a:prstGeom prst="rect">
            <a:avLst/>
          </a:prstGeom>
          <a:noFill/>
        </p:spPr>
        <p:txBody>
          <a:bodyPr wrap="none" rtlCol="0">
            <a:spAutoFit/>
          </a:bodyPr>
          <a:lstStyle/>
          <a:p>
            <a:pPr defTabSz="914400"/>
            <a:fld id="{C1FA68A7-5BDA-4229-91F2-958D0C97C093}" type="slidenum">
              <a:rPr lang="en-GB" sz="900" smtClean="0">
                <a:solidFill>
                  <a:srgbClr val="193F78"/>
                </a:solidFill>
                <a:latin typeface="Calibri" pitchFamily="34" charset="0"/>
                <a:ea typeface="+mn-ea"/>
              </a:rPr>
              <a:pPr defTabSz="914400"/>
              <a:t>‹#›</a:t>
            </a:fld>
            <a:endParaRPr lang="en-GB" sz="900" dirty="0">
              <a:solidFill>
                <a:srgbClr val="193F78"/>
              </a:solidFill>
              <a:latin typeface="Calibri" pitchFamily="34" charset="0"/>
              <a:ea typeface="+mn-ea"/>
            </a:endParaRPr>
          </a:p>
        </p:txBody>
      </p:sp>
    </p:spTree>
    <p:extLst>
      <p:ext uri="{BB962C8B-B14F-4D97-AF65-F5344CB8AC3E}">
        <p14:creationId xmlns:p14="http://schemas.microsoft.com/office/powerpoint/2010/main" val="24928523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ftr="0" dt="0"/>
  <p:txStyles>
    <p:titleStyle>
      <a:lvl1pPr algn="l" rtl="0" fontAlgn="base">
        <a:lnSpc>
          <a:spcPct val="95000"/>
        </a:lnSpc>
        <a:spcBef>
          <a:spcPct val="0"/>
        </a:spcBef>
        <a:spcAft>
          <a:spcPct val="0"/>
        </a:spcAft>
        <a:defRPr sz="2600">
          <a:solidFill>
            <a:srgbClr val="E0396E"/>
          </a:solidFill>
          <a:latin typeface="+mj-lt"/>
          <a:ea typeface="+mj-ea"/>
          <a:cs typeface="+mj-cs"/>
        </a:defRPr>
      </a:lvl1pPr>
      <a:lvl2pPr algn="l" rtl="0" fontAlgn="base">
        <a:lnSpc>
          <a:spcPct val="95000"/>
        </a:lnSpc>
        <a:spcBef>
          <a:spcPct val="0"/>
        </a:spcBef>
        <a:spcAft>
          <a:spcPct val="0"/>
        </a:spcAft>
        <a:defRPr sz="2600">
          <a:solidFill>
            <a:srgbClr val="E0396E"/>
          </a:solidFill>
          <a:latin typeface="Calibri" pitchFamily="34" charset="0"/>
          <a:cs typeface="Arial" charset="0"/>
        </a:defRPr>
      </a:lvl2pPr>
      <a:lvl3pPr algn="l" rtl="0" fontAlgn="base">
        <a:lnSpc>
          <a:spcPct val="95000"/>
        </a:lnSpc>
        <a:spcBef>
          <a:spcPct val="0"/>
        </a:spcBef>
        <a:spcAft>
          <a:spcPct val="0"/>
        </a:spcAft>
        <a:defRPr sz="2600">
          <a:solidFill>
            <a:srgbClr val="E0396E"/>
          </a:solidFill>
          <a:latin typeface="Calibri" pitchFamily="34" charset="0"/>
          <a:cs typeface="Arial" charset="0"/>
        </a:defRPr>
      </a:lvl3pPr>
      <a:lvl4pPr algn="l" rtl="0" fontAlgn="base">
        <a:lnSpc>
          <a:spcPct val="95000"/>
        </a:lnSpc>
        <a:spcBef>
          <a:spcPct val="0"/>
        </a:spcBef>
        <a:spcAft>
          <a:spcPct val="0"/>
        </a:spcAft>
        <a:defRPr sz="2600">
          <a:solidFill>
            <a:srgbClr val="E0396E"/>
          </a:solidFill>
          <a:latin typeface="Calibri" pitchFamily="34" charset="0"/>
          <a:cs typeface="Arial" charset="0"/>
        </a:defRPr>
      </a:lvl4pPr>
      <a:lvl5pPr algn="l" rtl="0" fontAlgn="base">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p:titleStyle>
    <p:bodyStyle>
      <a:lvl1pPr algn="l" rtl="0" fontAlgn="base">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fontAlgn="base">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fontAlgn="base">
        <a:spcBef>
          <a:spcPct val="0"/>
        </a:spcBef>
        <a:spcAft>
          <a:spcPct val="0"/>
        </a:spcAft>
        <a:buClr>
          <a:srgbClr val="B4B4B4"/>
        </a:buClr>
        <a:buSzPct val="95000"/>
        <a:buChar char="•"/>
        <a:defRPr sz="1600">
          <a:solidFill>
            <a:schemeClr val="tx1"/>
          </a:solidFill>
          <a:latin typeface="+mn-lt"/>
          <a:cs typeface="+mn-cs"/>
        </a:defRPr>
      </a:lvl3pPr>
      <a:lvl4pPr marL="1431925" indent="-268288" algn="l" rtl="0" fontAlgn="base">
        <a:spcBef>
          <a:spcPct val="0"/>
        </a:spcBef>
        <a:spcAft>
          <a:spcPct val="0"/>
        </a:spcAft>
        <a:buChar char="–"/>
        <a:defRPr sz="1600">
          <a:solidFill>
            <a:schemeClr val="tx1"/>
          </a:solidFill>
          <a:latin typeface="+mn-lt"/>
          <a:cs typeface="+mn-cs"/>
        </a:defRPr>
      </a:lvl4pPr>
      <a:lvl5pPr marL="1978025" indent="-277813" algn="l" rtl="0" fontAlgn="base">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0"/>
            <a:ext cx="8421688" cy="1258888"/>
          </a:xfrm>
          <a:prstGeom prst="rect">
            <a:avLst/>
          </a:prstGeom>
          <a:noFill/>
          <a:ln w="9525">
            <a:noFill/>
            <a:miter lim="800000"/>
            <a:headEnd/>
            <a:tailEnd/>
          </a:ln>
          <a:effectLst/>
        </p:spPr>
        <p:txBody>
          <a:bodyPr vert="horz" wrap="square" lIns="91440" tIns="432000" rIns="91440" bIns="36000" numCol="1" anchor="t" anchorCtr="0" compatLnSpc="1">
            <a:prstTxWarp prst="textNoShape">
              <a:avLst/>
            </a:prstTxWarp>
          </a:bodyPr>
          <a:lstStyle/>
          <a:p>
            <a:pPr lvl="0"/>
            <a:r>
              <a:rPr lang="en-GB"/>
              <a:t>CLICK TO EDIT MASTER TITLE STYLE</a:t>
            </a:r>
            <a:br>
              <a:rPr lang="en-GB"/>
            </a:br>
            <a:r>
              <a:rPr lang="en-GB"/>
              <a:t>Second line</a:t>
            </a:r>
          </a:p>
        </p:txBody>
      </p:sp>
      <p:sp>
        <p:nvSpPr>
          <p:cNvPr id="1027" name="Rectangle 3"/>
          <p:cNvSpPr>
            <a:spLocks noGrp="1" noChangeArrowheads="1"/>
          </p:cNvSpPr>
          <p:nvPr>
            <p:ph type="body" idx="1"/>
          </p:nvPr>
        </p:nvSpPr>
        <p:spPr bwMode="auto">
          <a:xfrm>
            <a:off x="358775" y="1295400"/>
            <a:ext cx="5399088" cy="4786313"/>
          </a:xfrm>
          <a:prstGeom prst="rect">
            <a:avLst/>
          </a:prstGeom>
          <a:noFill/>
          <a:ln w="9525" algn="ctr">
            <a:noFill/>
            <a:miter lim="800000"/>
            <a:headEnd/>
            <a:tailEnd/>
          </a:ln>
          <a:effectLst/>
        </p:spPr>
        <p:txBody>
          <a:bodyPr vert="horz" wrap="square" lIns="91440" tIns="36000" rIns="91440" bIns="360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31" name="Picture 7" descr="ImpowerLogo_Grab"/>
          <p:cNvPicPr>
            <a:picLocks noChangeAspect="1" noChangeArrowheads="1"/>
          </p:cNvPicPr>
          <p:nvPr userDrawn="1"/>
        </p:nvPicPr>
        <p:blipFill>
          <a:blip r:embed="rId16"/>
          <a:srcRect/>
          <a:stretch>
            <a:fillRect/>
          </a:stretch>
        </p:blipFill>
        <p:spPr bwMode="auto">
          <a:xfrm>
            <a:off x="7272338" y="6332538"/>
            <a:ext cx="1558925" cy="360362"/>
          </a:xfrm>
          <a:prstGeom prst="rect">
            <a:avLst/>
          </a:prstGeom>
          <a:noFill/>
        </p:spPr>
      </p:pic>
      <p:sp>
        <p:nvSpPr>
          <p:cNvPr id="6" name="TextBox 5"/>
          <p:cNvSpPr txBox="1"/>
          <p:nvPr userDrawn="1"/>
        </p:nvSpPr>
        <p:spPr>
          <a:xfrm>
            <a:off x="8836343" y="6627168"/>
            <a:ext cx="319318" cy="230832"/>
          </a:xfrm>
          <a:prstGeom prst="rect">
            <a:avLst/>
          </a:prstGeom>
          <a:noFill/>
        </p:spPr>
        <p:txBody>
          <a:bodyPr wrap="none" rtlCol="0">
            <a:spAutoFit/>
          </a:bodyPr>
          <a:lstStyle/>
          <a:p>
            <a:pPr fontAlgn="auto">
              <a:spcBef>
                <a:spcPts val="0"/>
              </a:spcBef>
              <a:spcAft>
                <a:spcPts val="0"/>
              </a:spcAft>
            </a:pPr>
            <a:fld id="{C1FA68A7-5BDA-4229-91F2-958D0C97C093}" type="slidenum">
              <a:rPr lang="en-GB" sz="900" smtClean="0">
                <a:solidFill>
                  <a:srgbClr val="193F78"/>
                </a:solidFill>
                <a:latin typeface="Calibri"/>
                <a:ea typeface="+mn-ea"/>
              </a:rPr>
              <a:pPr fontAlgn="auto">
                <a:spcBef>
                  <a:spcPts val="0"/>
                </a:spcBef>
                <a:spcAft>
                  <a:spcPts val="0"/>
                </a:spcAft>
              </a:pPr>
              <a:t>‹#›</a:t>
            </a:fld>
            <a:endParaRPr lang="en-GB" sz="900" dirty="0">
              <a:solidFill>
                <a:srgbClr val="193F78"/>
              </a:solidFill>
              <a:latin typeface="Calibri"/>
              <a:ea typeface="+mn-ea"/>
            </a:endParaRPr>
          </a:p>
        </p:txBody>
      </p:sp>
    </p:spTree>
    <p:extLst>
      <p:ext uri="{BB962C8B-B14F-4D97-AF65-F5344CB8AC3E}">
        <p14:creationId xmlns:p14="http://schemas.microsoft.com/office/powerpoint/2010/main" val="345627033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hdr="0" ftr="0" dt="0"/>
  <p:txStyles>
    <p:titleStyle>
      <a:lvl1pPr algn="l" rtl="0" fontAlgn="base">
        <a:lnSpc>
          <a:spcPct val="95000"/>
        </a:lnSpc>
        <a:spcBef>
          <a:spcPct val="0"/>
        </a:spcBef>
        <a:spcAft>
          <a:spcPct val="0"/>
        </a:spcAft>
        <a:defRPr sz="2600">
          <a:solidFill>
            <a:srgbClr val="E0396E"/>
          </a:solidFill>
          <a:latin typeface="+mj-lt"/>
          <a:ea typeface="+mj-ea"/>
          <a:cs typeface="+mj-cs"/>
        </a:defRPr>
      </a:lvl1pPr>
      <a:lvl2pPr algn="l" rtl="0" fontAlgn="base">
        <a:lnSpc>
          <a:spcPct val="95000"/>
        </a:lnSpc>
        <a:spcBef>
          <a:spcPct val="0"/>
        </a:spcBef>
        <a:spcAft>
          <a:spcPct val="0"/>
        </a:spcAft>
        <a:defRPr sz="2600">
          <a:solidFill>
            <a:srgbClr val="E0396E"/>
          </a:solidFill>
          <a:latin typeface="Calibri" pitchFamily="34" charset="0"/>
          <a:cs typeface="Arial" charset="0"/>
        </a:defRPr>
      </a:lvl2pPr>
      <a:lvl3pPr algn="l" rtl="0" fontAlgn="base">
        <a:lnSpc>
          <a:spcPct val="95000"/>
        </a:lnSpc>
        <a:spcBef>
          <a:spcPct val="0"/>
        </a:spcBef>
        <a:spcAft>
          <a:spcPct val="0"/>
        </a:spcAft>
        <a:defRPr sz="2600">
          <a:solidFill>
            <a:srgbClr val="E0396E"/>
          </a:solidFill>
          <a:latin typeface="Calibri" pitchFamily="34" charset="0"/>
          <a:cs typeface="Arial" charset="0"/>
        </a:defRPr>
      </a:lvl3pPr>
      <a:lvl4pPr algn="l" rtl="0" fontAlgn="base">
        <a:lnSpc>
          <a:spcPct val="95000"/>
        </a:lnSpc>
        <a:spcBef>
          <a:spcPct val="0"/>
        </a:spcBef>
        <a:spcAft>
          <a:spcPct val="0"/>
        </a:spcAft>
        <a:defRPr sz="2600">
          <a:solidFill>
            <a:srgbClr val="E0396E"/>
          </a:solidFill>
          <a:latin typeface="Calibri" pitchFamily="34" charset="0"/>
          <a:cs typeface="Arial" charset="0"/>
        </a:defRPr>
      </a:lvl4pPr>
      <a:lvl5pPr algn="l" rtl="0" fontAlgn="base">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p:titleStyle>
    <p:bodyStyle>
      <a:lvl1pPr algn="l" rtl="0" fontAlgn="base">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fontAlgn="base">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fontAlgn="base">
        <a:spcBef>
          <a:spcPct val="0"/>
        </a:spcBef>
        <a:spcAft>
          <a:spcPct val="0"/>
        </a:spcAft>
        <a:buClr>
          <a:srgbClr val="B4B4B4"/>
        </a:buClr>
        <a:buSzPct val="95000"/>
        <a:buChar char="•"/>
        <a:defRPr sz="1600">
          <a:solidFill>
            <a:schemeClr val="tx1"/>
          </a:solidFill>
          <a:latin typeface="+mn-lt"/>
          <a:cs typeface="+mn-cs"/>
        </a:defRPr>
      </a:lvl3pPr>
      <a:lvl4pPr marL="1431925" indent="-268288" algn="l" rtl="0" fontAlgn="base">
        <a:spcBef>
          <a:spcPct val="0"/>
        </a:spcBef>
        <a:spcAft>
          <a:spcPct val="0"/>
        </a:spcAft>
        <a:buChar char="–"/>
        <a:defRPr sz="1600">
          <a:solidFill>
            <a:schemeClr val="tx1"/>
          </a:solidFill>
          <a:latin typeface="+mn-lt"/>
          <a:cs typeface="+mn-cs"/>
        </a:defRPr>
      </a:lvl4pPr>
      <a:lvl5pPr marL="1978025" indent="-277813" algn="l" rtl="0" fontAlgn="base">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0"/>
            <a:ext cx="8421688" cy="1258888"/>
          </a:xfrm>
          <a:prstGeom prst="rect">
            <a:avLst/>
          </a:prstGeom>
          <a:noFill/>
          <a:ln w="9525">
            <a:noFill/>
            <a:miter lim="800000"/>
            <a:headEnd/>
            <a:tailEnd/>
          </a:ln>
          <a:effectLst/>
        </p:spPr>
        <p:txBody>
          <a:bodyPr vert="horz" wrap="square" lIns="91440" tIns="432000" rIns="91440" bIns="36000" numCol="1" anchor="t" anchorCtr="0" compatLnSpc="1">
            <a:prstTxWarp prst="textNoShape">
              <a:avLst/>
            </a:prstTxWarp>
          </a:bodyPr>
          <a:lstStyle/>
          <a:p>
            <a:pPr lvl="0"/>
            <a:r>
              <a:rPr lang="en-GB"/>
              <a:t>CLICK TO EDIT MASTER TITLE STYLE</a:t>
            </a:r>
            <a:br>
              <a:rPr lang="en-GB"/>
            </a:br>
            <a:r>
              <a:rPr lang="en-GB"/>
              <a:t>Second line</a:t>
            </a:r>
          </a:p>
        </p:txBody>
      </p:sp>
      <p:sp>
        <p:nvSpPr>
          <p:cNvPr id="1027" name="Rectangle 3"/>
          <p:cNvSpPr>
            <a:spLocks noGrp="1" noChangeArrowheads="1"/>
          </p:cNvSpPr>
          <p:nvPr>
            <p:ph type="body" idx="1"/>
          </p:nvPr>
        </p:nvSpPr>
        <p:spPr bwMode="auto">
          <a:xfrm>
            <a:off x="358775" y="1295400"/>
            <a:ext cx="5399088" cy="4786313"/>
          </a:xfrm>
          <a:prstGeom prst="rect">
            <a:avLst/>
          </a:prstGeom>
          <a:noFill/>
          <a:ln w="9525" algn="ctr">
            <a:noFill/>
            <a:miter lim="800000"/>
            <a:headEnd/>
            <a:tailEnd/>
          </a:ln>
          <a:effectLst/>
        </p:spPr>
        <p:txBody>
          <a:bodyPr vert="horz" wrap="square" lIns="91440" tIns="36000" rIns="91440" bIns="360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ftr" sz="quarter" idx="3"/>
          </p:nvPr>
        </p:nvSpPr>
        <p:spPr bwMode="auto">
          <a:xfrm>
            <a:off x="358775" y="6316663"/>
            <a:ext cx="6408738" cy="352425"/>
          </a:xfrm>
          <a:prstGeom prst="rect">
            <a:avLst/>
          </a:prstGeom>
          <a:noFill/>
          <a:ln w="9525">
            <a:noFill/>
            <a:miter lim="800000"/>
            <a:headEnd/>
            <a:tailEnd/>
          </a:ln>
          <a:effectLst/>
        </p:spPr>
        <p:txBody>
          <a:bodyPr vert="horz" wrap="square" lIns="90000" tIns="226800" rIns="54000" bIns="45720" numCol="1" anchor="t" anchorCtr="0" compatLnSpc="1">
            <a:prstTxWarp prst="textNoShape">
              <a:avLst/>
            </a:prstTxWarp>
          </a:bodyPr>
          <a:lstStyle>
            <a:lvl1pPr>
              <a:buClrTx/>
              <a:buSzTx/>
              <a:buFontTx/>
              <a:buNone/>
              <a:defRPr sz="900"/>
            </a:lvl1pPr>
          </a:lstStyle>
          <a:p>
            <a:r>
              <a:rPr lang="en-GB" dirty="0">
                <a:solidFill>
                  <a:srgbClr val="193F78"/>
                </a:solidFill>
                <a:latin typeface="Calibri"/>
                <a:ea typeface="+mn-ea"/>
              </a:rPr>
              <a:t>Sample presentation: New branding   Page 6 of 14 </a:t>
            </a:r>
          </a:p>
        </p:txBody>
      </p:sp>
      <p:pic>
        <p:nvPicPr>
          <p:cNvPr id="1031" name="Picture 7" descr="ImpowerLogo_Grab"/>
          <p:cNvPicPr>
            <a:picLocks noChangeAspect="1" noChangeArrowheads="1"/>
          </p:cNvPicPr>
          <p:nvPr/>
        </p:nvPicPr>
        <p:blipFill>
          <a:blip r:embed="rId16"/>
          <a:srcRect/>
          <a:stretch>
            <a:fillRect/>
          </a:stretch>
        </p:blipFill>
        <p:spPr bwMode="auto">
          <a:xfrm>
            <a:off x="7272338" y="6332538"/>
            <a:ext cx="1558925" cy="360362"/>
          </a:xfrm>
          <a:prstGeom prst="rect">
            <a:avLst/>
          </a:prstGeom>
          <a:noFill/>
        </p:spPr>
      </p:pic>
    </p:spTree>
    <p:extLst>
      <p:ext uri="{BB962C8B-B14F-4D97-AF65-F5344CB8AC3E}">
        <p14:creationId xmlns:p14="http://schemas.microsoft.com/office/powerpoint/2010/main" val="9783294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hf sldNum="0" hdr="0" ftr="0" dt="0"/>
  <p:txStyles>
    <p:titleStyle>
      <a:lvl1pPr algn="l" rtl="0" fontAlgn="base">
        <a:lnSpc>
          <a:spcPct val="95000"/>
        </a:lnSpc>
        <a:spcBef>
          <a:spcPct val="0"/>
        </a:spcBef>
        <a:spcAft>
          <a:spcPct val="0"/>
        </a:spcAft>
        <a:defRPr sz="2600">
          <a:solidFill>
            <a:srgbClr val="E0396E"/>
          </a:solidFill>
          <a:latin typeface="+mj-lt"/>
          <a:ea typeface="+mj-ea"/>
          <a:cs typeface="+mj-cs"/>
        </a:defRPr>
      </a:lvl1pPr>
      <a:lvl2pPr algn="l" rtl="0" fontAlgn="base">
        <a:lnSpc>
          <a:spcPct val="95000"/>
        </a:lnSpc>
        <a:spcBef>
          <a:spcPct val="0"/>
        </a:spcBef>
        <a:spcAft>
          <a:spcPct val="0"/>
        </a:spcAft>
        <a:defRPr sz="2600">
          <a:solidFill>
            <a:srgbClr val="E0396E"/>
          </a:solidFill>
          <a:latin typeface="Calibri" pitchFamily="34" charset="0"/>
          <a:cs typeface="Arial" charset="0"/>
        </a:defRPr>
      </a:lvl2pPr>
      <a:lvl3pPr algn="l" rtl="0" fontAlgn="base">
        <a:lnSpc>
          <a:spcPct val="95000"/>
        </a:lnSpc>
        <a:spcBef>
          <a:spcPct val="0"/>
        </a:spcBef>
        <a:spcAft>
          <a:spcPct val="0"/>
        </a:spcAft>
        <a:defRPr sz="2600">
          <a:solidFill>
            <a:srgbClr val="E0396E"/>
          </a:solidFill>
          <a:latin typeface="Calibri" pitchFamily="34" charset="0"/>
          <a:cs typeface="Arial" charset="0"/>
        </a:defRPr>
      </a:lvl3pPr>
      <a:lvl4pPr algn="l" rtl="0" fontAlgn="base">
        <a:lnSpc>
          <a:spcPct val="95000"/>
        </a:lnSpc>
        <a:spcBef>
          <a:spcPct val="0"/>
        </a:spcBef>
        <a:spcAft>
          <a:spcPct val="0"/>
        </a:spcAft>
        <a:defRPr sz="2600">
          <a:solidFill>
            <a:srgbClr val="E0396E"/>
          </a:solidFill>
          <a:latin typeface="Calibri" pitchFamily="34" charset="0"/>
          <a:cs typeface="Arial" charset="0"/>
        </a:defRPr>
      </a:lvl4pPr>
      <a:lvl5pPr algn="l" rtl="0" fontAlgn="base">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p:titleStyle>
    <p:bodyStyle>
      <a:lvl1pPr algn="l" rtl="0" fontAlgn="base">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fontAlgn="base">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fontAlgn="base">
        <a:spcBef>
          <a:spcPct val="0"/>
        </a:spcBef>
        <a:spcAft>
          <a:spcPct val="0"/>
        </a:spcAft>
        <a:buClr>
          <a:srgbClr val="B4B4B4"/>
        </a:buClr>
        <a:buSzPct val="95000"/>
        <a:buChar char="•"/>
        <a:defRPr sz="1600">
          <a:solidFill>
            <a:schemeClr val="tx1"/>
          </a:solidFill>
          <a:latin typeface="+mn-lt"/>
          <a:cs typeface="+mn-cs"/>
        </a:defRPr>
      </a:lvl3pPr>
      <a:lvl4pPr marL="1431925" indent="-268288" algn="l" rtl="0" fontAlgn="base">
        <a:spcBef>
          <a:spcPct val="0"/>
        </a:spcBef>
        <a:spcAft>
          <a:spcPct val="0"/>
        </a:spcAft>
        <a:buChar char="–"/>
        <a:defRPr sz="1600">
          <a:solidFill>
            <a:schemeClr val="tx1"/>
          </a:solidFill>
          <a:latin typeface="+mn-lt"/>
          <a:cs typeface="+mn-cs"/>
        </a:defRPr>
      </a:lvl4pPr>
      <a:lvl5pPr marL="1978025" indent="-277813" algn="l" rtl="0" fontAlgn="base">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0"/>
            <a:ext cx="8421688" cy="1258888"/>
          </a:xfrm>
          <a:prstGeom prst="rect">
            <a:avLst/>
          </a:prstGeom>
          <a:noFill/>
          <a:ln w="9525">
            <a:noFill/>
            <a:miter lim="800000"/>
            <a:headEnd/>
            <a:tailEnd/>
          </a:ln>
          <a:effectLst/>
        </p:spPr>
        <p:txBody>
          <a:bodyPr vert="horz" wrap="square" lIns="91440" tIns="432000" rIns="91440" bIns="36000" numCol="1" anchor="t" anchorCtr="0" compatLnSpc="1">
            <a:prstTxWarp prst="textNoShape">
              <a:avLst/>
            </a:prstTxWarp>
          </a:bodyPr>
          <a:lstStyle/>
          <a:p>
            <a:pPr lvl="0"/>
            <a:r>
              <a:rPr lang="en-GB"/>
              <a:t>CLICK TO EDIT MASTER TITLE STYLE</a:t>
            </a:r>
            <a:br>
              <a:rPr lang="en-GB"/>
            </a:br>
            <a:r>
              <a:rPr lang="en-GB"/>
              <a:t>Second line</a:t>
            </a:r>
          </a:p>
        </p:txBody>
      </p:sp>
      <p:sp>
        <p:nvSpPr>
          <p:cNvPr id="1027" name="Rectangle 3"/>
          <p:cNvSpPr>
            <a:spLocks noGrp="1" noChangeArrowheads="1"/>
          </p:cNvSpPr>
          <p:nvPr>
            <p:ph type="body" idx="1"/>
          </p:nvPr>
        </p:nvSpPr>
        <p:spPr bwMode="auto">
          <a:xfrm>
            <a:off x="358775" y="1295400"/>
            <a:ext cx="5399088" cy="4786313"/>
          </a:xfrm>
          <a:prstGeom prst="rect">
            <a:avLst/>
          </a:prstGeom>
          <a:noFill/>
          <a:ln w="9525" algn="ctr">
            <a:noFill/>
            <a:miter lim="800000"/>
            <a:headEnd/>
            <a:tailEnd/>
          </a:ln>
          <a:effectLst/>
        </p:spPr>
        <p:txBody>
          <a:bodyPr vert="horz" wrap="square" lIns="91440" tIns="36000" rIns="91440" bIns="360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31" name="Picture 7" descr="ImpowerLogo_Grab"/>
          <p:cNvPicPr>
            <a:picLocks noChangeAspect="1" noChangeArrowheads="1"/>
          </p:cNvPicPr>
          <p:nvPr userDrawn="1"/>
        </p:nvPicPr>
        <p:blipFill>
          <a:blip r:embed="rId16"/>
          <a:srcRect/>
          <a:stretch>
            <a:fillRect/>
          </a:stretch>
        </p:blipFill>
        <p:spPr bwMode="auto">
          <a:xfrm>
            <a:off x="7272338" y="6332538"/>
            <a:ext cx="1558925" cy="360362"/>
          </a:xfrm>
          <a:prstGeom prst="rect">
            <a:avLst/>
          </a:prstGeom>
          <a:noFill/>
        </p:spPr>
      </p:pic>
      <p:sp>
        <p:nvSpPr>
          <p:cNvPr id="6" name="TextBox 5"/>
          <p:cNvSpPr txBox="1"/>
          <p:nvPr userDrawn="1"/>
        </p:nvSpPr>
        <p:spPr>
          <a:xfrm>
            <a:off x="8836343" y="6627168"/>
            <a:ext cx="319318" cy="230832"/>
          </a:xfrm>
          <a:prstGeom prst="rect">
            <a:avLst/>
          </a:prstGeom>
          <a:noFill/>
        </p:spPr>
        <p:txBody>
          <a:bodyPr wrap="none" rtlCol="0">
            <a:spAutoFit/>
          </a:bodyPr>
          <a:lstStyle/>
          <a:p>
            <a:pPr fontAlgn="auto">
              <a:spcBef>
                <a:spcPts val="0"/>
              </a:spcBef>
              <a:spcAft>
                <a:spcPts val="0"/>
              </a:spcAft>
            </a:pPr>
            <a:fld id="{C1FA68A7-5BDA-4229-91F2-958D0C97C093}" type="slidenum">
              <a:rPr lang="en-GB" sz="900" smtClean="0">
                <a:solidFill>
                  <a:srgbClr val="193F78"/>
                </a:solidFill>
                <a:latin typeface="Calibri"/>
                <a:ea typeface="+mn-ea"/>
              </a:rPr>
              <a:pPr fontAlgn="auto">
                <a:spcBef>
                  <a:spcPts val="0"/>
                </a:spcBef>
                <a:spcAft>
                  <a:spcPts val="0"/>
                </a:spcAft>
              </a:pPr>
              <a:t>‹#›</a:t>
            </a:fld>
            <a:endParaRPr lang="en-GB" sz="900" dirty="0">
              <a:solidFill>
                <a:srgbClr val="193F78"/>
              </a:solidFill>
              <a:latin typeface="Calibri"/>
              <a:ea typeface="+mn-ea"/>
            </a:endParaRPr>
          </a:p>
        </p:txBody>
      </p:sp>
    </p:spTree>
    <p:extLst>
      <p:ext uri="{BB962C8B-B14F-4D97-AF65-F5344CB8AC3E}">
        <p14:creationId xmlns:p14="http://schemas.microsoft.com/office/powerpoint/2010/main" val="15702944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hf hdr="0" ftr="0" dt="0"/>
  <p:txStyles>
    <p:titleStyle>
      <a:lvl1pPr algn="l" rtl="0" fontAlgn="base">
        <a:lnSpc>
          <a:spcPct val="95000"/>
        </a:lnSpc>
        <a:spcBef>
          <a:spcPct val="0"/>
        </a:spcBef>
        <a:spcAft>
          <a:spcPct val="0"/>
        </a:spcAft>
        <a:defRPr sz="2600">
          <a:solidFill>
            <a:srgbClr val="E0396E"/>
          </a:solidFill>
          <a:latin typeface="+mj-lt"/>
          <a:ea typeface="+mj-ea"/>
          <a:cs typeface="+mj-cs"/>
        </a:defRPr>
      </a:lvl1pPr>
      <a:lvl2pPr algn="l" rtl="0" fontAlgn="base">
        <a:lnSpc>
          <a:spcPct val="95000"/>
        </a:lnSpc>
        <a:spcBef>
          <a:spcPct val="0"/>
        </a:spcBef>
        <a:spcAft>
          <a:spcPct val="0"/>
        </a:spcAft>
        <a:defRPr sz="2600">
          <a:solidFill>
            <a:srgbClr val="E0396E"/>
          </a:solidFill>
          <a:latin typeface="Calibri" pitchFamily="34" charset="0"/>
          <a:cs typeface="Arial" charset="0"/>
        </a:defRPr>
      </a:lvl2pPr>
      <a:lvl3pPr algn="l" rtl="0" fontAlgn="base">
        <a:lnSpc>
          <a:spcPct val="95000"/>
        </a:lnSpc>
        <a:spcBef>
          <a:spcPct val="0"/>
        </a:spcBef>
        <a:spcAft>
          <a:spcPct val="0"/>
        </a:spcAft>
        <a:defRPr sz="2600">
          <a:solidFill>
            <a:srgbClr val="E0396E"/>
          </a:solidFill>
          <a:latin typeface="Calibri" pitchFamily="34" charset="0"/>
          <a:cs typeface="Arial" charset="0"/>
        </a:defRPr>
      </a:lvl3pPr>
      <a:lvl4pPr algn="l" rtl="0" fontAlgn="base">
        <a:lnSpc>
          <a:spcPct val="95000"/>
        </a:lnSpc>
        <a:spcBef>
          <a:spcPct val="0"/>
        </a:spcBef>
        <a:spcAft>
          <a:spcPct val="0"/>
        </a:spcAft>
        <a:defRPr sz="2600">
          <a:solidFill>
            <a:srgbClr val="E0396E"/>
          </a:solidFill>
          <a:latin typeface="Calibri" pitchFamily="34" charset="0"/>
          <a:cs typeface="Arial" charset="0"/>
        </a:defRPr>
      </a:lvl4pPr>
      <a:lvl5pPr algn="l" rtl="0" fontAlgn="base">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p:titleStyle>
    <p:bodyStyle>
      <a:lvl1pPr algn="l" rtl="0" fontAlgn="base">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fontAlgn="base">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fontAlgn="base">
        <a:spcBef>
          <a:spcPct val="0"/>
        </a:spcBef>
        <a:spcAft>
          <a:spcPct val="0"/>
        </a:spcAft>
        <a:buClr>
          <a:srgbClr val="B4B4B4"/>
        </a:buClr>
        <a:buSzPct val="95000"/>
        <a:buChar char="•"/>
        <a:defRPr sz="1600">
          <a:solidFill>
            <a:schemeClr val="tx1"/>
          </a:solidFill>
          <a:latin typeface="+mn-lt"/>
          <a:cs typeface="+mn-cs"/>
        </a:defRPr>
      </a:lvl3pPr>
      <a:lvl4pPr marL="1431925" indent="-268288" algn="l" rtl="0" fontAlgn="base">
        <a:spcBef>
          <a:spcPct val="0"/>
        </a:spcBef>
        <a:spcAft>
          <a:spcPct val="0"/>
        </a:spcAft>
        <a:buChar char="–"/>
        <a:defRPr sz="1600">
          <a:solidFill>
            <a:schemeClr val="tx1"/>
          </a:solidFill>
          <a:latin typeface="+mn-lt"/>
          <a:cs typeface="+mn-cs"/>
        </a:defRPr>
      </a:lvl4pPr>
      <a:lvl5pPr marL="1978025" indent="-277813" algn="l" rtl="0" fontAlgn="base">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0"/>
            <a:ext cx="8421688" cy="1258888"/>
          </a:xfrm>
          <a:prstGeom prst="rect">
            <a:avLst/>
          </a:prstGeom>
          <a:noFill/>
          <a:ln w="9525">
            <a:noFill/>
            <a:miter lim="800000"/>
            <a:headEnd/>
            <a:tailEnd/>
          </a:ln>
          <a:effectLst/>
        </p:spPr>
        <p:txBody>
          <a:bodyPr vert="horz" wrap="square" lIns="91440" tIns="432000" rIns="91440" bIns="36000" numCol="1" anchor="t" anchorCtr="0" compatLnSpc="1">
            <a:prstTxWarp prst="textNoShape">
              <a:avLst/>
            </a:prstTxWarp>
          </a:bodyPr>
          <a:lstStyle/>
          <a:p>
            <a:pPr lvl="0"/>
            <a:r>
              <a:rPr lang="en-GB"/>
              <a:t>CLICK TO EDIT MASTER TITLE STYLE</a:t>
            </a:r>
            <a:br>
              <a:rPr lang="en-GB"/>
            </a:br>
            <a:r>
              <a:rPr lang="en-GB"/>
              <a:t>Second line</a:t>
            </a:r>
          </a:p>
        </p:txBody>
      </p:sp>
      <p:sp>
        <p:nvSpPr>
          <p:cNvPr id="1027" name="Rectangle 3"/>
          <p:cNvSpPr>
            <a:spLocks noGrp="1" noChangeArrowheads="1"/>
          </p:cNvSpPr>
          <p:nvPr>
            <p:ph type="body" idx="1"/>
          </p:nvPr>
        </p:nvSpPr>
        <p:spPr bwMode="auto">
          <a:xfrm>
            <a:off x="358775" y="1295400"/>
            <a:ext cx="5399088" cy="4786313"/>
          </a:xfrm>
          <a:prstGeom prst="rect">
            <a:avLst/>
          </a:prstGeom>
          <a:noFill/>
          <a:ln w="9525" algn="ctr">
            <a:noFill/>
            <a:miter lim="800000"/>
            <a:headEnd/>
            <a:tailEnd/>
          </a:ln>
          <a:effectLst/>
        </p:spPr>
        <p:txBody>
          <a:bodyPr vert="horz" wrap="square" lIns="91440" tIns="36000" rIns="91440" bIns="360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31" name="Picture 7" descr="ImpowerLogo_Grab"/>
          <p:cNvPicPr>
            <a:picLocks noChangeAspect="1" noChangeArrowheads="1"/>
          </p:cNvPicPr>
          <p:nvPr userDrawn="1"/>
        </p:nvPicPr>
        <p:blipFill>
          <a:blip r:embed="rId16"/>
          <a:srcRect/>
          <a:stretch>
            <a:fillRect/>
          </a:stretch>
        </p:blipFill>
        <p:spPr bwMode="auto">
          <a:xfrm>
            <a:off x="7272338" y="6332538"/>
            <a:ext cx="1558925" cy="360362"/>
          </a:xfrm>
          <a:prstGeom prst="rect">
            <a:avLst/>
          </a:prstGeom>
          <a:noFill/>
        </p:spPr>
      </p:pic>
    </p:spTree>
    <p:extLst>
      <p:ext uri="{BB962C8B-B14F-4D97-AF65-F5344CB8AC3E}">
        <p14:creationId xmlns:p14="http://schemas.microsoft.com/office/powerpoint/2010/main" val="4108401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Lst>
  <p:hf sldNum="0" hdr="0" dt="0"/>
  <p:txStyles>
    <p:titleStyle>
      <a:lvl1pPr algn="l" rtl="0" fontAlgn="base">
        <a:lnSpc>
          <a:spcPct val="95000"/>
        </a:lnSpc>
        <a:spcBef>
          <a:spcPct val="0"/>
        </a:spcBef>
        <a:spcAft>
          <a:spcPct val="0"/>
        </a:spcAft>
        <a:defRPr sz="2600">
          <a:solidFill>
            <a:srgbClr val="E0396E"/>
          </a:solidFill>
          <a:latin typeface="+mj-lt"/>
          <a:ea typeface="+mj-ea"/>
          <a:cs typeface="+mj-cs"/>
        </a:defRPr>
      </a:lvl1pPr>
      <a:lvl2pPr algn="l" rtl="0" fontAlgn="base">
        <a:lnSpc>
          <a:spcPct val="95000"/>
        </a:lnSpc>
        <a:spcBef>
          <a:spcPct val="0"/>
        </a:spcBef>
        <a:spcAft>
          <a:spcPct val="0"/>
        </a:spcAft>
        <a:defRPr sz="2600">
          <a:solidFill>
            <a:srgbClr val="E0396E"/>
          </a:solidFill>
          <a:latin typeface="Calibri" pitchFamily="34" charset="0"/>
          <a:cs typeface="Arial" charset="0"/>
        </a:defRPr>
      </a:lvl2pPr>
      <a:lvl3pPr algn="l" rtl="0" fontAlgn="base">
        <a:lnSpc>
          <a:spcPct val="95000"/>
        </a:lnSpc>
        <a:spcBef>
          <a:spcPct val="0"/>
        </a:spcBef>
        <a:spcAft>
          <a:spcPct val="0"/>
        </a:spcAft>
        <a:defRPr sz="2600">
          <a:solidFill>
            <a:srgbClr val="E0396E"/>
          </a:solidFill>
          <a:latin typeface="Calibri" pitchFamily="34" charset="0"/>
          <a:cs typeface="Arial" charset="0"/>
        </a:defRPr>
      </a:lvl3pPr>
      <a:lvl4pPr algn="l" rtl="0" fontAlgn="base">
        <a:lnSpc>
          <a:spcPct val="95000"/>
        </a:lnSpc>
        <a:spcBef>
          <a:spcPct val="0"/>
        </a:spcBef>
        <a:spcAft>
          <a:spcPct val="0"/>
        </a:spcAft>
        <a:defRPr sz="2600">
          <a:solidFill>
            <a:srgbClr val="E0396E"/>
          </a:solidFill>
          <a:latin typeface="Calibri" pitchFamily="34" charset="0"/>
          <a:cs typeface="Arial" charset="0"/>
        </a:defRPr>
      </a:lvl4pPr>
      <a:lvl5pPr algn="l" rtl="0" fontAlgn="base">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p:titleStyle>
    <p:bodyStyle>
      <a:lvl1pPr algn="l" rtl="0" fontAlgn="base">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fontAlgn="base">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fontAlgn="base">
        <a:spcBef>
          <a:spcPct val="0"/>
        </a:spcBef>
        <a:spcAft>
          <a:spcPct val="0"/>
        </a:spcAft>
        <a:buClr>
          <a:srgbClr val="B4B4B4"/>
        </a:buClr>
        <a:buSzPct val="95000"/>
        <a:buChar char="•"/>
        <a:defRPr sz="1600">
          <a:solidFill>
            <a:schemeClr val="tx1"/>
          </a:solidFill>
          <a:latin typeface="+mn-lt"/>
          <a:cs typeface="+mn-cs"/>
        </a:defRPr>
      </a:lvl3pPr>
      <a:lvl4pPr marL="1431925" indent="-268288" algn="l" rtl="0" fontAlgn="base">
        <a:spcBef>
          <a:spcPct val="0"/>
        </a:spcBef>
        <a:spcAft>
          <a:spcPct val="0"/>
        </a:spcAft>
        <a:buChar char="–"/>
        <a:defRPr sz="1600">
          <a:solidFill>
            <a:schemeClr val="tx1"/>
          </a:solidFill>
          <a:latin typeface="+mn-lt"/>
          <a:cs typeface="+mn-cs"/>
        </a:defRPr>
      </a:lvl4pPr>
      <a:lvl5pPr marL="1978025" indent="-277813" algn="l" rtl="0" fontAlgn="base">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0"/>
            <a:ext cx="8421688" cy="1258888"/>
          </a:xfrm>
          <a:prstGeom prst="rect">
            <a:avLst/>
          </a:prstGeom>
          <a:noFill/>
          <a:ln w="9525">
            <a:noFill/>
            <a:miter lim="800000"/>
            <a:headEnd/>
            <a:tailEnd/>
          </a:ln>
          <a:effectLst/>
        </p:spPr>
        <p:txBody>
          <a:bodyPr vert="horz" wrap="square" lIns="91440" tIns="432000" rIns="91440" bIns="36000" numCol="1" anchor="t" anchorCtr="0" compatLnSpc="1">
            <a:prstTxWarp prst="textNoShape">
              <a:avLst/>
            </a:prstTxWarp>
          </a:bodyPr>
          <a:lstStyle/>
          <a:p>
            <a:pPr lvl="0"/>
            <a:r>
              <a:rPr lang="en-GB"/>
              <a:t>CLICK TO EDIT MASTER TITLE STYLE</a:t>
            </a:r>
            <a:br>
              <a:rPr lang="en-GB"/>
            </a:br>
            <a:r>
              <a:rPr lang="en-GB"/>
              <a:t>Second line</a:t>
            </a:r>
          </a:p>
        </p:txBody>
      </p:sp>
      <p:sp>
        <p:nvSpPr>
          <p:cNvPr id="1027" name="Rectangle 3"/>
          <p:cNvSpPr>
            <a:spLocks noGrp="1" noChangeArrowheads="1"/>
          </p:cNvSpPr>
          <p:nvPr>
            <p:ph type="body" idx="1"/>
          </p:nvPr>
        </p:nvSpPr>
        <p:spPr bwMode="auto">
          <a:xfrm>
            <a:off x="358775" y="1295400"/>
            <a:ext cx="5399088" cy="4786313"/>
          </a:xfrm>
          <a:prstGeom prst="rect">
            <a:avLst/>
          </a:prstGeom>
          <a:noFill/>
          <a:ln w="9525" algn="ctr">
            <a:noFill/>
            <a:miter lim="800000"/>
            <a:headEnd/>
            <a:tailEnd/>
          </a:ln>
          <a:effectLst/>
        </p:spPr>
        <p:txBody>
          <a:bodyPr vert="horz" wrap="square" lIns="91440" tIns="36000" rIns="91440" bIns="360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31" name="Picture 7" descr="ImpowerLogo_Grab"/>
          <p:cNvPicPr>
            <a:picLocks noChangeAspect="1" noChangeArrowheads="1"/>
          </p:cNvPicPr>
          <p:nvPr userDrawn="1"/>
        </p:nvPicPr>
        <p:blipFill>
          <a:blip r:embed="rId16"/>
          <a:srcRect/>
          <a:stretch>
            <a:fillRect/>
          </a:stretch>
        </p:blipFill>
        <p:spPr bwMode="auto">
          <a:xfrm>
            <a:off x="7272338" y="6332538"/>
            <a:ext cx="1558925" cy="360362"/>
          </a:xfrm>
          <a:prstGeom prst="rect">
            <a:avLst/>
          </a:prstGeom>
          <a:noFill/>
        </p:spPr>
      </p:pic>
      <p:sp>
        <p:nvSpPr>
          <p:cNvPr id="6" name="TextBox 5"/>
          <p:cNvSpPr txBox="1"/>
          <p:nvPr userDrawn="1"/>
        </p:nvSpPr>
        <p:spPr>
          <a:xfrm>
            <a:off x="8836343" y="6627168"/>
            <a:ext cx="319318" cy="230832"/>
          </a:xfrm>
          <a:prstGeom prst="rect">
            <a:avLst/>
          </a:prstGeom>
          <a:noFill/>
        </p:spPr>
        <p:txBody>
          <a:bodyPr wrap="none" rtlCol="0">
            <a:spAutoFit/>
          </a:bodyPr>
          <a:lstStyle/>
          <a:p>
            <a:pPr fontAlgn="auto">
              <a:spcBef>
                <a:spcPts val="0"/>
              </a:spcBef>
              <a:spcAft>
                <a:spcPts val="0"/>
              </a:spcAft>
            </a:pPr>
            <a:fld id="{C1FA68A7-5BDA-4229-91F2-958D0C97C093}" type="slidenum">
              <a:rPr lang="en-GB" sz="900" smtClean="0">
                <a:solidFill>
                  <a:srgbClr val="193F78"/>
                </a:solidFill>
                <a:latin typeface="Calibri"/>
              </a:rPr>
              <a:pPr fontAlgn="auto">
                <a:spcBef>
                  <a:spcPts val="0"/>
                </a:spcBef>
                <a:spcAft>
                  <a:spcPts val="0"/>
                </a:spcAft>
              </a:pPr>
              <a:t>‹#›</a:t>
            </a:fld>
            <a:endParaRPr lang="en-GB" sz="900" dirty="0">
              <a:solidFill>
                <a:srgbClr val="193F78"/>
              </a:solidFill>
              <a:latin typeface="Calibri"/>
            </a:endParaRPr>
          </a:p>
        </p:txBody>
      </p:sp>
    </p:spTree>
    <p:extLst>
      <p:ext uri="{BB962C8B-B14F-4D97-AF65-F5344CB8AC3E}">
        <p14:creationId xmlns:p14="http://schemas.microsoft.com/office/powerpoint/2010/main" val="117042230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Lst>
  <p:hf hdr="0" ftr="0" dt="0"/>
  <p:txStyles>
    <p:titleStyle>
      <a:lvl1pPr algn="l" rtl="0" fontAlgn="base">
        <a:lnSpc>
          <a:spcPct val="95000"/>
        </a:lnSpc>
        <a:spcBef>
          <a:spcPct val="0"/>
        </a:spcBef>
        <a:spcAft>
          <a:spcPct val="0"/>
        </a:spcAft>
        <a:defRPr sz="2600">
          <a:solidFill>
            <a:srgbClr val="E0396E"/>
          </a:solidFill>
          <a:latin typeface="+mj-lt"/>
          <a:ea typeface="+mj-ea"/>
          <a:cs typeface="+mj-cs"/>
        </a:defRPr>
      </a:lvl1pPr>
      <a:lvl2pPr algn="l" rtl="0" fontAlgn="base">
        <a:lnSpc>
          <a:spcPct val="95000"/>
        </a:lnSpc>
        <a:spcBef>
          <a:spcPct val="0"/>
        </a:spcBef>
        <a:spcAft>
          <a:spcPct val="0"/>
        </a:spcAft>
        <a:defRPr sz="2600">
          <a:solidFill>
            <a:srgbClr val="E0396E"/>
          </a:solidFill>
          <a:latin typeface="Calibri" pitchFamily="34" charset="0"/>
          <a:cs typeface="Arial" charset="0"/>
        </a:defRPr>
      </a:lvl2pPr>
      <a:lvl3pPr algn="l" rtl="0" fontAlgn="base">
        <a:lnSpc>
          <a:spcPct val="95000"/>
        </a:lnSpc>
        <a:spcBef>
          <a:spcPct val="0"/>
        </a:spcBef>
        <a:spcAft>
          <a:spcPct val="0"/>
        </a:spcAft>
        <a:defRPr sz="2600">
          <a:solidFill>
            <a:srgbClr val="E0396E"/>
          </a:solidFill>
          <a:latin typeface="Calibri" pitchFamily="34" charset="0"/>
          <a:cs typeface="Arial" charset="0"/>
        </a:defRPr>
      </a:lvl3pPr>
      <a:lvl4pPr algn="l" rtl="0" fontAlgn="base">
        <a:lnSpc>
          <a:spcPct val="95000"/>
        </a:lnSpc>
        <a:spcBef>
          <a:spcPct val="0"/>
        </a:spcBef>
        <a:spcAft>
          <a:spcPct val="0"/>
        </a:spcAft>
        <a:defRPr sz="2600">
          <a:solidFill>
            <a:srgbClr val="E0396E"/>
          </a:solidFill>
          <a:latin typeface="Calibri" pitchFamily="34" charset="0"/>
          <a:cs typeface="Arial" charset="0"/>
        </a:defRPr>
      </a:lvl4pPr>
      <a:lvl5pPr algn="l" rtl="0" fontAlgn="base">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p:titleStyle>
    <p:bodyStyle>
      <a:lvl1pPr algn="l" rtl="0" fontAlgn="base">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fontAlgn="base">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fontAlgn="base">
        <a:spcBef>
          <a:spcPct val="0"/>
        </a:spcBef>
        <a:spcAft>
          <a:spcPct val="0"/>
        </a:spcAft>
        <a:buClr>
          <a:srgbClr val="B4B4B4"/>
        </a:buClr>
        <a:buSzPct val="95000"/>
        <a:buChar char="•"/>
        <a:defRPr sz="1600">
          <a:solidFill>
            <a:schemeClr val="tx1"/>
          </a:solidFill>
          <a:latin typeface="+mn-lt"/>
          <a:cs typeface="+mn-cs"/>
        </a:defRPr>
      </a:lvl3pPr>
      <a:lvl4pPr marL="1431925" indent="-268288" algn="l" rtl="0" fontAlgn="base">
        <a:spcBef>
          <a:spcPct val="0"/>
        </a:spcBef>
        <a:spcAft>
          <a:spcPct val="0"/>
        </a:spcAft>
        <a:buChar char="–"/>
        <a:defRPr sz="1600">
          <a:solidFill>
            <a:schemeClr val="tx1"/>
          </a:solidFill>
          <a:latin typeface="+mn-lt"/>
          <a:cs typeface="+mn-cs"/>
        </a:defRPr>
      </a:lvl4pPr>
      <a:lvl5pPr marL="1978025" indent="-277813" algn="l" rtl="0" fontAlgn="base">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3.xml"/><Relationship Id="rId6" Type="http://schemas.openxmlformats.org/officeDocument/2006/relationships/image" Target="../media/image5.png"/><Relationship Id="rId5" Type="http://schemas.openxmlformats.org/officeDocument/2006/relationships/chart" Target="../charts/chart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8.jp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ary.marsh@nelincs.gov.uk" TargetMode="External"/><Relationship Id="rId2" Type="http://schemas.openxmlformats.org/officeDocument/2006/relationships/hyperlink" Target="mailto:lisa.smith@nelincs.gov.uk"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mailto:pip.harrison@nelincs.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9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35401"/>
            <a:ext cx="7772400" cy="1470025"/>
          </a:xfrm>
        </p:spPr>
        <p:txBody>
          <a:bodyPr/>
          <a:lstStyle/>
          <a:p>
            <a:r>
              <a:rPr lang="en-GB" dirty="0" smtClean="0"/>
              <a:t>0-19 Programme</a:t>
            </a:r>
            <a:br>
              <a:rPr lang="en-GB" dirty="0" smtClean="0"/>
            </a:br>
            <a:r>
              <a:rPr lang="en-GB" dirty="0"/>
              <a:t/>
            </a:r>
            <a:br>
              <a:rPr lang="en-GB" dirty="0"/>
            </a:br>
            <a:r>
              <a:rPr lang="en-GB" dirty="0" smtClean="0"/>
              <a:t>Roadshow Presentation</a:t>
            </a:r>
            <a:br>
              <a:rPr lang="en-GB" dirty="0" smtClean="0"/>
            </a:b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16682" t="36324" r="26723" b="32503"/>
          <a:stretch>
            <a:fillRect/>
          </a:stretch>
        </p:blipFill>
        <p:spPr bwMode="auto">
          <a:xfrm>
            <a:off x="307721" y="5846322"/>
            <a:ext cx="2686858" cy="82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075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14997950"/>
              </p:ext>
            </p:extLst>
          </p:nvPr>
        </p:nvGraphicFramePr>
        <p:xfrm>
          <a:off x="-223870" y="283936"/>
          <a:ext cx="9036496" cy="3803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31374" y="-112848"/>
            <a:ext cx="8421688" cy="1258888"/>
          </a:xfrm>
        </p:spPr>
        <p:txBody>
          <a:bodyPr/>
          <a:lstStyle/>
          <a:p>
            <a:r>
              <a:rPr lang="en-GB" sz="2400" dirty="0">
                <a:solidFill>
                  <a:schemeClr val="tx1"/>
                </a:solidFill>
              </a:rPr>
              <a:t>We need to use our data as intelligence to target resources</a:t>
            </a:r>
          </a:p>
        </p:txBody>
      </p:sp>
      <p:sp>
        <p:nvSpPr>
          <p:cNvPr id="7" name="Content Placeholder 2"/>
          <p:cNvSpPr>
            <a:spLocks noGrp="1"/>
          </p:cNvSpPr>
          <p:nvPr>
            <p:ph idx="1"/>
          </p:nvPr>
        </p:nvSpPr>
        <p:spPr>
          <a:xfrm>
            <a:off x="331374" y="3429000"/>
            <a:ext cx="8481252" cy="2664296"/>
          </a:xfrm>
          <a:solidFill>
            <a:schemeClr val="accent3">
              <a:lumMod val="20000"/>
              <a:lumOff val="80000"/>
            </a:schemeClr>
          </a:solidFill>
          <a:ln w="12700">
            <a:solidFill>
              <a:schemeClr val="accent3"/>
            </a:solidFill>
            <a:prstDash val="solid"/>
          </a:ln>
        </p:spPr>
        <p:txBody>
          <a:bodyPr/>
          <a:lstStyle/>
          <a:p>
            <a:pPr marL="342900" indent="-342900">
              <a:buFont typeface="Arial" panose="020B0604020202020204" pitchFamily="34" charset="0"/>
              <a:buChar char="•"/>
            </a:pPr>
            <a:r>
              <a:rPr lang="en-GB" sz="1600" dirty="0"/>
              <a:t>The 163 U1s who became looked after in the last 3 years have in total 281 siblings.</a:t>
            </a:r>
          </a:p>
          <a:p>
            <a:pPr marL="342900" indent="-342900">
              <a:buFont typeface="Arial" panose="020B0604020202020204" pitchFamily="34" charset="0"/>
              <a:buChar char="•"/>
            </a:pPr>
            <a:r>
              <a:rPr lang="en-GB" sz="1600" b="1" dirty="0"/>
              <a:t>126 of the 281 siblings (45%) have also been LAC.</a:t>
            </a:r>
          </a:p>
          <a:p>
            <a:pPr marL="342900" indent="-342900">
              <a:buFont typeface="Arial" panose="020B0604020202020204" pitchFamily="34" charset="0"/>
              <a:buChar char="•"/>
            </a:pPr>
            <a:r>
              <a:rPr lang="en-GB" sz="1600" dirty="0"/>
              <a:t>The 163 U1 are shared between 137 mothers</a:t>
            </a:r>
          </a:p>
          <a:p>
            <a:pPr marL="342900" indent="-342900">
              <a:buFont typeface="Arial" panose="020B0604020202020204" pitchFamily="34" charset="0"/>
              <a:buChar char="•"/>
            </a:pPr>
            <a:r>
              <a:rPr lang="en-GB" sz="1600" dirty="0"/>
              <a:t>15% of these 137 mothers have themselves been looked after children.</a:t>
            </a:r>
          </a:p>
          <a:p>
            <a:pPr marL="342900" indent="-342900">
              <a:buFont typeface="Arial" panose="020B0604020202020204" pitchFamily="34" charset="0"/>
              <a:buChar char="•"/>
            </a:pPr>
            <a:r>
              <a:rPr lang="en-GB" sz="1600" dirty="0"/>
              <a:t>Grouping further, </a:t>
            </a:r>
            <a:r>
              <a:rPr lang="en-GB" sz="1600" b="1" dirty="0"/>
              <a:t>gives a cohort of 37 mothers who have between them have had 81 Under 1s removed. </a:t>
            </a:r>
          </a:p>
          <a:p>
            <a:pPr marL="342900" indent="-342900">
              <a:buFont typeface="Arial" panose="020B0604020202020204" pitchFamily="34" charset="0"/>
              <a:buChar char="•"/>
            </a:pPr>
            <a:r>
              <a:rPr lang="en-GB" sz="1600" b="1" dirty="0"/>
              <a:t>The group of 37 mothers </a:t>
            </a:r>
          </a:p>
          <a:p>
            <a:pPr marL="790575" lvl="1" indent="-342900">
              <a:buFont typeface="Arial" panose="020B0604020202020204" pitchFamily="34" charset="0"/>
              <a:buChar char="•"/>
            </a:pPr>
            <a:r>
              <a:rPr lang="en-GB" sz="1600" b="1" dirty="0"/>
              <a:t>predominantly live in the most deprived areas</a:t>
            </a:r>
          </a:p>
          <a:p>
            <a:pPr marL="790575" lvl="1" indent="-342900">
              <a:buFont typeface="Arial" panose="020B0604020202020204" pitchFamily="34" charset="0"/>
              <a:buChar char="•"/>
            </a:pPr>
            <a:r>
              <a:rPr lang="en-GB" sz="1600" b="1" dirty="0"/>
              <a:t>Are more commonly referred by individuals</a:t>
            </a:r>
          </a:p>
          <a:p>
            <a:pPr marL="790575" lvl="1" indent="-342900">
              <a:buFont typeface="Arial" panose="020B0604020202020204" pitchFamily="34" charset="0"/>
              <a:buChar char="•"/>
            </a:pPr>
            <a:r>
              <a:rPr lang="en-GB" sz="1600" b="1" dirty="0"/>
              <a:t>Children most commonly present with neglect or physical abuse</a:t>
            </a:r>
          </a:p>
          <a:p>
            <a:pPr marL="342900" indent="-342900">
              <a:buFont typeface="Arial" panose="020B0604020202020204" pitchFamily="34" charset="0"/>
              <a:buChar char="•"/>
            </a:pPr>
            <a:endParaRPr lang="en-GB" sz="1600" dirty="0"/>
          </a:p>
          <a:p>
            <a:endParaRPr lang="en-GB" sz="1600" dirty="0"/>
          </a:p>
        </p:txBody>
      </p:sp>
      <p:sp>
        <p:nvSpPr>
          <p:cNvPr id="5" name="Rectangle 4"/>
          <p:cNvSpPr/>
          <p:nvPr/>
        </p:nvSpPr>
        <p:spPr>
          <a:xfrm>
            <a:off x="0" y="6093296"/>
            <a:ext cx="9144000" cy="764704"/>
          </a:xfrm>
          <a:prstGeom prst="rect">
            <a:avLst/>
          </a:prstGeom>
          <a:ln/>
        </p:spPr>
        <p:style>
          <a:lnRef idx="1">
            <a:schemeClr val="dk1"/>
          </a:lnRef>
          <a:fillRef idx="3">
            <a:schemeClr val="dk1"/>
          </a:fillRef>
          <a:effectRef idx="2">
            <a:schemeClr val="dk1"/>
          </a:effectRef>
          <a:fontRef idx="minor">
            <a:schemeClr val="lt1"/>
          </a:fontRef>
        </p:style>
        <p:txBody>
          <a:bodyPr vert="horz" lIns="91440" tIns="45720" rIns="91440" bIns="45720" rtlCol="0" anchor="t">
            <a:noAutofit/>
          </a:bodyPr>
          <a:lstStyle/>
          <a:p>
            <a:pPr algn="ctr" defTabSz="914400" fontAlgn="auto">
              <a:spcAft>
                <a:spcPts val="0"/>
              </a:spcAft>
              <a:defRPr/>
            </a:pPr>
            <a:r>
              <a:rPr lang="en-GB" sz="1500" b="1" kern="0" dirty="0">
                <a:solidFill>
                  <a:srgbClr val="FFFFFF"/>
                </a:solidFill>
              </a:rPr>
              <a:t>There are small number of mothers who have been looked after &amp; who are having multiple children </a:t>
            </a:r>
            <a:r>
              <a:rPr lang="en-GB" sz="1500" b="1" kern="0" dirty="0" smtClean="0">
                <a:solidFill>
                  <a:srgbClr val="FFFFFF"/>
                </a:solidFill>
              </a:rPr>
              <a:t>removed.  We </a:t>
            </a:r>
            <a:r>
              <a:rPr lang="en-GB" sz="1500" b="1" kern="0" dirty="0">
                <a:solidFill>
                  <a:srgbClr val="FFFFFF"/>
                </a:solidFill>
              </a:rPr>
              <a:t>need a more integrated &amp; impactful pathway particularly between health &amp; children’s </a:t>
            </a:r>
            <a:r>
              <a:rPr lang="en-GB" sz="1500" b="1" kern="0" dirty="0" smtClean="0">
                <a:solidFill>
                  <a:srgbClr val="FFFFFF"/>
                </a:solidFill>
              </a:rPr>
              <a:t>services</a:t>
            </a:r>
            <a:endParaRPr lang="en-GB" sz="1500" b="1" u="sng" kern="0" dirty="0">
              <a:solidFill>
                <a:srgbClr val="FFFFFF"/>
              </a:solidFill>
            </a:endParaRPr>
          </a:p>
          <a:p>
            <a:pPr algn="ctr" defTabSz="914400" fontAlgn="auto">
              <a:spcAft>
                <a:spcPts val="0"/>
              </a:spcAft>
              <a:defRPr/>
            </a:pPr>
            <a:endParaRPr lang="en-GB" sz="1500" b="1" kern="0" dirty="0">
              <a:solidFill>
                <a:srgbClr val="FFFFFF"/>
              </a:solidFill>
            </a:endParaRPr>
          </a:p>
        </p:txBody>
      </p:sp>
      <p:sp>
        <p:nvSpPr>
          <p:cNvPr id="6" name="TextBox 5"/>
          <p:cNvSpPr txBox="1"/>
          <p:nvPr/>
        </p:nvSpPr>
        <p:spPr>
          <a:xfrm>
            <a:off x="335261" y="725706"/>
            <a:ext cx="8672055" cy="584775"/>
          </a:xfrm>
          <a:prstGeom prst="rect">
            <a:avLst/>
          </a:prstGeom>
          <a:noFill/>
        </p:spPr>
        <p:txBody>
          <a:bodyPr wrap="square" rtlCol="0">
            <a:spAutoFit/>
          </a:bodyPr>
          <a:lstStyle/>
          <a:p>
            <a:pPr defTabSz="914400" fontAlgn="auto">
              <a:spcBef>
                <a:spcPts val="0"/>
              </a:spcBef>
              <a:spcAft>
                <a:spcPts val="0"/>
              </a:spcAft>
              <a:defRPr/>
            </a:pPr>
            <a:r>
              <a:rPr lang="en-GB" sz="1600" kern="0" dirty="0">
                <a:solidFill>
                  <a:srgbClr val="193F78"/>
                </a:solidFill>
                <a:latin typeface="Calibri"/>
                <a:ea typeface="+mn-ea"/>
              </a:rPr>
              <a:t>There are a high number of children becoming looked after before their 1</a:t>
            </a:r>
            <a:r>
              <a:rPr lang="en-GB" sz="1600" kern="0" baseline="30000" dirty="0">
                <a:solidFill>
                  <a:srgbClr val="193F78"/>
                </a:solidFill>
                <a:latin typeface="Calibri"/>
                <a:ea typeface="+mn-ea"/>
              </a:rPr>
              <a:t>st</a:t>
            </a:r>
            <a:r>
              <a:rPr lang="en-GB" sz="1600" kern="0" dirty="0">
                <a:solidFill>
                  <a:srgbClr val="193F78"/>
                </a:solidFill>
                <a:latin typeface="Calibri"/>
                <a:ea typeface="+mn-ea"/>
              </a:rPr>
              <a:t> birthday. </a:t>
            </a:r>
          </a:p>
          <a:p>
            <a:pPr marL="285750" indent="-285750" defTabSz="914400" fontAlgn="auto">
              <a:spcBef>
                <a:spcPts val="0"/>
              </a:spcBef>
              <a:spcAft>
                <a:spcPts val="0"/>
              </a:spcAft>
              <a:buFont typeface="Arial" panose="020B0604020202020204" pitchFamily="34" charset="0"/>
              <a:buChar char="•"/>
              <a:defRPr/>
            </a:pPr>
            <a:endParaRPr lang="en-GB" sz="1600" kern="0" dirty="0">
              <a:solidFill>
                <a:srgbClr val="193F78"/>
              </a:solidFill>
              <a:latin typeface="Calibri"/>
              <a:ea typeface="+mn-ea"/>
            </a:endParaRPr>
          </a:p>
        </p:txBody>
      </p:sp>
    </p:spTree>
    <p:extLst>
      <p:ext uri="{BB962C8B-B14F-4D97-AF65-F5344CB8AC3E}">
        <p14:creationId xmlns:p14="http://schemas.microsoft.com/office/powerpoint/2010/main" val="393947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image006"/>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31959" y="4673768"/>
            <a:ext cx="928412" cy="9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8775" y="0"/>
            <a:ext cx="8421688" cy="825555"/>
          </a:xfrm>
        </p:spPr>
        <p:txBody>
          <a:bodyPr/>
          <a:lstStyle/>
          <a:p>
            <a:r>
              <a:rPr lang="en-GB" sz="2400" dirty="0">
                <a:solidFill>
                  <a:schemeClr val="tx1"/>
                </a:solidFill>
              </a:rPr>
              <a:t>And make pathways and terminology clearer to partners</a:t>
            </a:r>
          </a:p>
        </p:txBody>
      </p:sp>
      <p:graphicFrame>
        <p:nvGraphicFramePr>
          <p:cNvPr id="6" name="Content Placeholder 5"/>
          <p:cNvGraphicFramePr>
            <a:graphicFrameLocks noGrp="1"/>
          </p:cNvGraphicFramePr>
          <p:nvPr>
            <p:ph sz="half" idx="2"/>
            <p:extLst/>
          </p:nvPr>
        </p:nvGraphicFramePr>
        <p:xfrm>
          <a:off x="193223" y="1276825"/>
          <a:ext cx="4570840" cy="4497066"/>
        </p:xfrm>
        <a:graphic>
          <a:graphicData uri="http://schemas.openxmlformats.org/drawingml/2006/chart">
            <c:chart xmlns:c="http://schemas.openxmlformats.org/drawingml/2006/chart" xmlns:r="http://schemas.openxmlformats.org/officeDocument/2006/relationships" r:id="rId5"/>
          </a:graphicData>
        </a:graphic>
      </p:graphicFrame>
      <p:pic>
        <p:nvPicPr>
          <p:cNvPr id="7" name="Picture 104" descr="PinkLady"/>
          <p:cNvPicPr>
            <a:picLocks noChangeAspect="1" noChangeArrowheads="1"/>
          </p:cNvPicPr>
          <p:nvPr/>
        </p:nvPicPr>
        <p:blipFill>
          <a:blip r:embed="rId6"/>
          <a:srcRect b="9323"/>
          <a:stretch>
            <a:fillRect/>
          </a:stretch>
        </p:blipFill>
        <p:spPr bwMode="auto">
          <a:xfrm>
            <a:off x="5179238" y="1709753"/>
            <a:ext cx="1110602" cy="1000812"/>
          </a:xfrm>
          <a:prstGeom prst="rect">
            <a:avLst/>
          </a:prstGeom>
          <a:noFill/>
          <a:ln w="9525">
            <a:noFill/>
            <a:miter lim="800000"/>
            <a:headEnd/>
            <a:tailEnd/>
          </a:ln>
        </p:spPr>
      </p:pic>
      <p:sp>
        <p:nvSpPr>
          <p:cNvPr id="8" name="AutoShape 103"/>
          <p:cNvSpPr>
            <a:spLocks noChangeArrowheads="1"/>
          </p:cNvSpPr>
          <p:nvPr/>
        </p:nvSpPr>
        <p:spPr bwMode="auto">
          <a:xfrm>
            <a:off x="6422119" y="1670579"/>
            <a:ext cx="2624294" cy="1203892"/>
          </a:xfrm>
          <a:prstGeom prst="wedgeEllipseCallout">
            <a:avLst>
              <a:gd name="adj1" fmla="val -61265"/>
              <a:gd name="adj2" fmla="val -4691"/>
            </a:avLst>
          </a:prstGeom>
          <a:solidFill>
            <a:schemeClr val="accent3"/>
          </a:solidFill>
          <a:ln w="9525" algn="ctr">
            <a:noFill/>
            <a:miter lim="800000"/>
            <a:headEnd/>
            <a:tailEnd/>
          </a:ln>
        </p:spPr>
        <p:txBody>
          <a:bodyPr tIns="108000" bIns="108000" anchor="ctr"/>
          <a:lstStyle/>
          <a:p>
            <a:pPr algn="ctr" defTabSz="914400" fontAlgn="auto">
              <a:spcBef>
                <a:spcPts val="0"/>
              </a:spcBef>
              <a:spcAft>
                <a:spcPts val="0"/>
              </a:spcAft>
              <a:buClr>
                <a:srgbClr val="E0396E"/>
              </a:buClr>
              <a:buSzPct val="95000"/>
              <a:buFont typeface="Calibri" pitchFamily="34" charset="0"/>
              <a:buNone/>
              <a:defRPr/>
            </a:pPr>
            <a:r>
              <a:rPr lang="en-GB" sz="1200" kern="0" dirty="0">
                <a:solidFill>
                  <a:srgbClr val="FFFFFF"/>
                </a:solidFill>
                <a:latin typeface="Calibri"/>
                <a:ea typeface="+mn-ea"/>
              </a:rPr>
              <a:t>24% of partners believe the best way to access early help is through a social </a:t>
            </a:r>
            <a:r>
              <a:rPr lang="en-GB" sz="1200" kern="0" dirty="0" smtClean="0">
                <a:solidFill>
                  <a:srgbClr val="FFFFFF"/>
                </a:solidFill>
                <a:latin typeface="Calibri"/>
                <a:ea typeface="+mn-ea"/>
              </a:rPr>
              <a:t>care </a:t>
            </a:r>
            <a:r>
              <a:rPr lang="en-GB" sz="1200" kern="0" dirty="0">
                <a:solidFill>
                  <a:srgbClr val="FFFFFF"/>
                </a:solidFill>
                <a:latin typeface="Calibri"/>
                <a:ea typeface="+mn-ea"/>
              </a:rPr>
              <a:t>referral</a:t>
            </a:r>
          </a:p>
        </p:txBody>
      </p:sp>
      <p:pic>
        <p:nvPicPr>
          <p:cNvPr id="9" name="Picture 110" descr="iMPOWER blue person icon"/>
          <p:cNvPicPr>
            <a:picLocks noChangeAspect="1" noChangeArrowheads="1"/>
          </p:cNvPicPr>
          <p:nvPr/>
        </p:nvPicPr>
        <p:blipFill>
          <a:blip r:embed="rId7"/>
          <a:srcRect/>
          <a:stretch>
            <a:fillRect/>
          </a:stretch>
        </p:blipFill>
        <p:spPr bwMode="auto">
          <a:xfrm>
            <a:off x="8177168" y="3045397"/>
            <a:ext cx="869245" cy="1006094"/>
          </a:xfrm>
          <a:prstGeom prst="rect">
            <a:avLst/>
          </a:prstGeom>
          <a:noFill/>
        </p:spPr>
      </p:pic>
      <p:sp>
        <p:nvSpPr>
          <p:cNvPr id="13" name="AutoShape 103"/>
          <p:cNvSpPr>
            <a:spLocks noChangeArrowheads="1"/>
          </p:cNvSpPr>
          <p:nvPr/>
        </p:nvSpPr>
        <p:spPr bwMode="auto">
          <a:xfrm>
            <a:off x="5102327" y="3043475"/>
            <a:ext cx="2710043" cy="1250491"/>
          </a:xfrm>
          <a:prstGeom prst="wedgeEllipseCallout">
            <a:avLst>
              <a:gd name="adj1" fmla="val 63675"/>
              <a:gd name="adj2" fmla="val -8302"/>
            </a:avLst>
          </a:prstGeom>
          <a:solidFill>
            <a:schemeClr val="accent1"/>
          </a:solidFill>
          <a:ln w="9525" algn="ctr">
            <a:noFill/>
            <a:miter lim="800000"/>
            <a:headEnd/>
            <a:tailEnd/>
          </a:ln>
        </p:spPr>
        <p:txBody>
          <a:bodyPr tIns="108000" bIns="108000" anchor="ctr"/>
          <a:lstStyle/>
          <a:p>
            <a:pPr algn="ctr" defTabSz="914400" fontAlgn="auto">
              <a:spcBef>
                <a:spcPts val="0"/>
              </a:spcBef>
              <a:spcAft>
                <a:spcPts val="0"/>
              </a:spcAft>
              <a:defRPr/>
            </a:pPr>
            <a:r>
              <a:rPr lang="en-GB" sz="1200" kern="0" dirty="0">
                <a:solidFill>
                  <a:srgbClr val="FFFFFF"/>
                </a:solidFill>
                <a:latin typeface="Calibri"/>
                <a:ea typeface="+mn-ea"/>
              </a:rPr>
              <a:t>20% of partners believe that referrals to social care improve the speed at which services are received by families</a:t>
            </a:r>
          </a:p>
        </p:txBody>
      </p:sp>
      <p:sp>
        <p:nvSpPr>
          <p:cNvPr id="14" name="AutoShape 103"/>
          <p:cNvSpPr>
            <a:spLocks noChangeArrowheads="1"/>
          </p:cNvSpPr>
          <p:nvPr/>
        </p:nvSpPr>
        <p:spPr bwMode="auto">
          <a:xfrm>
            <a:off x="6028267" y="4348797"/>
            <a:ext cx="2612631" cy="1325871"/>
          </a:xfrm>
          <a:prstGeom prst="wedgeEllipseCallout">
            <a:avLst>
              <a:gd name="adj1" fmla="val -60517"/>
              <a:gd name="adj2" fmla="val 7974"/>
            </a:avLst>
          </a:prstGeom>
          <a:solidFill>
            <a:schemeClr val="accent2"/>
          </a:solidFill>
          <a:ln w="9525" algn="ctr">
            <a:noFill/>
            <a:miter lim="800000"/>
            <a:headEnd/>
            <a:tailEnd/>
          </a:ln>
        </p:spPr>
        <p:txBody>
          <a:bodyPr tIns="108000" bIns="108000" anchor="ctr"/>
          <a:lstStyle/>
          <a:p>
            <a:pPr algn="ctr" defTabSz="914400" fontAlgn="auto">
              <a:spcBef>
                <a:spcPts val="0"/>
              </a:spcBef>
              <a:spcAft>
                <a:spcPts val="0"/>
              </a:spcAft>
              <a:defRPr/>
            </a:pPr>
            <a:r>
              <a:rPr lang="en-GB" sz="1200" kern="0" dirty="0">
                <a:solidFill>
                  <a:srgbClr val="FFFFFF"/>
                </a:solidFill>
                <a:latin typeface="Calibri"/>
                <a:ea typeface="+mn-ea"/>
              </a:rPr>
              <a:t>62% of partners believe that if they are uncertain about referral criteria its safer for the child if they refer direct to social </a:t>
            </a:r>
            <a:r>
              <a:rPr lang="en-GB" sz="1200" kern="0" dirty="0" smtClean="0">
                <a:solidFill>
                  <a:srgbClr val="FFFFFF"/>
                </a:solidFill>
                <a:latin typeface="Calibri"/>
                <a:ea typeface="+mn-ea"/>
              </a:rPr>
              <a:t>care</a:t>
            </a:r>
            <a:r>
              <a:rPr lang="en-GB" sz="1200" b="1" kern="0" dirty="0" smtClean="0">
                <a:solidFill>
                  <a:srgbClr val="FFFFFF"/>
                </a:solidFill>
                <a:latin typeface="Calibri"/>
                <a:ea typeface="+mn-ea"/>
              </a:rPr>
              <a:t>.</a:t>
            </a:r>
            <a:endParaRPr lang="en-GB" sz="1200" kern="0" dirty="0">
              <a:solidFill>
                <a:srgbClr val="FFFFFF"/>
              </a:solidFill>
              <a:latin typeface="Calibri"/>
              <a:ea typeface="+mn-ea"/>
            </a:endParaRPr>
          </a:p>
        </p:txBody>
      </p:sp>
      <p:sp>
        <p:nvSpPr>
          <p:cNvPr id="16" name="Title 1"/>
          <p:cNvSpPr txBox="1">
            <a:spLocks/>
          </p:cNvSpPr>
          <p:nvPr/>
        </p:nvSpPr>
        <p:spPr>
          <a:xfrm>
            <a:off x="0" y="6094452"/>
            <a:ext cx="9144000" cy="578722"/>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72000" rIns="91440" bIns="45720" numCol="1" rtlCol="0" anchor="ctr" anchorCtr="0" compatLnSpc="1">
            <a:prstTxWarp prst="textNoShape">
              <a:avLst/>
            </a:prstTxWarp>
          </a:bodyPr>
          <a:lstStyle>
            <a:defPPr>
              <a:defRPr lang="en-US"/>
            </a:defPPr>
            <a:lvl1pPr marR="0" indent="0" algn="ctr" fontAlgn="base">
              <a:lnSpc>
                <a:spcPct val="100000"/>
              </a:lnSpc>
              <a:spcBef>
                <a:spcPct val="0"/>
              </a:spcBef>
              <a:spcAft>
                <a:spcPct val="0"/>
              </a:spcAft>
              <a:buClr>
                <a:srgbClr val="E0396E"/>
              </a:buClr>
              <a:buSzPct val="95000"/>
              <a:buFont typeface="Calibri" pitchFamily="34" charset="0"/>
              <a:buNone/>
              <a:tabLst/>
              <a:defRPr b="1">
                <a:solidFill>
                  <a:schemeClr val="bg1"/>
                </a:solidFill>
                <a:latin typeface="Calibri" pitchFamily="34" charset="0"/>
                <a:cs typeface="Arial" charset="0"/>
              </a:defRPr>
            </a:lvl1pPr>
          </a:lstStyle>
          <a:p>
            <a:pPr defTabSz="914400">
              <a:defRPr/>
            </a:pPr>
            <a:r>
              <a:rPr lang="en-GB" sz="1600" kern="0" dirty="0">
                <a:solidFill>
                  <a:srgbClr val="FFFFFF"/>
                </a:solidFill>
              </a:rPr>
              <a:t>Improved clarity of pathways is needed across the early help system.</a:t>
            </a:r>
          </a:p>
        </p:txBody>
      </p:sp>
      <p:sp>
        <p:nvSpPr>
          <p:cNvPr id="3" name="Oval Callout 2"/>
          <p:cNvSpPr/>
          <p:nvPr/>
        </p:nvSpPr>
        <p:spPr bwMode="auto">
          <a:xfrm>
            <a:off x="2603014" y="1359495"/>
            <a:ext cx="1042087" cy="578005"/>
          </a:xfrm>
          <a:prstGeom prst="wedgeEllipseCallout">
            <a:avLst>
              <a:gd name="adj1" fmla="val -43057"/>
              <a:gd name="adj2" fmla="val 72295"/>
            </a:avLst>
          </a:prstGeom>
          <a:solidFill>
            <a:schemeClr val="bg2"/>
          </a:solidFill>
          <a:ln w="9525"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algn="ctr" defTabSz="914400">
              <a:buClr>
                <a:srgbClr val="E0396E"/>
              </a:buClr>
              <a:buSzPct val="95000"/>
              <a:buFont typeface="Calibri" pitchFamily="34" charset="0"/>
              <a:buNone/>
              <a:defRPr/>
            </a:pPr>
            <a:r>
              <a:rPr lang="en-GB" sz="1200" kern="0" dirty="0">
                <a:solidFill>
                  <a:sysClr val="windowText" lastClr="000000"/>
                </a:solidFill>
                <a:latin typeface="Calibri" pitchFamily="34" charset="0"/>
                <a:ea typeface="+mn-ea"/>
              </a:rPr>
              <a:t>37.5% disagree</a:t>
            </a:r>
          </a:p>
        </p:txBody>
      </p:sp>
      <p:sp>
        <p:nvSpPr>
          <p:cNvPr id="12" name="Oval Callout 11"/>
          <p:cNvSpPr/>
          <p:nvPr/>
        </p:nvSpPr>
        <p:spPr bwMode="auto">
          <a:xfrm>
            <a:off x="2978779" y="2556447"/>
            <a:ext cx="1019632" cy="573741"/>
          </a:xfrm>
          <a:prstGeom prst="wedgeEllipseCallout">
            <a:avLst>
              <a:gd name="adj1" fmla="val -49696"/>
              <a:gd name="adj2" fmla="val 76334"/>
            </a:avLst>
          </a:prstGeom>
          <a:solidFill>
            <a:schemeClr val="bg2"/>
          </a:solidFill>
          <a:ln w="9525"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algn="ctr" defTabSz="914400">
              <a:buClr>
                <a:srgbClr val="E0396E"/>
              </a:buClr>
              <a:buSzPct val="95000"/>
              <a:buFont typeface="Calibri" pitchFamily="34" charset="0"/>
              <a:buNone/>
              <a:defRPr/>
            </a:pPr>
            <a:r>
              <a:rPr lang="en-GB" sz="1200" kern="0" dirty="0">
                <a:solidFill>
                  <a:sysClr val="windowText" lastClr="000000"/>
                </a:solidFill>
                <a:latin typeface="Calibri" pitchFamily="34" charset="0"/>
                <a:ea typeface="+mn-ea"/>
              </a:rPr>
              <a:t>57.3% disagree</a:t>
            </a:r>
          </a:p>
        </p:txBody>
      </p:sp>
      <p:sp>
        <p:nvSpPr>
          <p:cNvPr id="17" name="Oval Callout 16"/>
          <p:cNvSpPr/>
          <p:nvPr/>
        </p:nvSpPr>
        <p:spPr bwMode="auto">
          <a:xfrm>
            <a:off x="3154287" y="3691033"/>
            <a:ext cx="1032254" cy="603200"/>
          </a:xfrm>
          <a:prstGeom prst="wedgeEllipseCallout">
            <a:avLst>
              <a:gd name="adj1" fmla="val -57363"/>
              <a:gd name="adj2" fmla="val 77500"/>
            </a:avLst>
          </a:prstGeom>
          <a:solidFill>
            <a:schemeClr val="bg2"/>
          </a:solidFill>
          <a:ln w="9525"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algn="ctr" defTabSz="914400">
              <a:buClr>
                <a:srgbClr val="E0396E"/>
              </a:buClr>
              <a:buSzPct val="95000"/>
              <a:buFont typeface="Calibri" pitchFamily="34" charset="0"/>
              <a:buNone/>
              <a:defRPr/>
            </a:pPr>
            <a:r>
              <a:rPr lang="en-GB" sz="1200" kern="0" dirty="0">
                <a:solidFill>
                  <a:sysClr val="windowText" lastClr="000000"/>
                </a:solidFill>
                <a:latin typeface="Calibri" pitchFamily="34" charset="0"/>
                <a:ea typeface="+mn-ea"/>
              </a:rPr>
              <a:t>51.7% disagree</a:t>
            </a:r>
          </a:p>
        </p:txBody>
      </p:sp>
      <p:sp>
        <p:nvSpPr>
          <p:cNvPr id="18" name="TextBox 17"/>
          <p:cNvSpPr txBox="1"/>
          <p:nvPr/>
        </p:nvSpPr>
        <p:spPr>
          <a:xfrm>
            <a:off x="345781" y="889607"/>
            <a:ext cx="8447675" cy="323165"/>
          </a:xfrm>
          <a:prstGeom prst="rect">
            <a:avLst/>
          </a:prstGeom>
          <a:noFill/>
        </p:spPr>
        <p:txBody>
          <a:bodyPr wrap="square" rtlCol="0">
            <a:spAutoFit/>
          </a:bodyPr>
          <a:lstStyle/>
          <a:p>
            <a:pPr defTabSz="914400" fontAlgn="auto">
              <a:spcBef>
                <a:spcPts val="0"/>
              </a:spcBef>
              <a:spcAft>
                <a:spcPts val="0"/>
              </a:spcAft>
              <a:defRPr/>
            </a:pPr>
            <a:r>
              <a:rPr lang="en-GB" sz="1500" kern="0" dirty="0">
                <a:solidFill>
                  <a:srgbClr val="193F78"/>
                </a:solidFill>
                <a:latin typeface="Calibri"/>
                <a:ea typeface="+mn-ea"/>
              </a:rPr>
              <a:t>The partner survey highlighted some uncertainty around both pathways and terminology. </a:t>
            </a:r>
          </a:p>
        </p:txBody>
      </p:sp>
    </p:spTree>
    <p:extLst>
      <p:ext uri="{BB962C8B-B14F-4D97-AF65-F5344CB8AC3E}">
        <p14:creationId xmlns:p14="http://schemas.microsoft.com/office/powerpoint/2010/main" val="3641893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47"/>
            <a:ext cx="8229600" cy="1143000"/>
          </a:xfrm>
        </p:spPr>
        <p:txBody>
          <a:bodyPr/>
          <a:lstStyle/>
          <a:p>
            <a:r>
              <a:rPr lang="en-GB" dirty="0" smtClean="0">
                <a:solidFill>
                  <a:schemeClr val="tx2">
                    <a:lumMod val="75000"/>
                  </a:schemeClr>
                </a:solidFill>
              </a:rPr>
              <a:t>Key Findings </a:t>
            </a:r>
            <a:endParaRPr lang="en-GB" dirty="0">
              <a:solidFill>
                <a:schemeClr val="tx2">
                  <a:lumMod val="75000"/>
                </a:schemeClr>
              </a:solidFill>
            </a:endParaRPr>
          </a:p>
        </p:txBody>
      </p:sp>
      <p:sp>
        <p:nvSpPr>
          <p:cNvPr id="3" name="Rectangle 2"/>
          <p:cNvSpPr/>
          <p:nvPr/>
        </p:nvSpPr>
        <p:spPr>
          <a:xfrm>
            <a:off x="457200" y="924037"/>
            <a:ext cx="8229600" cy="5016758"/>
          </a:xfrm>
          <a:prstGeom prst="rect">
            <a:avLst/>
          </a:prstGeom>
        </p:spPr>
        <p:txBody>
          <a:bodyPr wrap="square">
            <a:spAutoFit/>
          </a:bodyPr>
          <a:lstStyle/>
          <a:p>
            <a:pPr lvl="0"/>
            <a:r>
              <a:rPr lang="en-GB" dirty="0">
                <a:solidFill>
                  <a:schemeClr val="tx2">
                    <a:lumMod val="75000"/>
                  </a:schemeClr>
                </a:solidFill>
                <a:latin typeface="+mj-lt"/>
              </a:rPr>
              <a:t>The range of work </a:t>
            </a:r>
            <a:r>
              <a:rPr lang="en-GB" dirty="0" err="1">
                <a:solidFill>
                  <a:schemeClr val="tx2">
                    <a:lumMod val="75000"/>
                  </a:schemeClr>
                </a:solidFill>
                <a:latin typeface="+mj-lt"/>
              </a:rPr>
              <a:t>iMPOWER</a:t>
            </a:r>
            <a:r>
              <a:rPr lang="en-GB" dirty="0">
                <a:solidFill>
                  <a:schemeClr val="tx2">
                    <a:lumMod val="75000"/>
                  </a:schemeClr>
                </a:solidFill>
                <a:latin typeface="+mj-lt"/>
              </a:rPr>
              <a:t> has supported the Council with has identified avoidable demand in the system, which is partly driven by staff and partner behaviours. From the work, there are </a:t>
            </a:r>
            <a:r>
              <a:rPr lang="en-GB" dirty="0" smtClean="0">
                <a:solidFill>
                  <a:schemeClr val="tx2">
                    <a:lumMod val="75000"/>
                  </a:schemeClr>
                </a:solidFill>
                <a:latin typeface="+mj-lt"/>
              </a:rPr>
              <a:t>six </a:t>
            </a:r>
            <a:r>
              <a:rPr lang="en-GB" dirty="0">
                <a:solidFill>
                  <a:schemeClr val="tx2">
                    <a:lumMod val="75000"/>
                  </a:schemeClr>
                </a:solidFill>
                <a:latin typeface="+mj-lt"/>
              </a:rPr>
              <a:t>key findings</a:t>
            </a:r>
            <a:r>
              <a:rPr lang="en-GB" dirty="0" smtClean="0">
                <a:solidFill>
                  <a:schemeClr val="tx2">
                    <a:lumMod val="75000"/>
                  </a:schemeClr>
                </a:solidFill>
                <a:latin typeface="+mj-lt"/>
              </a:rPr>
              <a:t>:</a:t>
            </a:r>
          </a:p>
          <a:p>
            <a:pPr lvl="0"/>
            <a:endParaRPr lang="en-GB" dirty="0">
              <a:solidFill>
                <a:schemeClr val="tx2">
                  <a:lumMod val="75000"/>
                </a:schemeClr>
              </a:solidFill>
              <a:latin typeface="+mj-lt"/>
            </a:endParaRPr>
          </a:p>
          <a:p>
            <a:pPr marL="285750" lvl="0" indent="-285750">
              <a:spcAft>
                <a:spcPts val="1200"/>
              </a:spcAft>
              <a:buFont typeface="Arial" panose="020B0604020202020204" pitchFamily="34" charset="0"/>
              <a:buChar char="•"/>
            </a:pPr>
            <a:r>
              <a:rPr lang="en-GB" b="1" dirty="0">
                <a:solidFill>
                  <a:schemeClr val="tx2">
                    <a:lumMod val="75000"/>
                  </a:schemeClr>
                </a:solidFill>
                <a:latin typeface="+mj-lt"/>
              </a:rPr>
              <a:t>Finding 1: </a:t>
            </a:r>
            <a:r>
              <a:rPr lang="en-GB" dirty="0">
                <a:solidFill>
                  <a:schemeClr val="tx2">
                    <a:lumMod val="75000"/>
                  </a:schemeClr>
                </a:solidFill>
                <a:latin typeface="+mj-lt"/>
              </a:rPr>
              <a:t>There is avoidable demand in the system, which is partly driven by referral and assessment behaviours</a:t>
            </a:r>
            <a:endParaRPr lang="en-GB" b="1" dirty="0">
              <a:solidFill>
                <a:schemeClr val="tx2">
                  <a:lumMod val="75000"/>
                </a:schemeClr>
              </a:solidFill>
              <a:latin typeface="+mj-lt"/>
            </a:endParaRPr>
          </a:p>
          <a:p>
            <a:pPr marL="285750" lvl="0" indent="-285750">
              <a:spcAft>
                <a:spcPts val="1200"/>
              </a:spcAft>
              <a:buFont typeface="Arial" panose="020B0604020202020204" pitchFamily="34" charset="0"/>
              <a:buChar char="•"/>
            </a:pPr>
            <a:r>
              <a:rPr lang="en-GB" b="1" dirty="0">
                <a:solidFill>
                  <a:schemeClr val="tx2">
                    <a:lumMod val="75000"/>
                  </a:schemeClr>
                </a:solidFill>
                <a:latin typeface="+mj-lt"/>
              </a:rPr>
              <a:t>Finding 2: </a:t>
            </a:r>
            <a:r>
              <a:rPr lang="en-GB" dirty="0">
                <a:solidFill>
                  <a:schemeClr val="tx2">
                    <a:lumMod val="75000"/>
                  </a:schemeClr>
                </a:solidFill>
                <a:latin typeface="+mj-lt"/>
              </a:rPr>
              <a:t>Services need to be more effective and better aligned to the drivers of demand</a:t>
            </a:r>
            <a:endParaRPr lang="en-GB" b="1" dirty="0">
              <a:solidFill>
                <a:schemeClr val="tx2">
                  <a:lumMod val="75000"/>
                </a:schemeClr>
              </a:solidFill>
              <a:latin typeface="+mj-lt"/>
            </a:endParaRPr>
          </a:p>
          <a:p>
            <a:pPr marL="285750" lvl="0" indent="-285750">
              <a:spcAft>
                <a:spcPts val="1200"/>
              </a:spcAft>
              <a:buFont typeface="Arial" panose="020B0604020202020204" pitchFamily="34" charset="0"/>
              <a:buChar char="•"/>
            </a:pPr>
            <a:r>
              <a:rPr lang="en-US" b="1" dirty="0">
                <a:solidFill>
                  <a:schemeClr val="tx2">
                    <a:lumMod val="75000"/>
                  </a:schemeClr>
                </a:solidFill>
                <a:latin typeface="+mj-lt"/>
              </a:rPr>
              <a:t>Finding 3: </a:t>
            </a:r>
            <a:r>
              <a:rPr lang="en-GB" dirty="0">
                <a:solidFill>
                  <a:schemeClr val="tx2">
                    <a:lumMod val="75000"/>
                  </a:schemeClr>
                </a:solidFill>
                <a:latin typeface="+mj-lt"/>
              </a:rPr>
              <a:t>Families who are hard to reach, or most at risk, are not always targeted</a:t>
            </a:r>
            <a:endParaRPr lang="en-GB" b="1" dirty="0">
              <a:solidFill>
                <a:schemeClr val="tx2">
                  <a:lumMod val="75000"/>
                </a:schemeClr>
              </a:solidFill>
              <a:latin typeface="+mj-lt"/>
            </a:endParaRPr>
          </a:p>
          <a:p>
            <a:pPr marL="285750" lvl="0" indent="-285750">
              <a:spcAft>
                <a:spcPts val="1200"/>
              </a:spcAft>
              <a:buFont typeface="Arial" panose="020B0604020202020204" pitchFamily="34" charset="0"/>
              <a:buChar char="•"/>
            </a:pPr>
            <a:r>
              <a:rPr lang="en-GB" b="1" dirty="0">
                <a:solidFill>
                  <a:schemeClr val="tx2">
                    <a:lumMod val="75000"/>
                  </a:schemeClr>
                </a:solidFill>
                <a:latin typeface="+mj-lt"/>
              </a:rPr>
              <a:t>Finding 4: </a:t>
            </a:r>
            <a:r>
              <a:rPr lang="en-GB" dirty="0">
                <a:solidFill>
                  <a:schemeClr val="tx2">
                    <a:lumMod val="75000"/>
                  </a:schemeClr>
                </a:solidFill>
                <a:latin typeface="+mj-lt"/>
              </a:rPr>
              <a:t>Improved communications with staff and partners could help to improve understanding of the system and give clarity over responsibilities</a:t>
            </a:r>
            <a:endParaRPr lang="en-GB" b="1" dirty="0">
              <a:solidFill>
                <a:schemeClr val="tx2">
                  <a:lumMod val="75000"/>
                </a:schemeClr>
              </a:solidFill>
              <a:latin typeface="+mj-lt"/>
            </a:endParaRPr>
          </a:p>
          <a:p>
            <a:pPr marL="285750" lvl="0" indent="-285750">
              <a:spcAft>
                <a:spcPts val="1200"/>
              </a:spcAft>
              <a:buFont typeface="Arial" panose="020B0604020202020204" pitchFamily="34" charset="0"/>
              <a:buChar char="•"/>
            </a:pPr>
            <a:r>
              <a:rPr lang="en-GB" b="1" dirty="0">
                <a:solidFill>
                  <a:schemeClr val="tx2">
                    <a:lumMod val="75000"/>
                  </a:schemeClr>
                </a:solidFill>
                <a:latin typeface="+mj-lt"/>
              </a:rPr>
              <a:t>Finding 5:</a:t>
            </a:r>
            <a:r>
              <a:rPr lang="en-GB" dirty="0">
                <a:solidFill>
                  <a:schemeClr val="tx2">
                    <a:lumMod val="75000"/>
                  </a:schemeClr>
                </a:solidFill>
                <a:latin typeface="+mj-lt"/>
              </a:rPr>
              <a:t> Staff and partners understand the value of early help and are motivated by improving outcomes</a:t>
            </a:r>
            <a:endParaRPr lang="en-GB" b="1" dirty="0">
              <a:solidFill>
                <a:schemeClr val="tx2">
                  <a:lumMod val="75000"/>
                </a:schemeClr>
              </a:solidFill>
              <a:latin typeface="+mj-lt"/>
            </a:endParaRPr>
          </a:p>
          <a:p>
            <a:pPr marL="285750" indent="-285750">
              <a:buFont typeface="Arial" panose="020B0604020202020204" pitchFamily="34" charset="0"/>
              <a:buChar char="•"/>
            </a:pPr>
            <a:r>
              <a:rPr lang="en-GB" b="1" dirty="0">
                <a:solidFill>
                  <a:schemeClr val="tx2">
                    <a:lumMod val="75000"/>
                  </a:schemeClr>
                </a:solidFill>
                <a:latin typeface="+mj-lt"/>
              </a:rPr>
              <a:t>Finding 6: </a:t>
            </a:r>
            <a:r>
              <a:rPr lang="en-GB" dirty="0">
                <a:solidFill>
                  <a:schemeClr val="tx2">
                    <a:lumMod val="75000"/>
                  </a:schemeClr>
                </a:solidFill>
                <a:latin typeface="+mj-lt"/>
              </a:rPr>
              <a:t>Services are </a:t>
            </a:r>
            <a:r>
              <a:rPr lang="en-GB" dirty="0" smtClean="0">
                <a:solidFill>
                  <a:schemeClr val="tx2">
                    <a:lumMod val="75000"/>
                  </a:schemeClr>
                </a:solidFill>
                <a:latin typeface="+mj-lt"/>
              </a:rPr>
              <a:t>disjointed and </a:t>
            </a:r>
            <a:r>
              <a:rPr lang="en-GB" dirty="0">
                <a:solidFill>
                  <a:schemeClr val="tx2">
                    <a:lumMod val="75000"/>
                  </a:schemeClr>
                </a:solidFill>
                <a:latin typeface="+mj-lt"/>
              </a:rPr>
              <a:t>need to be more </a:t>
            </a:r>
            <a:r>
              <a:rPr lang="en-GB" dirty="0" smtClean="0">
                <a:solidFill>
                  <a:schemeClr val="tx2">
                    <a:lumMod val="75000"/>
                  </a:schemeClr>
                </a:solidFill>
                <a:latin typeface="+mj-lt"/>
              </a:rPr>
              <a:t>integrated (there is evidence of duplication and gaps in the system)</a:t>
            </a:r>
            <a:endParaRPr lang="en-GB" dirty="0">
              <a:solidFill>
                <a:schemeClr val="tx2">
                  <a:lumMod val="75000"/>
                </a:schemeClr>
              </a:solidFill>
              <a:latin typeface="+mj-lt"/>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16682" t="36324" r="26723" b="32503"/>
          <a:stretch>
            <a:fillRect/>
          </a:stretch>
        </p:blipFill>
        <p:spPr bwMode="auto">
          <a:xfrm>
            <a:off x="581634" y="6030535"/>
            <a:ext cx="2686858" cy="82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4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4683467" y="1949959"/>
            <a:ext cx="4360990" cy="4326663"/>
          </a:xfrm>
          <a:prstGeom prst="roundRect">
            <a:avLst/>
          </a:prstGeom>
          <a:solidFill>
            <a:schemeClr val="accent3">
              <a:lumMod val="20000"/>
              <a:lumOff val="80000"/>
            </a:schemeClr>
          </a:solidFill>
          <a:ln w="9525" cap="flat" cmpd="sng" algn="ctr">
            <a:solidFill>
              <a:schemeClr val="accent3"/>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ctr" defTabSz="914400" fontAlgn="auto">
              <a:spcBef>
                <a:spcPts val="0"/>
              </a:spcBef>
              <a:spcAft>
                <a:spcPts val="0"/>
              </a:spcAft>
              <a:defRPr/>
            </a:pPr>
            <a:endParaRPr lang="en-US" sz="1600" kern="0" dirty="0">
              <a:solidFill>
                <a:sysClr val="windowText" lastClr="000000"/>
              </a:solidFill>
              <a:latin typeface="Calibri" pitchFamily="34" charset="0"/>
              <a:ea typeface="+mn-ea"/>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5953"/>
          <a:stretch/>
        </p:blipFill>
        <p:spPr>
          <a:xfrm>
            <a:off x="188347" y="796558"/>
            <a:ext cx="908396" cy="1068473"/>
          </a:xfrm>
          <a:prstGeom prst="rect">
            <a:avLst/>
          </a:prstGeom>
        </p:spPr>
      </p:pic>
      <p:sp>
        <p:nvSpPr>
          <p:cNvPr id="3" name="TextBox 2"/>
          <p:cNvSpPr txBox="1"/>
          <p:nvPr/>
        </p:nvSpPr>
        <p:spPr>
          <a:xfrm>
            <a:off x="6532762" y="869129"/>
            <a:ext cx="2358173" cy="830997"/>
          </a:xfrm>
          <a:prstGeom prst="rect">
            <a:avLst/>
          </a:prstGeom>
          <a:noFill/>
        </p:spPr>
        <p:txBody>
          <a:bodyPr wrap="square" rtlCol="0">
            <a:spAutoFit/>
          </a:bodyPr>
          <a:lstStyle/>
          <a:p>
            <a:pPr algn="ctr" defTabSz="914400" fontAlgn="auto">
              <a:spcBef>
                <a:spcPts val="0"/>
              </a:spcBef>
              <a:spcAft>
                <a:spcPts val="0"/>
              </a:spcAft>
              <a:defRPr/>
            </a:pPr>
            <a:r>
              <a:rPr lang="en-GB" sz="1600" kern="0" dirty="0">
                <a:solidFill>
                  <a:srgbClr val="193F78"/>
                </a:solidFill>
                <a:latin typeface="Calibri" pitchFamily="34" charset="0"/>
                <a:ea typeface="+mn-ea"/>
              </a:rPr>
              <a:t>Demand for social care has increased and needs to be reduced</a:t>
            </a:r>
          </a:p>
        </p:txBody>
      </p:sp>
      <p:sp>
        <p:nvSpPr>
          <p:cNvPr id="4" name="TextBox 3"/>
          <p:cNvSpPr txBox="1"/>
          <p:nvPr/>
        </p:nvSpPr>
        <p:spPr>
          <a:xfrm>
            <a:off x="3856153" y="869129"/>
            <a:ext cx="1984375" cy="830997"/>
          </a:xfrm>
          <a:prstGeom prst="rect">
            <a:avLst/>
          </a:prstGeom>
          <a:noFill/>
        </p:spPr>
        <p:txBody>
          <a:bodyPr wrap="square" rtlCol="0">
            <a:spAutoFit/>
          </a:bodyPr>
          <a:lstStyle/>
          <a:p>
            <a:pPr algn="ctr" defTabSz="914400" fontAlgn="auto">
              <a:spcBef>
                <a:spcPts val="0"/>
              </a:spcBef>
              <a:spcAft>
                <a:spcPts val="0"/>
              </a:spcAft>
              <a:defRPr/>
            </a:pPr>
            <a:r>
              <a:rPr lang="en-GB" sz="1600" kern="0" dirty="0">
                <a:solidFill>
                  <a:srgbClr val="193F78"/>
                </a:solidFill>
                <a:latin typeface="Calibri" pitchFamily="34" charset="0"/>
                <a:ea typeface="+mn-ea"/>
              </a:rPr>
              <a:t>The sector is facing significant financial pressure</a:t>
            </a:r>
          </a:p>
        </p:txBody>
      </p:sp>
      <p:sp>
        <p:nvSpPr>
          <p:cNvPr id="5" name="TextBox 4"/>
          <p:cNvSpPr txBox="1"/>
          <p:nvPr/>
        </p:nvSpPr>
        <p:spPr>
          <a:xfrm>
            <a:off x="883077" y="877735"/>
            <a:ext cx="2381930" cy="830997"/>
          </a:xfrm>
          <a:prstGeom prst="rect">
            <a:avLst/>
          </a:prstGeom>
          <a:noFill/>
        </p:spPr>
        <p:txBody>
          <a:bodyPr wrap="square" rtlCol="0">
            <a:spAutoFit/>
          </a:bodyPr>
          <a:lstStyle/>
          <a:p>
            <a:pPr algn="ctr" defTabSz="914400" fontAlgn="auto">
              <a:spcBef>
                <a:spcPts val="0"/>
              </a:spcBef>
              <a:spcAft>
                <a:spcPts val="0"/>
              </a:spcAft>
              <a:defRPr/>
            </a:pPr>
            <a:r>
              <a:rPr lang="en-GB" sz="1600" kern="0" dirty="0">
                <a:solidFill>
                  <a:srgbClr val="193F78"/>
                </a:solidFill>
                <a:latin typeface="Calibri" pitchFamily="34" charset="0"/>
                <a:ea typeface="+mn-ea"/>
              </a:rPr>
              <a:t>NE Lincs wants to improve outcomes for children and their families</a:t>
            </a:r>
          </a:p>
        </p:txBody>
      </p:sp>
      <p:sp>
        <p:nvSpPr>
          <p:cNvPr id="6" name="Down Arrow 5"/>
          <p:cNvSpPr/>
          <p:nvPr/>
        </p:nvSpPr>
        <p:spPr bwMode="auto">
          <a:xfrm>
            <a:off x="6161400" y="929837"/>
            <a:ext cx="551542" cy="801914"/>
          </a:xfrm>
          <a:prstGeom prst="downArrow">
            <a:avLst/>
          </a:prstGeom>
          <a:solidFill>
            <a:schemeClr val="accent5"/>
          </a:solidFill>
          <a:ln w="9525" cap="flat" cmpd="sng" algn="ctr">
            <a:no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defTabSz="914400">
              <a:buClr>
                <a:srgbClr val="E0396E"/>
              </a:buClr>
              <a:buSzPct val="95000"/>
              <a:buFont typeface="Calibri" pitchFamily="34" charset="0"/>
              <a:buNone/>
              <a:defRPr/>
            </a:pPr>
            <a:endParaRPr lang="en-GB" sz="2000" kern="0" dirty="0">
              <a:solidFill>
                <a:srgbClr val="193F78"/>
              </a:solidFill>
              <a:latin typeface="Calibri" pitchFamily="34" charset="0"/>
              <a:ea typeface="+mn-ea"/>
            </a:endParaRPr>
          </a:p>
        </p:txBody>
      </p:sp>
      <p:sp>
        <p:nvSpPr>
          <p:cNvPr id="7" name="TextBox 6"/>
          <p:cNvSpPr txBox="1"/>
          <p:nvPr/>
        </p:nvSpPr>
        <p:spPr>
          <a:xfrm>
            <a:off x="3255168" y="607519"/>
            <a:ext cx="686253" cy="1446550"/>
          </a:xfrm>
          <a:prstGeom prst="rect">
            <a:avLst/>
          </a:prstGeom>
          <a:noFill/>
        </p:spPr>
        <p:txBody>
          <a:bodyPr wrap="square" rtlCol="0">
            <a:spAutoFit/>
          </a:bodyPr>
          <a:lstStyle/>
          <a:p>
            <a:pPr defTabSz="914400" fontAlgn="auto">
              <a:spcBef>
                <a:spcPts val="0"/>
              </a:spcBef>
              <a:spcAft>
                <a:spcPts val="0"/>
              </a:spcAft>
              <a:defRPr/>
            </a:pPr>
            <a:r>
              <a:rPr lang="en-GB" sz="8800" kern="0" dirty="0">
                <a:solidFill>
                  <a:srgbClr val="29AFA4"/>
                </a:solidFill>
                <a:latin typeface="Calibri" pitchFamily="34" charset="0"/>
                <a:ea typeface="+mn-ea"/>
              </a:rPr>
              <a:t>£</a:t>
            </a:r>
          </a:p>
        </p:txBody>
      </p:sp>
      <p:sp>
        <p:nvSpPr>
          <p:cNvPr id="9" name="TextBox 8"/>
          <p:cNvSpPr txBox="1"/>
          <p:nvPr/>
        </p:nvSpPr>
        <p:spPr>
          <a:xfrm>
            <a:off x="270932" y="6347968"/>
            <a:ext cx="8620003" cy="307777"/>
          </a:xfrm>
          <a:prstGeom prst="rect">
            <a:avLst/>
          </a:prstGeom>
          <a:solidFill>
            <a:schemeClr val="tx1"/>
          </a:solidFill>
        </p:spPr>
        <p:txBody>
          <a:bodyPr wrap="square" rtlCol="0">
            <a:spAutoFit/>
          </a:bodyPr>
          <a:lstStyle/>
          <a:p>
            <a:pPr algn="ctr" defTabSz="914400" fontAlgn="auto">
              <a:spcBef>
                <a:spcPts val="600"/>
              </a:spcBef>
              <a:spcAft>
                <a:spcPts val="600"/>
              </a:spcAft>
              <a:defRPr/>
            </a:pPr>
            <a:r>
              <a:rPr lang="en-GB" sz="1400" kern="0" dirty="0">
                <a:solidFill>
                  <a:srgbClr val="FFFFFF"/>
                </a:solidFill>
                <a:latin typeface="Calibri" pitchFamily="34" charset="0"/>
                <a:ea typeface="+mn-ea"/>
              </a:rPr>
              <a:t>CAPACITY &amp; PACE ARE KEY RISKS. THE PROGRAMME NEEDS TO BE WELL SEQUENCED.</a:t>
            </a:r>
          </a:p>
        </p:txBody>
      </p:sp>
      <p:graphicFrame>
        <p:nvGraphicFramePr>
          <p:cNvPr id="12" name="Diagram 11"/>
          <p:cNvGraphicFramePr/>
          <p:nvPr>
            <p:extLst/>
          </p:nvPr>
        </p:nvGraphicFramePr>
        <p:xfrm>
          <a:off x="4892099" y="3849598"/>
          <a:ext cx="3998837" cy="21182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4683467" y="2003102"/>
            <a:ext cx="4357513" cy="369332"/>
          </a:xfrm>
          <a:prstGeom prst="rect">
            <a:avLst/>
          </a:prstGeom>
          <a:noFill/>
        </p:spPr>
        <p:txBody>
          <a:bodyPr wrap="square" rtlCol="0">
            <a:spAutoFit/>
          </a:bodyPr>
          <a:lstStyle/>
          <a:p>
            <a:pPr algn="ctr" defTabSz="914400" fontAlgn="auto">
              <a:spcBef>
                <a:spcPts val="0"/>
              </a:spcBef>
              <a:spcAft>
                <a:spcPts val="0"/>
              </a:spcAft>
              <a:defRPr/>
            </a:pPr>
            <a:r>
              <a:rPr lang="en-GB" b="1" u="sng" kern="0" dirty="0">
                <a:solidFill>
                  <a:srgbClr val="E0396E"/>
                </a:solidFill>
                <a:latin typeface="Calibri" pitchFamily="34" charset="0"/>
                <a:ea typeface="+mn-ea"/>
              </a:rPr>
              <a:t>What does the programme need to do?</a:t>
            </a:r>
          </a:p>
        </p:txBody>
      </p:sp>
      <p:sp>
        <p:nvSpPr>
          <p:cNvPr id="10" name="Rectangle 9"/>
          <p:cNvSpPr/>
          <p:nvPr/>
        </p:nvSpPr>
        <p:spPr bwMode="auto">
          <a:xfrm>
            <a:off x="4892099" y="2491369"/>
            <a:ext cx="3998837" cy="8117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algn="ctr" defTabSz="914400">
              <a:buClr>
                <a:srgbClr val="E0396E"/>
              </a:buClr>
              <a:buSzPct val="95000"/>
              <a:buFont typeface="Calibri" pitchFamily="34" charset="0"/>
              <a:buNone/>
              <a:defRPr/>
            </a:pPr>
            <a:r>
              <a:rPr lang="en-GB" sz="1600" kern="0" dirty="0">
                <a:solidFill>
                  <a:srgbClr val="FFFFFF"/>
                </a:solidFill>
                <a:latin typeface="Calibri" pitchFamily="34" charset="0"/>
                <a:ea typeface="+mn-ea"/>
              </a:rPr>
              <a:t>Sustainably rebalance children’s services by focusing on prevention and reducing demand to social care</a:t>
            </a:r>
          </a:p>
        </p:txBody>
      </p:sp>
      <p:sp>
        <p:nvSpPr>
          <p:cNvPr id="26" name="Down Arrow 25"/>
          <p:cNvSpPr/>
          <p:nvPr/>
        </p:nvSpPr>
        <p:spPr bwMode="auto">
          <a:xfrm>
            <a:off x="5185509" y="3440801"/>
            <a:ext cx="248356" cy="259057"/>
          </a:xfrm>
          <a:prstGeom prst="downArrow">
            <a:avLst/>
          </a:prstGeom>
          <a:solidFill>
            <a:schemeClr val="accent3"/>
          </a:solidFill>
          <a:ln w="9525" cap="flat" cmpd="sng" algn="ctr">
            <a:no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defTabSz="914400">
              <a:buClr>
                <a:srgbClr val="E0396E"/>
              </a:buClr>
              <a:buSzPct val="95000"/>
              <a:buFont typeface="Calibri" pitchFamily="34" charset="0"/>
              <a:buNone/>
              <a:defRPr/>
            </a:pPr>
            <a:endParaRPr lang="en-GB" sz="2000" kern="0" dirty="0">
              <a:solidFill>
                <a:srgbClr val="193F78"/>
              </a:solidFill>
              <a:latin typeface="Calibri" pitchFamily="34" charset="0"/>
              <a:ea typeface="+mn-ea"/>
            </a:endParaRPr>
          </a:p>
        </p:txBody>
      </p:sp>
      <p:sp>
        <p:nvSpPr>
          <p:cNvPr id="27" name="Down Arrow 26"/>
          <p:cNvSpPr/>
          <p:nvPr/>
        </p:nvSpPr>
        <p:spPr bwMode="auto">
          <a:xfrm>
            <a:off x="6764124" y="3435651"/>
            <a:ext cx="248356" cy="259057"/>
          </a:xfrm>
          <a:prstGeom prst="downArrow">
            <a:avLst/>
          </a:prstGeom>
          <a:solidFill>
            <a:schemeClr val="accent3"/>
          </a:solidFill>
          <a:ln w="9525" cap="flat" cmpd="sng" algn="ctr">
            <a:no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defTabSz="914400">
              <a:buClr>
                <a:srgbClr val="E0396E"/>
              </a:buClr>
              <a:buSzPct val="95000"/>
              <a:buFont typeface="Calibri" pitchFamily="34" charset="0"/>
              <a:buNone/>
              <a:defRPr/>
            </a:pPr>
            <a:endParaRPr lang="en-GB" sz="2000" kern="0" dirty="0">
              <a:solidFill>
                <a:srgbClr val="193F78"/>
              </a:solidFill>
              <a:latin typeface="Calibri" pitchFamily="34" charset="0"/>
              <a:ea typeface="+mn-ea"/>
            </a:endParaRPr>
          </a:p>
        </p:txBody>
      </p:sp>
      <p:sp>
        <p:nvSpPr>
          <p:cNvPr id="28" name="Down Arrow 27"/>
          <p:cNvSpPr/>
          <p:nvPr/>
        </p:nvSpPr>
        <p:spPr bwMode="auto">
          <a:xfrm>
            <a:off x="8441313" y="3435650"/>
            <a:ext cx="248356" cy="259057"/>
          </a:xfrm>
          <a:prstGeom prst="downArrow">
            <a:avLst/>
          </a:prstGeom>
          <a:solidFill>
            <a:schemeClr val="accent3"/>
          </a:solidFill>
          <a:ln w="9525" cap="flat" cmpd="sng" algn="ctr">
            <a:no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defTabSz="914400">
              <a:buClr>
                <a:srgbClr val="E0396E"/>
              </a:buClr>
              <a:buSzPct val="95000"/>
              <a:buFont typeface="Calibri" pitchFamily="34" charset="0"/>
              <a:buNone/>
              <a:defRPr/>
            </a:pPr>
            <a:endParaRPr lang="en-GB" sz="2000" kern="0" dirty="0">
              <a:solidFill>
                <a:srgbClr val="193F78"/>
              </a:solidFill>
              <a:latin typeface="Calibri" pitchFamily="34" charset="0"/>
              <a:ea typeface="+mn-ea"/>
            </a:endParaRPr>
          </a:p>
        </p:txBody>
      </p:sp>
      <p:sp>
        <p:nvSpPr>
          <p:cNvPr id="22" name="Rounded Rectangle 21"/>
          <p:cNvSpPr/>
          <p:nvPr/>
        </p:nvSpPr>
        <p:spPr bwMode="auto">
          <a:xfrm>
            <a:off x="142454" y="1949959"/>
            <a:ext cx="4360990" cy="4326663"/>
          </a:xfrm>
          <a:prstGeom prst="round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marL="285750" indent="-285750" defTabSz="914400" fontAlgn="auto">
              <a:spcBef>
                <a:spcPts val="0"/>
              </a:spcBef>
              <a:spcAft>
                <a:spcPts val="0"/>
              </a:spcAft>
              <a:buFont typeface="Arial" panose="020B0604020202020204" pitchFamily="34" charset="0"/>
              <a:buChar char="•"/>
              <a:defRPr/>
            </a:pPr>
            <a:endParaRPr lang="en-GB" sz="1500" kern="0" dirty="0">
              <a:solidFill>
                <a:sysClr val="windowText" lastClr="000000"/>
              </a:solidFill>
              <a:latin typeface="Calibri" pitchFamily="34" charset="0"/>
              <a:ea typeface="+mn-ea"/>
            </a:endParaRPr>
          </a:p>
        </p:txBody>
      </p:sp>
      <p:sp>
        <p:nvSpPr>
          <p:cNvPr id="30" name="TextBox 29"/>
          <p:cNvSpPr txBox="1"/>
          <p:nvPr/>
        </p:nvSpPr>
        <p:spPr>
          <a:xfrm>
            <a:off x="138977" y="1979231"/>
            <a:ext cx="4357513" cy="369332"/>
          </a:xfrm>
          <a:prstGeom prst="rect">
            <a:avLst/>
          </a:prstGeom>
          <a:noFill/>
        </p:spPr>
        <p:txBody>
          <a:bodyPr wrap="square" rtlCol="0">
            <a:spAutoFit/>
          </a:bodyPr>
          <a:lstStyle/>
          <a:p>
            <a:pPr algn="ctr" defTabSz="914400" fontAlgn="auto">
              <a:spcBef>
                <a:spcPts val="0"/>
              </a:spcBef>
              <a:spcAft>
                <a:spcPts val="0"/>
              </a:spcAft>
              <a:defRPr/>
            </a:pPr>
            <a:r>
              <a:rPr lang="en-GB" b="1" u="sng" kern="0" dirty="0">
                <a:solidFill>
                  <a:srgbClr val="193F78"/>
                </a:solidFill>
                <a:latin typeface="Calibri" pitchFamily="34" charset="0"/>
                <a:ea typeface="+mn-ea"/>
              </a:rPr>
              <a:t>Opportunities</a:t>
            </a:r>
          </a:p>
        </p:txBody>
      </p:sp>
      <p:graphicFrame>
        <p:nvGraphicFramePr>
          <p:cNvPr id="31" name="Diagram 30"/>
          <p:cNvGraphicFramePr/>
          <p:nvPr>
            <p:extLst>
              <p:ext uri="{D42A27DB-BD31-4B8C-83A1-F6EECF244321}">
                <p14:modId xmlns:p14="http://schemas.microsoft.com/office/powerpoint/2010/main" val="1539579534"/>
              </p:ext>
            </p:extLst>
          </p:nvPr>
        </p:nvGraphicFramePr>
        <p:xfrm>
          <a:off x="-289938" y="2393290"/>
          <a:ext cx="5223899" cy="36458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itle 10"/>
          <p:cNvSpPr>
            <a:spLocks noGrp="1"/>
          </p:cNvSpPr>
          <p:nvPr>
            <p:ph type="title"/>
          </p:nvPr>
        </p:nvSpPr>
        <p:spPr>
          <a:xfrm>
            <a:off x="358775" y="0"/>
            <a:ext cx="8421688" cy="774946"/>
          </a:xfrm>
        </p:spPr>
        <p:txBody>
          <a:bodyPr/>
          <a:lstStyle/>
          <a:p>
            <a:r>
              <a:rPr lang="en-GB" sz="2400" dirty="0">
                <a:solidFill>
                  <a:schemeClr val="tx1"/>
                </a:solidFill>
              </a:rPr>
              <a:t>0-19 Programme on a Page</a:t>
            </a:r>
          </a:p>
        </p:txBody>
      </p:sp>
    </p:spTree>
    <p:extLst>
      <p:ext uri="{BB962C8B-B14F-4D97-AF65-F5344CB8AC3E}">
        <p14:creationId xmlns:p14="http://schemas.microsoft.com/office/powerpoint/2010/main" val="345605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59" y="596589"/>
            <a:ext cx="8421688" cy="591015"/>
          </a:xfrm>
        </p:spPr>
        <p:txBody>
          <a:bodyPr tIns="36000"/>
          <a:lstStyle/>
          <a:p>
            <a:r>
              <a:rPr lang="en-GB" sz="2800" dirty="0" smtClean="0">
                <a:solidFill>
                  <a:schemeClr val="tx1"/>
                </a:solidFill>
              </a:rPr>
              <a:t>What </a:t>
            </a:r>
            <a:r>
              <a:rPr lang="en-GB" sz="2800" dirty="0">
                <a:solidFill>
                  <a:schemeClr val="tx1"/>
                </a:solidFill>
              </a:rPr>
              <a:t>does the analysis suggest the programme needs to achieve?</a:t>
            </a:r>
          </a:p>
        </p:txBody>
      </p:sp>
      <p:sp>
        <p:nvSpPr>
          <p:cNvPr id="3" name="Content Placeholder 2"/>
          <p:cNvSpPr>
            <a:spLocks noGrp="1"/>
          </p:cNvSpPr>
          <p:nvPr>
            <p:ph idx="1"/>
          </p:nvPr>
        </p:nvSpPr>
        <p:spPr>
          <a:xfrm>
            <a:off x="556237" y="1890229"/>
            <a:ext cx="8587762" cy="4965043"/>
          </a:xfrm>
        </p:spPr>
        <p:txBody>
          <a:bodyPr/>
          <a:lstStyle/>
          <a:p>
            <a:pPr marL="285750" indent="-285750">
              <a:buFont typeface="Arial" panose="020B0604020202020204" pitchFamily="34" charset="0"/>
              <a:buChar char="•"/>
            </a:pPr>
            <a:r>
              <a:rPr lang="en-GB" sz="2400" dirty="0" smtClean="0"/>
              <a:t>The system </a:t>
            </a:r>
            <a:r>
              <a:rPr lang="en-GB" sz="2400" dirty="0"/>
              <a:t>need to become more </a:t>
            </a:r>
            <a:r>
              <a:rPr lang="en-GB" sz="2400" dirty="0" smtClean="0"/>
              <a:t>integrated</a:t>
            </a:r>
          </a:p>
          <a:p>
            <a:pPr marL="285750" indent="-285750">
              <a:buFont typeface="Arial" panose="020B0604020202020204" pitchFamily="34" charset="0"/>
              <a:buChar char="•"/>
            </a:pPr>
            <a:r>
              <a:rPr lang="en-GB" sz="2400" dirty="0" smtClean="0"/>
              <a:t>Model </a:t>
            </a:r>
            <a:r>
              <a:rPr lang="en-GB" sz="2400" dirty="0"/>
              <a:t>of delivery needs to change</a:t>
            </a:r>
          </a:p>
          <a:p>
            <a:pPr marL="285750" indent="-285750">
              <a:buFont typeface="Arial" panose="020B0604020202020204" pitchFamily="34" charset="0"/>
              <a:buChar char="•"/>
            </a:pPr>
            <a:r>
              <a:rPr lang="en-GB" sz="2400" dirty="0" smtClean="0"/>
              <a:t>We need </a:t>
            </a:r>
            <a:r>
              <a:rPr lang="en-GB" sz="2400" dirty="0"/>
              <a:t>to work with some families for </a:t>
            </a:r>
            <a:r>
              <a:rPr lang="en-GB" sz="2400" dirty="0" smtClean="0"/>
              <a:t>longer</a:t>
            </a:r>
            <a:endParaRPr lang="en-GB" sz="2400" dirty="0"/>
          </a:p>
          <a:p>
            <a:pPr marL="285750" indent="-285750">
              <a:buFont typeface="Arial" panose="020B0604020202020204" pitchFamily="34" charset="0"/>
              <a:buChar char="•"/>
            </a:pPr>
            <a:r>
              <a:rPr lang="en-GB" sz="2400" dirty="0"/>
              <a:t>The system needs more direct delivery and intervention </a:t>
            </a:r>
            <a:endParaRPr lang="en-GB" sz="2400" dirty="0" smtClean="0"/>
          </a:p>
          <a:p>
            <a:pPr marL="285750" indent="-285750">
              <a:buFont typeface="Arial" panose="020B0604020202020204" pitchFamily="34" charset="0"/>
              <a:buChar char="•"/>
            </a:pPr>
            <a:r>
              <a:rPr lang="en-GB" sz="2400" dirty="0" smtClean="0"/>
              <a:t>The </a:t>
            </a:r>
            <a:r>
              <a:rPr lang="en-GB" sz="2400" dirty="0"/>
              <a:t>skills of the workforce need to </a:t>
            </a:r>
            <a:r>
              <a:rPr lang="en-GB" sz="2400" dirty="0" smtClean="0"/>
              <a:t>develop </a:t>
            </a:r>
            <a:endParaRPr lang="en-GB" sz="2400" dirty="0"/>
          </a:p>
          <a:p>
            <a:pPr marL="285750" indent="-285750">
              <a:buFont typeface="Arial" panose="020B0604020202020204" pitchFamily="34" charset="0"/>
              <a:buChar char="•"/>
            </a:pPr>
            <a:r>
              <a:rPr lang="en-GB" sz="2400" dirty="0" smtClean="0"/>
              <a:t>The </a:t>
            </a:r>
            <a:r>
              <a:rPr lang="en-GB" sz="2400" dirty="0"/>
              <a:t>area needs to invest in partnerships </a:t>
            </a:r>
            <a:endParaRPr lang="en-GB" sz="2400" dirty="0" smtClean="0"/>
          </a:p>
          <a:p>
            <a:pPr marL="285750" indent="-285750">
              <a:buFont typeface="Arial" panose="020B0604020202020204" pitchFamily="34" charset="0"/>
              <a:buChar char="•"/>
            </a:pPr>
            <a:r>
              <a:rPr lang="en-GB" sz="2400" dirty="0" smtClean="0"/>
              <a:t>We need </a:t>
            </a:r>
            <a:r>
              <a:rPr lang="en-GB" sz="2400" dirty="0"/>
              <a:t>to use data differently </a:t>
            </a:r>
            <a:endParaRPr lang="en-GB" sz="2400" dirty="0" smtClean="0"/>
          </a:p>
          <a:p>
            <a:pPr marL="285750" indent="-285750">
              <a:buFont typeface="Arial" panose="020B0604020202020204" pitchFamily="34" charset="0"/>
              <a:buChar char="•"/>
            </a:pPr>
            <a:r>
              <a:rPr lang="en-GB" sz="2400" dirty="0" smtClean="0"/>
              <a:t>There is a need </a:t>
            </a:r>
            <a:r>
              <a:rPr lang="en-GB" sz="2400" dirty="0"/>
              <a:t>to commission different specialist </a:t>
            </a:r>
            <a:r>
              <a:rPr lang="en-GB" sz="2400" dirty="0" smtClean="0"/>
              <a:t>support</a:t>
            </a:r>
          </a:p>
          <a:p>
            <a:endParaRPr lang="en-GB" sz="2400" dirty="0"/>
          </a:p>
        </p:txBody>
      </p:sp>
      <p:sp>
        <p:nvSpPr>
          <p:cNvPr id="4" name="Rectangle 3"/>
          <p:cNvSpPr/>
          <p:nvPr/>
        </p:nvSpPr>
        <p:spPr bwMode="auto">
          <a:xfrm>
            <a:off x="1" y="6162462"/>
            <a:ext cx="9143999" cy="594201"/>
          </a:xfrm>
          <a:prstGeom prst="rect">
            <a:avLst/>
          </a:prstGeom>
          <a:solidFill>
            <a:schemeClr val="tx1"/>
          </a:solidFill>
          <a:ln>
            <a:headEnd type="none" w="med" len="med"/>
            <a:tailEnd type="none" w="med" len="med"/>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vert="horz" wrap="square" lIns="91440" tIns="72000" rIns="91440" bIns="45720" numCol="1" rtlCol="0" anchor="t" anchorCtr="0" compatLnSpc="1">
            <a:prstTxWarp prst="textNoShape">
              <a:avLst/>
            </a:prstTxWarp>
          </a:bodyPr>
          <a:lstStyle/>
          <a:p>
            <a:pPr algn="ctr" defTabSz="914400">
              <a:buClr>
                <a:srgbClr val="E0396E"/>
              </a:buClr>
              <a:buSzPct val="95000"/>
              <a:buFont typeface="Calibri" pitchFamily="34" charset="0"/>
              <a:buNone/>
              <a:defRPr/>
            </a:pPr>
            <a:r>
              <a:rPr lang="en-GB" sz="1600" b="1" kern="0" dirty="0">
                <a:solidFill>
                  <a:srgbClr val="FFFFFF"/>
                </a:solidFill>
              </a:rPr>
              <a:t>A consistent and valued input from partners is needed in the programme to ensure it properly responds to their views and needs</a:t>
            </a:r>
          </a:p>
        </p:txBody>
      </p:sp>
    </p:spTree>
    <p:extLst>
      <p:ext uri="{BB962C8B-B14F-4D97-AF65-F5344CB8AC3E}">
        <p14:creationId xmlns:p14="http://schemas.microsoft.com/office/powerpoint/2010/main" val="2294428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8485" y="282101"/>
            <a:ext cx="7772400" cy="604331"/>
          </a:xfrm>
        </p:spPr>
        <p:txBody>
          <a:bodyPr/>
          <a:lstStyle/>
          <a:p>
            <a:r>
              <a:rPr lang="en-GB" sz="2600" b="1" kern="0" dirty="0">
                <a:solidFill>
                  <a:srgbClr val="193F78"/>
                </a:solidFill>
                <a:ea typeface="+mj-ea"/>
                <a:cs typeface="Arial"/>
              </a:rPr>
              <a:t>How will we measure success?</a:t>
            </a:r>
            <a:endParaRPr lang="en-GB" b="1" dirty="0"/>
          </a:p>
        </p:txBody>
      </p:sp>
      <p:sp>
        <p:nvSpPr>
          <p:cNvPr id="6" name="Subtitle 5"/>
          <p:cNvSpPr>
            <a:spLocks noGrp="1"/>
          </p:cNvSpPr>
          <p:nvPr>
            <p:ph type="subTitle" idx="1"/>
          </p:nvPr>
        </p:nvSpPr>
        <p:spPr>
          <a:xfrm>
            <a:off x="768485" y="886432"/>
            <a:ext cx="7689715" cy="4636851"/>
          </a:xfrm>
        </p:spPr>
        <p:txBody>
          <a:bodyPr/>
          <a:lstStyle/>
          <a:p>
            <a:pPr lvl="0" algn="l" defTabSz="914400" eaLnBrk="1" hangingPunct="1">
              <a:spcBef>
                <a:spcPct val="0"/>
              </a:spcBef>
              <a:buClr>
                <a:srgbClr val="E0396E"/>
              </a:buClr>
              <a:buSzPct val="95000"/>
            </a:pPr>
            <a:r>
              <a:rPr lang="en-GB" sz="2000" kern="0" dirty="0">
                <a:solidFill>
                  <a:srgbClr val="193F78"/>
                </a:solidFill>
                <a:ea typeface="+mn-ea"/>
                <a:cs typeface="Arial"/>
              </a:rPr>
              <a:t>The key success measures identified for this programme are:</a:t>
            </a:r>
          </a:p>
          <a:p>
            <a:pPr marL="342900" lvl="0" indent="-342900" algn="l" defTabSz="914400" eaLnBrk="1" hangingPunct="1">
              <a:spcBef>
                <a:spcPct val="0"/>
              </a:spcBef>
              <a:buClr>
                <a:srgbClr val="E0396E"/>
              </a:buClr>
              <a:buSzPct val="95000"/>
              <a:buFont typeface="Arial" panose="020B0604020202020204" pitchFamily="34" charset="0"/>
              <a:buChar char="•"/>
            </a:pPr>
            <a:r>
              <a:rPr lang="en-GB" sz="2000" kern="0" dirty="0">
                <a:solidFill>
                  <a:srgbClr val="193F78"/>
                </a:solidFill>
                <a:ea typeface="+mn-ea"/>
                <a:cs typeface="Arial"/>
              </a:rPr>
              <a:t>Effective and targeted early help</a:t>
            </a:r>
          </a:p>
          <a:p>
            <a:pPr marL="342900" lvl="0" indent="-342900" algn="l" defTabSz="914400" eaLnBrk="1" hangingPunct="1">
              <a:spcBef>
                <a:spcPct val="0"/>
              </a:spcBef>
              <a:buClr>
                <a:srgbClr val="E0396E"/>
              </a:buClr>
              <a:buSzPct val="95000"/>
              <a:buFont typeface="Arial" panose="020B0604020202020204" pitchFamily="34" charset="0"/>
              <a:buChar char="•"/>
            </a:pPr>
            <a:r>
              <a:rPr lang="en-GB" sz="2000" kern="0" dirty="0">
                <a:solidFill>
                  <a:srgbClr val="193F78"/>
                </a:solidFill>
                <a:ea typeface="+mn-ea"/>
                <a:cs typeface="Arial"/>
              </a:rPr>
              <a:t>An effective and efficient front door</a:t>
            </a:r>
          </a:p>
          <a:p>
            <a:pPr marL="342900" lvl="0" indent="-342900" algn="l" defTabSz="914400" eaLnBrk="1" hangingPunct="1">
              <a:spcBef>
                <a:spcPct val="0"/>
              </a:spcBef>
              <a:buClr>
                <a:srgbClr val="E0396E"/>
              </a:buClr>
              <a:buSzPct val="95000"/>
              <a:buFont typeface="Arial" panose="020B0604020202020204" pitchFamily="34" charset="0"/>
              <a:buChar char="•"/>
            </a:pPr>
            <a:r>
              <a:rPr lang="en-GB" sz="2000" kern="0" dirty="0">
                <a:solidFill>
                  <a:srgbClr val="193F78"/>
                </a:solidFill>
                <a:ea typeface="+mn-ea"/>
                <a:cs typeface="Arial"/>
              </a:rPr>
              <a:t>Reduced demand on specialist social care services</a:t>
            </a:r>
          </a:p>
          <a:p>
            <a:pPr marL="342900" lvl="0" indent="-342900" algn="l" defTabSz="914400" eaLnBrk="1" hangingPunct="1">
              <a:spcBef>
                <a:spcPct val="0"/>
              </a:spcBef>
              <a:buClr>
                <a:srgbClr val="E0396E"/>
              </a:buClr>
              <a:buSzPct val="95000"/>
              <a:buFont typeface="Arial" panose="020B0604020202020204" pitchFamily="34" charset="0"/>
              <a:buChar char="•"/>
            </a:pPr>
            <a:r>
              <a:rPr lang="en-GB" sz="2000" kern="0" dirty="0">
                <a:solidFill>
                  <a:srgbClr val="193F78"/>
                </a:solidFill>
                <a:ea typeface="+mn-ea"/>
                <a:cs typeface="Arial"/>
              </a:rPr>
              <a:t>Targeted and appropriate allocation of placements</a:t>
            </a:r>
          </a:p>
          <a:p>
            <a:pPr lvl="0" algn="l" defTabSz="914400" eaLnBrk="1" hangingPunct="1">
              <a:spcBef>
                <a:spcPct val="0"/>
              </a:spcBef>
              <a:buClr>
                <a:srgbClr val="E0396E"/>
              </a:buClr>
              <a:buSzPct val="95000"/>
            </a:pPr>
            <a:r>
              <a:rPr lang="en-GB" sz="2000" kern="0" dirty="0">
                <a:solidFill>
                  <a:srgbClr val="193F78"/>
                </a:solidFill>
                <a:ea typeface="+mn-ea"/>
                <a:cs typeface="Arial"/>
              </a:rPr>
              <a:t> </a:t>
            </a:r>
          </a:p>
          <a:p>
            <a:pPr lvl="0" algn="l" defTabSz="914400" eaLnBrk="1" hangingPunct="1">
              <a:spcBef>
                <a:spcPct val="0"/>
              </a:spcBef>
              <a:buClr>
                <a:srgbClr val="E0396E"/>
              </a:buClr>
              <a:buSzPct val="95000"/>
            </a:pPr>
            <a:r>
              <a:rPr lang="en-GB" sz="2000" kern="0" dirty="0">
                <a:solidFill>
                  <a:srgbClr val="193F78"/>
                </a:solidFill>
                <a:ea typeface="+mn-ea"/>
                <a:cs typeface="Arial"/>
              </a:rPr>
              <a:t>These elements will be evidenced by:</a:t>
            </a:r>
          </a:p>
          <a:p>
            <a:pPr marL="342900" lvl="0" indent="-342900" algn="l" defTabSz="914400" eaLnBrk="1" hangingPunct="1">
              <a:spcBef>
                <a:spcPct val="0"/>
              </a:spcBef>
              <a:buClr>
                <a:srgbClr val="E0396E"/>
              </a:buClr>
              <a:buSzPct val="95000"/>
              <a:buFont typeface="Arial" panose="020B0604020202020204" pitchFamily="34" charset="0"/>
              <a:buChar char="•"/>
            </a:pPr>
            <a:r>
              <a:rPr lang="en-GB" sz="2000" kern="0" dirty="0">
                <a:solidFill>
                  <a:srgbClr val="193F78"/>
                </a:solidFill>
                <a:ea typeface="+mn-ea"/>
                <a:cs typeface="Arial"/>
              </a:rPr>
              <a:t>Safe reductions in the number of looked after children</a:t>
            </a:r>
          </a:p>
          <a:p>
            <a:pPr marL="342900" lvl="0" indent="-342900" algn="l" defTabSz="914400" eaLnBrk="1" hangingPunct="1">
              <a:spcBef>
                <a:spcPct val="0"/>
              </a:spcBef>
              <a:buClr>
                <a:srgbClr val="E0396E"/>
              </a:buClr>
              <a:buSzPct val="95000"/>
              <a:buFont typeface="Arial" panose="020B0604020202020204" pitchFamily="34" charset="0"/>
              <a:buChar char="•"/>
            </a:pPr>
            <a:r>
              <a:rPr lang="en-GB" sz="2000" kern="0" dirty="0">
                <a:solidFill>
                  <a:srgbClr val="193F78"/>
                </a:solidFill>
                <a:ea typeface="+mn-ea"/>
                <a:cs typeface="Arial"/>
              </a:rPr>
              <a:t>Safe reductions in the number of children on child protection plans</a:t>
            </a:r>
          </a:p>
          <a:p>
            <a:pPr marL="342900" lvl="0" indent="-342900" algn="l" defTabSz="914400" eaLnBrk="1" hangingPunct="1">
              <a:spcBef>
                <a:spcPct val="0"/>
              </a:spcBef>
              <a:buClr>
                <a:srgbClr val="E0396E"/>
              </a:buClr>
              <a:buSzPct val="95000"/>
              <a:buFont typeface="Arial" panose="020B0604020202020204" pitchFamily="34" charset="0"/>
              <a:buChar char="•"/>
            </a:pPr>
            <a:r>
              <a:rPr lang="en-GB" sz="2000" kern="0" dirty="0">
                <a:solidFill>
                  <a:srgbClr val="193F78"/>
                </a:solidFill>
                <a:ea typeface="+mn-ea"/>
                <a:cs typeface="Arial"/>
              </a:rPr>
              <a:t>Safe reductions in the number of children in need</a:t>
            </a:r>
          </a:p>
          <a:p>
            <a:pPr marL="342900" lvl="0" indent="-342900" algn="l" defTabSz="914400" eaLnBrk="1" hangingPunct="1">
              <a:spcBef>
                <a:spcPct val="0"/>
              </a:spcBef>
              <a:buClr>
                <a:srgbClr val="E0396E"/>
              </a:buClr>
              <a:buSzPct val="95000"/>
              <a:buFont typeface="Arial" panose="020B0604020202020204" pitchFamily="34" charset="0"/>
              <a:buChar char="•"/>
            </a:pPr>
            <a:r>
              <a:rPr lang="en-GB" sz="2000" kern="0" dirty="0">
                <a:solidFill>
                  <a:srgbClr val="193F78"/>
                </a:solidFill>
                <a:ea typeface="+mn-ea"/>
                <a:cs typeface="Arial"/>
              </a:rPr>
              <a:t>Reduced number of referrals resulting in no further action</a:t>
            </a:r>
          </a:p>
          <a:p>
            <a:pPr marL="342900" lvl="0" indent="-342900" algn="l" defTabSz="914400" eaLnBrk="1" hangingPunct="1">
              <a:spcBef>
                <a:spcPct val="0"/>
              </a:spcBef>
              <a:buClr>
                <a:srgbClr val="E0396E"/>
              </a:buClr>
              <a:buSzPct val="95000"/>
              <a:buFont typeface="Arial" panose="020B0604020202020204" pitchFamily="34" charset="0"/>
              <a:buChar char="•"/>
            </a:pPr>
            <a:r>
              <a:rPr lang="en-GB" sz="2000" kern="0" dirty="0">
                <a:solidFill>
                  <a:srgbClr val="193F78"/>
                </a:solidFill>
                <a:ea typeface="+mn-ea"/>
                <a:cs typeface="Arial"/>
              </a:rPr>
              <a:t>Reduced number of assessments completed by social workers</a:t>
            </a:r>
          </a:p>
          <a:p>
            <a:pPr marL="342900" lvl="0" indent="-342900" algn="l" defTabSz="914400" eaLnBrk="1" hangingPunct="1">
              <a:spcBef>
                <a:spcPct val="0"/>
              </a:spcBef>
              <a:buClr>
                <a:srgbClr val="E0396E"/>
              </a:buClr>
              <a:buSzPct val="95000"/>
              <a:buFont typeface="Arial" panose="020B0604020202020204" pitchFamily="34" charset="0"/>
              <a:buChar char="•"/>
            </a:pPr>
            <a:r>
              <a:rPr lang="en-GB" sz="2000" kern="0" dirty="0">
                <a:solidFill>
                  <a:srgbClr val="193F78"/>
                </a:solidFill>
                <a:ea typeface="+mn-ea"/>
                <a:cs typeface="Arial"/>
              </a:rPr>
              <a:t>Evidence of successful interventions undertaken (reporting on impact, not process)</a:t>
            </a:r>
          </a:p>
          <a:p>
            <a:pPr marL="342900" lvl="0" indent="-342900" algn="l" defTabSz="914400" eaLnBrk="1" hangingPunct="1">
              <a:spcBef>
                <a:spcPct val="0"/>
              </a:spcBef>
              <a:buClr>
                <a:srgbClr val="E0396E"/>
              </a:buClr>
              <a:buSzPct val="95000"/>
              <a:buFont typeface="Arial" panose="020B0604020202020204" pitchFamily="34" charset="0"/>
              <a:buChar char="•"/>
            </a:pPr>
            <a:r>
              <a:rPr lang="en-GB" sz="2000" kern="0" dirty="0">
                <a:solidFill>
                  <a:srgbClr val="193F78"/>
                </a:solidFill>
                <a:ea typeface="+mn-ea"/>
                <a:cs typeface="Arial"/>
              </a:rPr>
              <a:t>Reduced numbers of children in residential placements and seek to minimise placements with independent foster agencies.</a:t>
            </a:r>
          </a:p>
          <a:p>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16682" t="36324" r="26723" b="32503"/>
          <a:stretch>
            <a:fillRect/>
          </a:stretch>
        </p:blipFill>
        <p:spPr bwMode="auto">
          <a:xfrm>
            <a:off x="307721" y="5846322"/>
            <a:ext cx="2686858" cy="82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29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1625"/>
            <a:ext cx="7772400" cy="1470025"/>
          </a:xfrm>
        </p:spPr>
        <p:txBody>
          <a:bodyPr/>
          <a:lstStyle/>
          <a:p>
            <a:pPr lvl="0" defTabSz="914400" eaLnBrk="1" hangingPunct="1"/>
            <a:r>
              <a:rPr lang="en-GB" sz="2600" kern="0" dirty="0">
                <a:solidFill>
                  <a:srgbClr val="193F78"/>
                </a:solidFill>
                <a:ea typeface="+mj-ea"/>
                <a:cs typeface="Arial"/>
              </a:rPr>
              <a:t>Building on Work to </a:t>
            </a:r>
            <a:r>
              <a:rPr lang="en-GB" sz="2600" kern="0" dirty="0" smtClean="0">
                <a:solidFill>
                  <a:srgbClr val="193F78"/>
                </a:solidFill>
                <a:ea typeface="+mj-ea"/>
                <a:cs typeface="Arial"/>
              </a:rPr>
              <a:t>Date</a:t>
            </a:r>
            <a:br>
              <a:rPr lang="en-GB" sz="2600" kern="0" dirty="0" smtClean="0">
                <a:solidFill>
                  <a:srgbClr val="193F78"/>
                </a:solidFill>
                <a:ea typeface="+mj-ea"/>
                <a:cs typeface="Arial"/>
              </a:rPr>
            </a:br>
            <a:r>
              <a:rPr lang="en-GB" sz="1800" kern="0" dirty="0">
                <a:solidFill>
                  <a:srgbClr val="193F78"/>
                </a:solidFill>
                <a:ea typeface="+mn-ea"/>
                <a:cs typeface="Arial"/>
              </a:rPr>
              <a:t>The programme will build on the successful models of practice in place in NE </a:t>
            </a:r>
            <a:r>
              <a:rPr lang="en-GB" sz="1800" kern="0" dirty="0" err="1">
                <a:solidFill>
                  <a:srgbClr val="193F78"/>
                </a:solidFill>
                <a:ea typeface="+mn-ea"/>
                <a:cs typeface="Arial"/>
              </a:rPr>
              <a:t>Lincs</a:t>
            </a:r>
            <a:r>
              <a:rPr lang="en-GB" sz="1800" kern="0" dirty="0">
                <a:solidFill>
                  <a:srgbClr val="193F78"/>
                </a:solidFill>
                <a:ea typeface="+mn-ea"/>
                <a:cs typeface="Arial"/>
              </a:rPr>
              <a:t>, in particular, the work developed by the creating stronger communities and prevention and early help projects. These ways of working will provide the cornerstones of practice for the new model.</a:t>
            </a:r>
            <a:br>
              <a:rPr lang="en-GB" sz="1800" kern="0" dirty="0">
                <a:solidFill>
                  <a:srgbClr val="193F78"/>
                </a:solidFill>
                <a:ea typeface="+mn-ea"/>
                <a:cs typeface="Arial"/>
              </a:rPr>
            </a:br>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16682" t="36324" r="26723" b="32503"/>
          <a:stretch>
            <a:fillRect/>
          </a:stretch>
        </p:blipFill>
        <p:spPr bwMode="auto">
          <a:xfrm>
            <a:off x="307721" y="5846322"/>
            <a:ext cx="2686858" cy="82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146" y="1389604"/>
            <a:ext cx="5419725"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08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195"/>
            <a:ext cx="3008313" cy="647160"/>
          </a:xfrm>
        </p:spPr>
        <p:txBody>
          <a:bodyPr/>
          <a:lstStyle/>
          <a:p>
            <a:r>
              <a:rPr lang="en-GB" dirty="0"/>
              <a:t>Phasing the redesign</a:t>
            </a:r>
          </a:p>
        </p:txBody>
      </p:sp>
      <p:sp>
        <p:nvSpPr>
          <p:cNvPr id="7" name="Text Placeholder 6"/>
          <p:cNvSpPr>
            <a:spLocks noGrp="1"/>
          </p:cNvSpPr>
          <p:nvPr>
            <p:ph type="body" sz="half" idx="2"/>
          </p:nvPr>
        </p:nvSpPr>
        <p:spPr>
          <a:xfrm>
            <a:off x="307721" y="1012217"/>
            <a:ext cx="3008313" cy="4691063"/>
          </a:xfrm>
        </p:spPr>
        <p:txBody>
          <a:bodyPr/>
          <a:lstStyle/>
          <a:p>
            <a:r>
              <a:rPr lang="en-GB" dirty="0"/>
              <a:t>There are four key pathways we will be re-designing &amp; improving as part of the programme. These include:</a:t>
            </a:r>
          </a:p>
          <a:p>
            <a:pPr marL="342900" indent="-342900">
              <a:buFont typeface="Arial" panose="020B0604020202020204" pitchFamily="34" charset="0"/>
              <a:buChar char="•"/>
            </a:pPr>
            <a:r>
              <a:rPr lang="en-GB" dirty="0"/>
              <a:t>Phase 1 - Prevention and Early Help</a:t>
            </a:r>
          </a:p>
          <a:p>
            <a:pPr marL="342900" indent="-342900">
              <a:buFont typeface="Arial" panose="020B0604020202020204" pitchFamily="34" charset="0"/>
              <a:buChar char="•"/>
            </a:pPr>
            <a:r>
              <a:rPr lang="en-GB" dirty="0"/>
              <a:t>Phase 2 - Social Care</a:t>
            </a:r>
          </a:p>
          <a:p>
            <a:pPr marL="342900" indent="-342900">
              <a:buFont typeface="Arial" panose="020B0604020202020204" pitchFamily="34" charset="0"/>
              <a:buChar char="•"/>
            </a:pPr>
            <a:r>
              <a:rPr lang="en-GB" dirty="0"/>
              <a:t>Phase 3 - Emotional &amp; Mental Health</a:t>
            </a:r>
          </a:p>
          <a:p>
            <a:pPr marL="342900" indent="-342900">
              <a:buFont typeface="Arial" panose="020B0604020202020204" pitchFamily="34" charset="0"/>
              <a:buChar char="•"/>
            </a:pPr>
            <a:r>
              <a:rPr lang="en-GB" dirty="0"/>
              <a:t>Phase 4 - Education and SEN (D)</a:t>
            </a:r>
          </a:p>
          <a:p>
            <a:endParaRPr lang="en-GB" dirty="0"/>
          </a:p>
          <a:p>
            <a:r>
              <a:rPr lang="en-GB" dirty="0"/>
              <a:t>We need to phase our activity with the intention of starting with ‘early help’ to support reductions in future demand</a:t>
            </a:r>
          </a:p>
          <a:p>
            <a:endParaRPr lang="en-GB" b="1" dirty="0"/>
          </a:p>
          <a:p>
            <a:r>
              <a:rPr lang="en-GB" b="1" dirty="0"/>
              <a:t>A central part of all of these phases will be our links to schools to drive attendance &amp; attainment, with a key ambition of better wrapping support around local schools &amp; utilising the support they have within them</a:t>
            </a:r>
          </a:p>
          <a:p>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16682" t="36324" r="26723" b="32503"/>
          <a:stretch>
            <a:fillRect/>
          </a:stretch>
        </p:blipFill>
        <p:spPr bwMode="auto">
          <a:xfrm>
            <a:off x="307721" y="5846322"/>
            <a:ext cx="2686858" cy="82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p:cNvGraphicFramePr/>
          <p:nvPr>
            <p:extLst/>
          </p:nvPr>
        </p:nvGraphicFramePr>
        <p:xfrm>
          <a:off x="2714559" y="387169"/>
          <a:ext cx="7662959" cy="54736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6692201" y="3916492"/>
            <a:ext cx="2029767" cy="1786788"/>
          </a:xfrm>
          <a:prstGeom prst="rect">
            <a:avLst/>
          </a:prstGeom>
          <a:noFill/>
          <a:ln w="38100">
            <a:solidFill>
              <a:srgbClr val="FF0000"/>
            </a:solidFill>
            <a:prstDash val="dash"/>
          </a:ln>
        </p:spPr>
        <p:txBody>
          <a:bodyPr wrap="square" rtlCol="0">
            <a:spAutoFit/>
          </a:bodyPr>
          <a:lstStyle/>
          <a:p>
            <a:endParaRPr lang="en-GB" dirty="0"/>
          </a:p>
        </p:txBody>
      </p:sp>
    </p:spTree>
    <p:extLst>
      <p:ext uri="{BB962C8B-B14F-4D97-AF65-F5344CB8AC3E}">
        <p14:creationId xmlns:p14="http://schemas.microsoft.com/office/powerpoint/2010/main" val="3845301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8485" y="886432"/>
            <a:ext cx="7772400" cy="604331"/>
          </a:xfrm>
        </p:spPr>
        <p:txBody>
          <a:bodyPr/>
          <a:lstStyle/>
          <a:p>
            <a:r>
              <a:rPr lang="en-GB" sz="4000" b="1" kern="0" dirty="0">
                <a:solidFill>
                  <a:srgbClr val="000000"/>
                </a:solidFill>
                <a:ea typeface="+mj-ea"/>
                <a:cs typeface="Arial"/>
              </a:rPr>
              <a:t>Next Steps</a:t>
            </a:r>
            <a:endParaRPr lang="en-GB" b="1" dirty="0"/>
          </a:p>
        </p:txBody>
      </p:sp>
      <p:sp>
        <p:nvSpPr>
          <p:cNvPr id="6" name="Subtitle 5"/>
          <p:cNvSpPr>
            <a:spLocks noGrp="1"/>
          </p:cNvSpPr>
          <p:nvPr>
            <p:ph type="subTitle" idx="1"/>
          </p:nvPr>
        </p:nvSpPr>
        <p:spPr>
          <a:xfrm>
            <a:off x="700391" y="1624418"/>
            <a:ext cx="7689715" cy="4636851"/>
          </a:xfrm>
        </p:spPr>
        <p:txBody>
          <a:bodyPr/>
          <a:lstStyle/>
          <a:p>
            <a:pPr marL="342900" lvl="0" indent="-342900" algn="l" defTabSz="914400" eaLnBrk="1" hangingPunct="1">
              <a:spcBef>
                <a:spcPct val="0"/>
              </a:spcBef>
              <a:buClr>
                <a:srgbClr val="E0396E"/>
              </a:buClr>
              <a:buSzPct val="95000"/>
              <a:buFont typeface="Arial" panose="020B0604020202020204" pitchFamily="34" charset="0"/>
              <a:buChar char="•"/>
            </a:pPr>
            <a:endParaRPr lang="en-GB" sz="2800" kern="0" dirty="0" smtClean="0">
              <a:solidFill>
                <a:srgbClr val="193F78"/>
              </a:solidFill>
              <a:ea typeface="+mn-ea"/>
              <a:cs typeface="Arial"/>
            </a:endParaRPr>
          </a:p>
          <a:p>
            <a:pPr marL="342900" lvl="0" indent="-342900" algn="l" defTabSz="914400" eaLnBrk="1" hangingPunct="1">
              <a:spcBef>
                <a:spcPct val="0"/>
              </a:spcBef>
              <a:buClr>
                <a:srgbClr val="E0396E"/>
              </a:buClr>
              <a:buSzPct val="95000"/>
              <a:buFont typeface="Arial" panose="020B0604020202020204" pitchFamily="34" charset="0"/>
              <a:buChar char="•"/>
            </a:pPr>
            <a:r>
              <a:rPr lang="en-GB" sz="2800" kern="0" dirty="0" smtClean="0">
                <a:solidFill>
                  <a:srgbClr val="193F78"/>
                </a:solidFill>
                <a:ea typeface="+mn-ea"/>
                <a:cs typeface="Arial"/>
              </a:rPr>
              <a:t>Continue to take </a:t>
            </a:r>
            <a:r>
              <a:rPr lang="en-GB" sz="2800" kern="0" dirty="0">
                <a:solidFill>
                  <a:srgbClr val="193F78"/>
                </a:solidFill>
                <a:ea typeface="+mn-ea"/>
                <a:cs typeface="Arial"/>
              </a:rPr>
              <a:t>the messages out to any partners/groups who have a role to play </a:t>
            </a:r>
          </a:p>
          <a:p>
            <a:pPr marL="342900" lvl="0" indent="-342900" algn="l" defTabSz="914400" eaLnBrk="1" hangingPunct="1">
              <a:spcBef>
                <a:spcPct val="0"/>
              </a:spcBef>
              <a:buClr>
                <a:srgbClr val="E0396E"/>
              </a:buClr>
              <a:buSzPct val="95000"/>
              <a:buFont typeface="Arial" panose="020B0604020202020204" pitchFamily="34" charset="0"/>
              <a:buChar char="•"/>
            </a:pPr>
            <a:r>
              <a:rPr lang="en-GB" sz="2800" kern="0" dirty="0">
                <a:solidFill>
                  <a:srgbClr val="193F78"/>
                </a:solidFill>
                <a:ea typeface="+mn-ea"/>
                <a:cs typeface="Arial"/>
              </a:rPr>
              <a:t>Input into redesign of services welcomed</a:t>
            </a:r>
          </a:p>
          <a:p>
            <a:pPr marL="342900" lvl="0" indent="-342900" algn="l" defTabSz="914400" eaLnBrk="1" hangingPunct="1">
              <a:spcBef>
                <a:spcPct val="0"/>
              </a:spcBef>
              <a:buClr>
                <a:srgbClr val="E0396E"/>
              </a:buClr>
              <a:buSzPct val="95000"/>
              <a:buFont typeface="Arial" panose="020B0604020202020204" pitchFamily="34" charset="0"/>
              <a:buChar char="•"/>
            </a:pPr>
            <a:r>
              <a:rPr lang="en-GB" sz="2800" kern="0" dirty="0">
                <a:solidFill>
                  <a:srgbClr val="193F78"/>
                </a:solidFill>
                <a:ea typeface="+mn-ea"/>
                <a:cs typeface="Arial"/>
              </a:rPr>
              <a:t>Need to see  a  whole place approach</a:t>
            </a:r>
          </a:p>
          <a:p>
            <a:pPr marL="342900" lvl="0" indent="-342900" algn="l" defTabSz="914400" eaLnBrk="1" hangingPunct="1">
              <a:spcBef>
                <a:spcPct val="0"/>
              </a:spcBef>
              <a:buClr>
                <a:srgbClr val="E0396E"/>
              </a:buClr>
              <a:buSzPct val="95000"/>
              <a:buFont typeface="Arial" panose="020B0604020202020204" pitchFamily="34" charset="0"/>
              <a:buChar char="•"/>
            </a:pPr>
            <a:r>
              <a:rPr lang="en-GB" sz="2800" kern="0" dirty="0">
                <a:solidFill>
                  <a:srgbClr val="193F78"/>
                </a:solidFill>
                <a:ea typeface="+mn-ea"/>
                <a:cs typeface="Arial"/>
              </a:rPr>
              <a:t>Aiming for </a:t>
            </a:r>
            <a:r>
              <a:rPr lang="en-GB" sz="2800" kern="0" dirty="0" smtClean="0">
                <a:solidFill>
                  <a:srgbClr val="193F78"/>
                </a:solidFill>
                <a:ea typeface="+mn-ea"/>
                <a:cs typeface="Arial"/>
              </a:rPr>
              <a:t>proposed </a:t>
            </a:r>
            <a:r>
              <a:rPr lang="en-GB" sz="2800" kern="0" dirty="0">
                <a:solidFill>
                  <a:srgbClr val="193F78"/>
                </a:solidFill>
                <a:ea typeface="+mn-ea"/>
                <a:cs typeface="Arial"/>
              </a:rPr>
              <a:t>basics of redesign by the end of </a:t>
            </a:r>
            <a:r>
              <a:rPr lang="en-GB" sz="2800" kern="0" dirty="0" smtClean="0">
                <a:solidFill>
                  <a:srgbClr val="193F78"/>
                </a:solidFill>
                <a:ea typeface="+mn-ea"/>
                <a:cs typeface="Arial"/>
              </a:rPr>
              <a:t>January</a:t>
            </a:r>
            <a:endParaRPr lang="en-GB" sz="2800" kern="0" dirty="0">
              <a:solidFill>
                <a:srgbClr val="193F78"/>
              </a:solidFill>
              <a:ea typeface="+mn-ea"/>
              <a:cs typeface="Arial"/>
            </a:endParaRPr>
          </a:p>
          <a:p>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16682" t="36324" r="26723" b="32503"/>
          <a:stretch>
            <a:fillRect/>
          </a:stretch>
        </p:blipFill>
        <p:spPr bwMode="auto">
          <a:xfrm>
            <a:off x="307721" y="5846322"/>
            <a:ext cx="2686858" cy="82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896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ctrTitle"/>
          </p:nvPr>
        </p:nvSpPr>
        <p:spPr/>
        <p:txBody>
          <a:bodyPr/>
          <a:lstStyle/>
          <a:p>
            <a:r>
              <a:rPr lang="en-GB" altLang="en-US" b="1" dirty="0" smtClean="0">
                <a:ea typeface="ＭＳ Ｐゴシック" pitchFamily="34" charset="-128"/>
              </a:rPr>
              <a:t>0-19 Programme</a:t>
            </a:r>
          </a:p>
        </p:txBody>
      </p:sp>
      <p:sp>
        <p:nvSpPr>
          <p:cNvPr id="2051" name="Subtitle 5"/>
          <p:cNvSpPr>
            <a:spLocks noGrp="1"/>
          </p:cNvSpPr>
          <p:nvPr>
            <p:ph type="subTitle" idx="1"/>
          </p:nvPr>
        </p:nvSpPr>
        <p:spPr>
          <a:xfrm>
            <a:off x="1371600" y="2974975"/>
            <a:ext cx="6400800" cy="2663825"/>
          </a:xfrm>
        </p:spPr>
        <p:txBody>
          <a:bodyPr/>
          <a:lstStyle/>
          <a:p>
            <a:pPr>
              <a:defRPr/>
            </a:pPr>
            <a:endParaRPr lang="en-GB" altLang="en-US" sz="1050" dirty="0" smtClean="0">
              <a:solidFill>
                <a:schemeClr val="tx1"/>
              </a:solidFill>
            </a:endParaRPr>
          </a:p>
          <a:p>
            <a:pPr>
              <a:defRPr/>
            </a:pPr>
            <a:r>
              <a:rPr lang="en-GB" dirty="0" smtClean="0"/>
              <a:t>East </a:t>
            </a:r>
            <a:r>
              <a:rPr lang="en-GB" dirty="0"/>
              <a:t>Marsh and West Marsh Prototype </a:t>
            </a:r>
            <a:r>
              <a:rPr lang="en-GB" dirty="0" smtClean="0"/>
              <a:t>Proposals and Initial Ideas</a:t>
            </a:r>
            <a:endParaRPr lang="en-GB" altLang="en-US" dirty="0" smtClean="0">
              <a:solidFill>
                <a:schemeClr val="tx1"/>
              </a:solidFill>
            </a:endParaRPr>
          </a:p>
        </p:txBody>
      </p:sp>
      <p:pic>
        <p:nvPicPr>
          <p:cNvPr id="2052" name="Picture 3"/>
          <p:cNvPicPr>
            <a:picLocks noChangeAspect="1" noChangeArrowheads="1"/>
          </p:cNvPicPr>
          <p:nvPr/>
        </p:nvPicPr>
        <p:blipFill>
          <a:blip r:embed="rId3">
            <a:extLst>
              <a:ext uri="{28A0092B-C50C-407E-A947-70E740481C1C}">
                <a14:useLocalDpi xmlns:a14="http://schemas.microsoft.com/office/drawing/2010/main" val="0"/>
              </a:ext>
            </a:extLst>
          </a:blip>
          <a:srcRect l="16682" t="36324" r="26723" b="32503"/>
          <a:stretch>
            <a:fillRect/>
          </a:stretch>
        </p:blipFill>
        <p:spPr bwMode="auto">
          <a:xfrm>
            <a:off x="2078038" y="825500"/>
            <a:ext cx="4881562"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350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183"/>
            <a:ext cx="8229600" cy="1143000"/>
          </a:xfrm>
        </p:spPr>
        <p:txBody>
          <a:bodyPr/>
          <a:lstStyle/>
          <a:p>
            <a:r>
              <a:rPr lang="en-GB" dirty="0" smtClean="0">
                <a:solidFill>
                  <a:schemeClr val="tx2">
                    <a:lumMod val="75000"/>
                  </a:schemeClr>
                </a:solidFill>
              </a:rPr>
              <a:t>What is the 0-19 Programme?</a:t>
            </a:r>
            <a:endParaRPr lang="en-GB" dirty="0">
              <a:solidFill>
                <a:schemeClr val="tx2">
                  <a:lumMod val="75000"/>
                </a:schemeClr>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16682" t="36324" r="26723" b="32503"/>
          <a:stretch>
            <a:fillRect/>
          </a:stretch>
        </p:blipFill>
        <p:spPr bwMode="auto">
          <a:xfrm>
            <a:off x="307721" y="5846322"/>
            <a:ext cx="2686858" cy="82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457200" y="1242277"/>
            <a:ext cx="8229600" cy="452596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endParaRPr lang="en-GB" sz="2400" dirty="0" smtClean="0">
              <a:solidFill>
                <a:schemeClr val="tx2">
                  <a:lumMod val="75000"/>
                </a:schemeClr>
              </a:solidFill>
            </a:endParaRPr>
          </a:p>
          <a:p>
            <a:pPr eaLnBrk="1" fontAlgn="auto" hangingPunct="1"/>
            <a:r>
              <a:rPr lang="en-GB" sz="2400" dirty="0" smtClean="0">
                <a:solidFill>
                  <a:schemeClr val="tx2">
                    <a:lumMod val="75000"/>
                  </a:schemeClr>
                </a:solidFill>
              </a:rPr>
              <a:t>The </a:t>
            </a:r>
            <a:r>
              <a:rPr lang="en-GB" sz="2400" dirty="0">
                <a:solidFill>
                  <a:schemeClr val="tx2">
                    <a:lumMod val="75000"/>
                  </a:schemeClr>
                </a:solidFill>
              </a:rPr>
              <a:t>radical reshaping of the </a:t>
            </a:r>
            <a:r>
              <a:rPr lang="en-GB" sz="2400" dirty="0" smtClean="0">
                <a:solidFill>
                  <a:schemeClr val="tx2">
                    <a:lumMod val="75000"/>
                  </a:schemeClr>
                </a:solidFill>
              </a:rPr>
              <a:t>whole children’s services system with a focus on the core drivers of demand</a:t>
            </a:r>
          </a:p>
          <a:p>
            <a:pPr eaLnBrk="1" fontAlgn="auto" hangingPunct="1"/>
            <a:r>
              <a:rPr lang="en-GB" sz="2400" dirty="0" smtClean="0">
                <a:solidFill>
                  <a:schemeClr val="tx2">
                    <a:lumMod val="75000"/>
                  </a:schemeClr>
                </a:solidFill>
              </a:rPr>
              <a:t>The </a:t>
            </a:r>
            <a:r>
              <a:rPr lang="en-GB" sz="2400" dirty="0">
                <a:solidFill>
                  <a:schemeClr val="tx2">
                    <a:lumMod val="75000"/>
                  </a:schemeClr>
                </a:solidFill>
              </a:rPr>
              <a:t>biggest transformation programme NELC has seen in recent </a:t>
            </a:r>
            <a:r>
              <a:rPr lang="en-GB" sz="2400" dirty="0" smtClean="0">
                <a:solidFill>
                  <a:schemeClr val="tx2">
                    <a:lumMod val="75000"/>
                  </a:schemeClr>
                </a:solidFill>
              </a:rPr>
              <a:t>history</a:t>
            </a:r>
          </a:p>
          <a:p>
            <a:pPr eaLnBrk="1" fontAlgn="auto" hangingPunct="1"/>
            <a:r>
              <a:rPr lang="en-GB" sz="2400" dirty="0" smtClean="0">
                <a:solidFill>
                  <a:schemeClr val="tx2">
                    <a:lumMod val="75000"/>
                  </a:schemeClr>
                </a:solidFill>
              </a:rPr>
              <a:t>Within any change programme there are always challenges, however...</a:t>
            </a:r>
          </a:p>
          <a:p>
            <a:pPr eaLnBrk="1" fontAlgn="auto" hangingPunct="1"/>
            <a:r>
              <a:rPr lang="en-GB" sz="2400" dirty="0" smtClean="0">
                <a:solidFill>
                  <a:schemeClr val="tx2">
                    <a:lumMod val="75000"/>
                  </a:schemeClr>
                </a:solidFill>
              </a:rPr>
              <a:t>This is our opportunity to innovate and do things differently and we have to work together to achieve this</a:t>
            </a:r>
            <a:endParaRPr lang="en-GB" sz="2400" b="1" dirty="0">
              <a:solidFill>
                <a:schemeClr val="tx2">
                  <a:lumMod val="75000"/>
                </a:schemeClr>
              </a:solidFill>
            </a:endParaRPr>
          </a:p>
          <a:p>
            <a:pPr marL="0" indent="0">
              <a:buFont typeface="Arial" charset="0"/>
              <a:buNone/>
            </a:pPr>
            <a:endParaRPr lang="en-GB" sz="2400" dirty="0">
              <a:solidFill>
                <a:schemeClr val="tx2">
                  <a:lumMod val="75000"/>
                </a:schemeClr>
              </a:solidFill>
            </a:endParaRPr>
          </a:p>
        </p:txBody>
      </p:sp>
    </p:spTree>
    <p:extLst>
      <p:ext uri="{BB962C8B-B14F-4D97-AF65-F5344CB8AC3E}">
        <p14:creationId xmlns:p14="http://schemas.microsoft.com/office/powerpoint/2010/main" val="2326600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28302" y="3364200"/>
            <a:ext cx="6660108" cy="34051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b="1" dirty="0" smtClean="0"/>
          </a:p>
          <a:p>
            <a:pPr algn="ctr"/>
            <a:endParaRPr lang="en-GB" sz="2000" b="1" dirty="0"/>
          </a:p>
          <a:p>
            <a:pPr algn="ctr"/>
            <a:endParaRPr lang="en-GB" sz="2000" b="1" dirty="0" smtClean="0"/>
          </a:p>
          <a:p>
            <a:pPr algn="ctr"/>
            <a:endParaRPr lang="en-GB" sz="2000" b="1" dirty="0"/>
          </a:p>
          <a:p>
            <a:pPr algn="ctr"/>
            <a:endParaRPr lang="en-GB" sz="2000" b="1" dirty="0" smtClean="0"/>
          </a:p>
          <a:p>
            <a:pPr algn="ctr"/>
            <a:endParaRPr lang="en-GB" sz="2000" b="1" dirty="0"/>
          </a:p>
          <a:p>
            <a:pPr algn="ctr"/>
            <a:endParaRPr lang="en-GB" sz="2000" b="1" dirty="0" smtClean="0"/>
          </a:p>
          <a:p>
            <a:pPr algn="ctr"/>
            <a:r>
              <a:rPr lang="en-GB" sz="2000" b="1" dirty="0" smtClean="0"/>
              <a:t>Partially Integrated Prototype Team</a:t>
            </a:r>
            <a:endParaRPr lang="en-GB" sz="2000" b="1" dirty="0"/>
          </a:p>
        </p:txBody>
      </p:sp>
      <p:sp>
        <p:nvSpPr>
          <p:cNvPr id="2" name="Title 1"/>
          <p:cNvSpPr>
            <a:spLocks noGrp="1"/>
          </p:cNvSpPr>
          <p:nvPr>
            <p:ph type="title"/>
          </p:nvPr>
        </p:nvSpPr>
        <p:spPr>
          <a:xfrm>
            <a:off x="457200" y="-148450"/>
            <a:ext cx="8229600" cy="1143000"/>
          </a:xfrm>
        </p:spPr>
        <p:txBody>
          <a:bodyPr/>
          <a:lstStyle/>
          <a:p>
            <a:r>
              <a:rPr lang="en-GB" dirty="0" smtClean="0"/>
              <a:t>Initial Model Thoughts</a:t>
            </a:r>
            <a:endParaRPr lang="en-GB" dirty="0"/>
          </a:p>
        </p:txBody>
      </p:sp>
      <p:sp>
        <p:nvSpPr>
          <p:cNvPr id="5" name="Oval 4"/>
          <p:cNvSpPr/>
          <p:nvPr/>
        </p:nvSpPr>
        <p:spPr>
          <a:xfrm>
            <a:off x="1978929" y="3807746"/>
            <a:ext cx="2101754" cy="21290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t>Fully Integrated West Marsh Team</a:t>
            </a:r>
            <a:endParaRPr lang="en-GB" sz="2000" b="1" dirty="0"/>
          </a:p>
        </p:txBody>
      </p:sp>
      <p:sp>
        <p:nvSpPr>
          <p:cNvPr id="7" name="Oval 6"/>
          <p:cNvSpPr/>
          <p:nvPr/>
        </p:nvSpPr>
        <p:spPr>
          <a:xfrm>
            <a:off x="4997359" y="3807746"/>
            <a:ext cx="2101754" cy="21290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t>Fully Integrated East Marsh Team</a:t>
            </a:r>
            <a:endParaRPr lang="en-GB" sz="2000" b="1" dirty="0"/>
          </a:p>
        </p:txBody>
      </p:sp>
      <p:sp>
        <p:nvSpPr>
          <p:cNvPr id="9" name="Oval 8"/>
          <p:cNvSpPr/>
          <p:nvPr/>
        </p:nvSpPr>
        <p:spPr>
          <a:xfrm>
            <a:off x="246800" y="3074181"/>
            <a:ext cx="1253318" cy="12851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t>Linked Team</a:t>
            </a:r>
            <a:endParaRPr lang="en-GB" sz="2000" b="1" dirty="0"/>
          </a:p>
        </p:txBody>
      </p:sp>
      <p:sp>
        <p:nvSpPr>
          <p:cNvPr id="10" name="Oval 9"/>
          <p:cNvSpPr/>
          <p:nvPr/>
        </p:nvSpPr>
        <p:spPr>
          <a:xfrm>
            <a:off x="1858376" y="2047173"/>
            <a:ext cx="1253318" cy="12851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t>Linked Team</a:t>
            </a:r>
            <a:endParaRPr lang="en-GB" sz="2000" b="1" dirty="0"/>
          </a:p>
        </p:txBody>
      </p:sp>
      <p:sp>
        <p:nvSpPr>
          <p:cNvPr id="11" name="Oval 10"/>
          <p:cNvSpPr/>
          <p:nvPr/>
        </p:nvSpPr>
        <p:spPr>
          <a:xfrm>
            <a:off x="3931697" y="1789009"/>
            <a:ext cx="1253318" cy="12851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t>Linked Team</a:t>
            </a:r>
            <a:endParaRPr lang="en-GB" sz="2000" b="1" dirty="0"/>
          </a:p>
        </p:txBody>
      </p:sp>
      <p:sp>
        <p:nvSpPr>
          <p:cNvPr id="12" name="Oval 11"/>
          <p:cNvSpPr/>
          <p:nvPr/>
        </p:nvSpPr>
        <p:spPr>
          <a:xfrm>
            <a:off x="6048236" y="2047173"/>
            <a:ext cx="1253318" cy="12851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t>Linked Team</a:t>
            </a:r>
            <a:endParaRPr lang="en-GB" sz="2000" b="1" dirty="0"/>
          </a:p>
        </p:txBody>
      </p:sp>
      <p:sp>
        <p:nvSpPr>
          <p:cNvPr id="13" name="Oval 12"/>
          <p:cNvSpPr/>
          <p:nvPr/>
        </p:nvSpPr>
        <p:spPr>
          <a:xfrm>
            <a:off x="7673458" y="3074182"/>
            <a:ext cx="1253318" cy="12851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t>Linked Team</a:t>
            </a:r>
            <a:endParaRPr lang="en-GB" sz="2000" b="1" dirty="0"/>
          </a:p>
        </p:txBody>
      </p:sp>
      <p:cxnSp>
        <p:nvCxnSpPr>
          <p:cNvPr id="15" name="Straight Connector 14"/>
          <p:cNvCxnSpPr>
            <a:stCxn id="9" idx="5"/>
          </p:cNvCxnSpPr>
          <p:nvPr/>
        </p:nvCxnSpPr>
        <p:spPr>
          <a:xfrm>
            <a:off x="1316574" y="4171145"/>
            <a:ext cx="307510" cy="29168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669978" y="3332346"/>
            <a:ext cx="153755" cy="3844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1" idx="4"/>
            <a:endCxn id="8" idx="0"/>
          </p:cNvCxnSpPr>
          <p:nvPr/>
        </p:nvCxnSpPr>
        <p:spPr>
          <a:xfrm>
            <a:off x="4558356" y="3074182"/>
            <a:ext cx="0" cy="2900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6277971" y="3318698"/>
            <a:ext cx="202008" cy="3844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7560860" y="4163193"/>
            <a:ext cx="321648" cy="326930"/>
          </a:xfrm>
          <a:prstGeom prst="line">
            <a:avLst/>
          </a:prstGeom>
        </p:spPr>
        <p:style>
          <a:lnRef idx="2">
            <a:schemeClr val="accent1"/>
          </a:lnRef>
          <a:fillRef idx="0">
            <a:schemeClr val="accent1"/>
          </a:fillRef>
          <a:effectRef idx="1">
            <a:schemeClr val="accent1"/>
          </a:effectRef>
          <a:fontRef idx="minor">
            <a:schemeClr val="tx1"/>
          </a:fontRef>
        </p:style>
      </p:cxnSp>
      <p:sp>
        <p:nvSpPr>
          <p:cNvPr id="35" name="Block Arc 34"/>
          <p:cNvSpPr/>
          <p:nvPr/>
        </p:nvSpPr>
        <p:spPr>
          <a:xfrm>
            <a:off x="0" y="1105469"/>
            <a:ext cx="9144000" cy="4026132"/>
          </a:xfrm>
          <a:prstGeom prst="blockArc">
            <a:avLst>
              <a:gd name="adj1" fmla="val 10826762"/>
              <a:gd name="adj2" fmla="val 34082"/>
              <a:gd name="adj3" fmla="val 109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37" name="Oval 36"/>
          <p:cNvSpPr/>
          <p:nvPr/>
        </p:nvSpPr>
        <p:spPr>
          <a:xfrm>
            <a:off x="2897416" y="740402"/>
            <a:ext cx="3349168" cy="1285173"/>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t>Oversight Function</a:t>
            </a:r>
            <a:endParaRPr lang="en-GB" sz="2000" b="1" dirty="0"/>
          </a:p>
        </p:txBody>
      </p:sp>
    </p:spTree>
    <p:extLst>
      <p:ext uri="{BB962C8B-B14F-4D97-AF65-F5344CB8AC3E}">
        <p14:creationId xmlns:p14="http://schemas.microsoft.com/office/powerpoint/2010/main" val="224292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58"/>
            <a:ext cx="8229600" cy="1143000"/>
          </a:xfrm>
        </p:spPr>
        <p:txBody>
          <a:bodyPr/>
          <a:lstStyle/>
          <a:p>
            <a:r>
              <a:rPr lang="en-GB" dirty="0" smtClean="0"/>
              <a:t>Full Integration Proposal</a:t>
            </a:r>
            <a:endParaRPr lang="en-GB" dirty="0"/>
          </a:p>
        </p:txBody>
      </p:sp>
      <p:sp>
        <p:nvSpPr>
          <p:cNvPr id="3" name="Content Placeholder 2"/>
          <p:cNvSpPr>
            <a:spLocks noGrp="1"/>
          </p:cNvSpPr>
          <p:nvPr>
            <p:ph idx="1"/>
          </p:nvPr>
        </p:nvSpPr>
        <p:spPr>
          <a:xfrm>
            <a:off x="457200" y="1187352"/>
            <a:ext cx="8229600" cy="4761387"/>
          </a:xfrm>
        </p:spPr>
        <p:txBody>
          <a:bodyPr/>
          <a:lstStyle/>
          <a:p>
            <a:r>
              <a:rPr lang="en-GB" sz="2800" dirty="0" smtClean="0"/>
              <a:t>Initial thoughts based on current staff groups in the West Marsh Area:</a:t>
            </a:r>
            <a:endParaRPr lang="en-GB" sz="2800" dirty="0"/>
          </a:p>
          <a:p>
            <a:pPr lvl="1"/>
            <a:r>
              <a:rPr lang="en-GB" sz="2400" dirty="0" smtClean="0"/>
              <a:t>West Marsh Early Intervention Policing Team</a:t>
            </a:r>
          </a:p>
          <a:p>
            <a:pPr lvl="1"/>
            <a:r>
              <a:rPr lang="en-GB" sz="2400" dirty="0" smtClean="0"/>
              <a:t>Family Hub Staff (those currently based in cluster 3) </a:t>
            </a:r>
          </a:p>
          <a:p>
            <a:pPr lvl="1"/>
            <a:r>
              <a:rPr lang="en-GB" sz="2400" dirty="0" smtClean="0"/>
              <a:t>Integrated Family Services Staff (those currently </a:t>
            </a:r>
            <a:r>
              <a:rPr lang="en-GB" sz="2400" dirty="0"/>
              <a:t>based in cluster 3) </a:t>
            </a:r>
            <a:endParaRPr lang="en-GB" sz="2400" dirty="0" smtClean="0"/>
          </a:p>
          <a:p>
            <a:pPr lvl="1"/>
            <a:r>
              <a:rPr lang="en-GB" sz="2400" dirty="0" smtClean="0"/>
              <a:t>Health Visiting Team (West Marsh HV team)</a:t>
            </a:r>
          </a:p>
          <a:p>
            <a:pPr lvl="1"/>
            <a:r>
              <a:rPr lang="en-GB" sz="2400" dirty="0" smtClean="0"/>
              <a:t>School Nursing Team (West Marsh Schools’ Nurses)</a:t>
            </a:r>
          </a:p>
          <a:p>
            <a:pPr lvl="1"/>
            <a:r>
              <a:rPr lang="en-GB" sz="2400" dirty="0" smtClean="0"/>
              <a:t>Youth Offending Pre-Court Staff – </a:t>
            </a:r>
            <a:r>
              <a:rPr lang="en-GB" sz="2400" dirty="0"/>
              <a:t>(a number of dedicated staff</a:t>
            </a:r>
            <a:r>
              <a:rPr lang="en-GB" sz="2400" dirty="0" smtClean="0"/>
              <a:t>)</a:t>
            </a:r>
          </a:p>
          <a:p>
            <a:pPr lvl="1"/>
            <a:r>
              <a:rPr lang="en-GB" sz="2400" dirty="0" smtClean="0"/>
              <a:t>Young People’s Support Service Staff – (a number of dedicated staff)</a:t>
            </a:r>
          </a:p>
          <a:p>
            <a:pPr lvl="1"/>
            <a:endParaRPr lang="en-GB" sz="2400" dirty="0"/>
          </a:p>
        </p:txBody>
      </p:sp>
    </p:spTree>
    <p:extLst>
      <p:ext uri="{BB962C8B-B14F-4D97-AF65-F5344CB8AC3E}">
        <p14:creationId xmlns:p14="http://schemas.microsoft.com/office/powerpoint/2010/main" val="3960487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Offers so far...</a:t>
            </a:r>
            <a:endParaRPr lang="en-GB" dirty="0"/>
          </a:p>
        </p:txBody>
      </p:sp>
      <p:sp>
        <p:nvSpPr>
          <p:cNvPr id="3" name="Content Placeholder 2"/>
          <p:cNvSpPr>
            <a:spLocks noGrp="1"/>
          </p:cNvSpPr>
          <p:nvPr>
            <p:ph idx="1"/>
          </p:nvPr>
        </p:nvSpPr>
        <p:spPr/>
        <p:txBody>
          <a:bodyPr/>
          <a:lstStyle/>
          <a:p>
            <a:r>
              <a:rPr lang="en-GB" dirty="0"/>
              <a:t>Policing EI team</a:t>
            </a:r>
          </a:p>
          <a:p>
            <a:r>
              <a:rPr lang="en-GB" dirty="0" smtClean="0"/>
              <a:t>NSPCC</a:t>
            </a:r>
          </a:p>
          <a:p>
            <a:r>
              <a:rPr lang="en-GB" dirty="0" smtClean="0"/>
              <a:t>Policing evaluation team</a:t>
            </a:r>
          </a:p>
          <a:p>
            <a:r>
              <a:rPr lang="en-GB" dirty="0" smtClean="0"/>
              <a:t>The Equality Practice</a:t>
            </a:r>
          </a:p>
          <a:p>
            <a:pPr lvl="1"/>
            <a:r>
              <a:rPr lang="en-GB" dirty="0" smtClean="0"/>
              <a:t>Internal teams</a:t>
            </a:r>
          </a:p>
          <a:p>
            <a:endParaRPr lang="en-GB" dirty="0"/>
          </a:p>
        </p:txBody>
      </p:sp>
    </p:spTree>
    <p:extLst>
      <p:ext uri="{BB962C8B-B14F-4D97-AF65-F5344CB8AC3E}">
        <p14:creationId xmlns:p14="http://schemas.microsoft.com/office/powerpoint/2010/main" val="33309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4156"/>
            <a:ext cx="8229600" cy="4525963"/>
          </a:xfrm>
        </p:spPr>
        <p:txBody>
          <a:bodyPr/>
          <a:lstStyle/>
          <a:p>
            <a:pPr marL="0" indent="0" algn="ctr">
              <a:buNone/>
            </a:pPr>
            <a:r>
              <a:rPr lang="en-GB" sz="4000" dirty="0" smtClean="0"/>
              <a:t>We would welcome your view on the challenges  and opportunities </a:t>
            </a:r>
          </a:p>
          <a:p>
            <a:pPr marL="0" indent="0" algn="ctr">
              <a:buNone/>
            </a:pPr>
            <a:r>
              <a:rPr lang="en-GB" sz="4000" dirty="0" smtClean="0"/>
              <a:t>of the programme</a:t>
            </a:r>
          </a:p>
          <a:p>
            <a:pPr marL="0" indent="0" algn="ctr">
              <a:buNone/>
            </a:pPr>
            <a:r>
              <a:rPr lang="en-GB" dirty="0" err="1">
                <a:solidFill>
                  <a:srgbClr val="1F497D">
                    <a:lumMod val="75000"/>
                  </a:srgbClr>
                </a:solidFill>
                <a:hlinkClick r:id="rId2"/>
              </a:rPr>
              <a:t>lisa.smith@nelincs.gov.uk</a:t>
            </a:r>
            <a:r>
              <a:rPr lang="en-GB" dirty="0">
                <a:solidFill>
                  <a:srgbClr val="1F497D">
                    <a:lumMod val="75000"/>
                  </a:srgbClr>
                </a:solidFill>
              </a:rPr>
              <a:t/>
            </a:r>
            <a:br>
              <a:rPr lang="en-GB" dirty="0">
                <a:solidFill>
                  <a:srgbClr val="1F497D">
                    <a:lumMod val="75000"/>
                  </a:srgbClr>
                </a:solidFill>
              </a:rPr>
            </a:br>
            <a:r>
              <a:rPr lang="en-GB" dirty="0" err="1">
                <a:solidFill>
                  <a:srgbClr val="1F497D">
                    <a:lumMod val="75000"/>
                  </a:srgbClr>
                </a:solidFill>
                <a:hlinkClick r:id="rId3"/>
              </a:rPr>
              <a:t>mary.marsh@nelincs.gov.uk</a:t>
            </a:r>
            <a:r>
              <a:rPr lang="en-GB" dirty="0">
                <a:solidFill>
                  <a:srgbClr val="1F497D">
                    <a:lumMod val="75000"/>
                  </a:srgbClr>
                </a:solidFill>
              </a:rPr>
              <a:t> </a:t>
            </a:r>
            <a:br>
              <a:rPr lang="en-GB" dirty="0">
                <a:solidFill>
                  <a:srgbClr val="1F497D">
                    <a:lumMod val="75000"/>
                  </a:srgbClr>
                </a:solidFill>
              </a:rPr>
            </a:br>
            <a:r>
              <a:rPr lang="en-GB" dirty="0" err="1">
                <a:solidFill>
                  <a:srgbClr val="1F497D">
                    <a:lumMod val="75000"/>
                  </a:srgbClr>
                </a:solidFill>
                <a:hlinkClick r:id="rId4"/>
              </a:rPr>
              <a:t>pip.harrison@nelincs.gov.uk</a:t>
            </a:r>
            <a:endParaRPr lang="en-GB"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656" y="5711825"/>
            <a:ext cx="26892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368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
            <a:ext cx="8229600" cy="1143000"/>
          </a:xfrm>
        </p:spPr>
        <p:txBody>
          <a:bodyPr/>
          <a:lstStyle/>
          <a:p>
            <a:pPr eaLnBrk="1" fontAlgn="auto" hangingPunct="1">
              <a:spcBef>
                <a:spcPct val="20000"/>
              </a:spcBef>
            </a:pPr>
            <a:r>
              <a:rPr lang="en-GB" sz="4000" dirty="0">
                <a:solidFill>
                  <a:schemeClr val="tx2">
                    <a:lumMod val="75000"/>
                  </a:schemeClr>
                </a:solidFill>
                <a:latin typeface="+mn-lt"/>
              </a:rPr>
              <a:t>Vision and Principles</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 y="792630"/>
            <a:ext cx="9144000" cy="5608170"/>
          </a:xfrm>
          <a:prstGeom prst="rect">
            <a:avLst/>
          </a:prstGeom>
          <a:noFill/>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16682" t="36324" r="26723" b="32503"/>
          <a:stretch>
            <a:fillRect/>
          </a:stretch>
        </p:blipFill>
        <p:spPr bwMode="auto">
          <a:xfrm>
            <a:off x="307721" y="5846322"/>
            <a:ext cx="2686858" cy="82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543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1466"/>
          </a:xfrm>
        </p:spPr>
        <p:txBody>
          <a:bodyPr/>
          <a:lstStyle/>
          <a:p>
            <a:r>
              <a:rPr lang="en-GB" sz="3600" dirty="0" smtClean="0"/>
              <a:t>What Will This Mean</a:t>
            </a:r>
            <a:endParaRPr lang="en-GB" sz="3600" dirty="0"/>
          </a:p>
        </p:txBody>
      </p:sp>
      <p:sp>
        <p:nvSpPr>
          <p:cNvPr id="8" name="Rounded Rectangle 7"/>
          <p:cNvSpPr/>
          <p:nvPr/>
        </p:nvSpPr>
        <p:spPr bwMode="auto">
          <a:xfrm>
            <a:off x="127300" y="891609"/>
            <a:ext cx="1922565" cy="121568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a:buClr>
                <a:srgbClr val="E0396E"/>
              </a:buClr>
              <a:buSzPct val="95000"/>
            </a:pPr>
            <a:r>
              <a:rPr lang="en-GB" sz="1400" dirty="0">
                <a:solidFill>
                  <a:srgbClr val="FFFFFF"/>
                </a:solidFill>
              </a:rPr>
              <a:t>Ensuring all services are aligned to the existing Outcomes Framework</a:t>
            </a:r>
          </a:p>
        </p:txBody>
      </p:sp>
      <p:sp>
        <p:nvSpPr>
          <p:cNvPr id="9" name="Rounded Rectangle 8"/>
          <p:cNvSpPr/>
          <p:nvPr/>
        </p:nvSpPr>
        <p:spPr bwMode="auto">
          <a:xfrm>
            <a:off x="2200589" y="886104"/>
            <a:ext cx="6804513" cy="1219952"/>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173038" indent="-173038">
              <a:buClr>
                <a:srgbClr val="E0396E"/>
              </a:buClr>
              <a:buSzPct val="95000"/>
              <a:buFont typeface="Arial" panose="020B0604020202020204" pitchFamily="34" charset="0"/>
              <a:buChar char="•"/>
            </a:pPr>
            <a:r>
              <a:rPr lang="en-GB" sz="1400" dirty="0">
                <a:solidFill>
                  <a:prstClr val="black"/>
                </a:solidFill>
              </a:rPr>
              <a:t>Making sure we can deliver and </a:t>
            </a:r>
            <a:r>
              <a:rPr lang="en-GB" sz="1400" dirty="0" smtClean="0">
                <a:solidFill>
                  <a:prstClr val="black"/>
                </a:solidFill>
              </a:rPr>
              <a:t>evidence </a:t>
            </a:r>
            <a:r>
              <a:rPr lang="en-GB" sz="1400" dirty="0">
                <a:solidFill>
                  <a:prstClr val="black"/>
                </a:solidFill>
              </a:rPr>
              <a:t>an overall increase in improved outcomes for children and their families</a:t>
            </a:r>
          </a:p>
          <a:p>
            <a:pPr marL="173038" indent="-173038">
              <a:buClr>
                <a:srgbClr val="E0396E"/>
              </a:buClr>
              <a:buSzPct val="95000"/>
              <a:buFont typeface="Arial" panose="020B0604020202020204" pitchFamily="34" charset="0"/>
              <a:buChar char="•"/>
            </a:pPr>
            <a:r>
              <a:rPr lang="en-GB" sz="1400" dirty="0">
                <a:solidFill>
                  <a:prstClr val="black"/>
                </a:solidFill>
              </a:rPr>
              <a:t>Having a common performance framework that’s agreed and used across all partners</a:t>
            </a:r>
          </a:p>
          <a:p>
            <a:pPr marL="173038" indent="-173038">
              <a:buClr>
                <a:srgbClr val="E0396E"/>
              </a:buClr>
              <a:buSzPct val="95000"/>
              <a:buFont typeface="Arial" panose="020B0604020202020204" pitchFamily="34" charset="0"/>
              <a:buChar char="•"/>
            </a:pPr>
            <a:r>
              <a:rPr lang="en-GB" sz="1400" dirty="0">
                <a:solidFill>
                  <a:prstClr val="black"/>
                </a:solidFill>
              </a:rPr>
              <a:t>Developing a wide evidence base to use in the framework</a:t>
            </a:r>
          </a:p>
        </p:txBody>
      </p:sp>
      <p:sp>
        <p:nvSpPr>
          <p:cNvPr id="10" name="Rectangle 9"/>
          <p:cNvSpPr/>
          <p:nvPr/>
        </p:nvSpPr>
        <p:spPr bwMode="auto">
          <a:xfrm>
            <a:off x="-2381" y="6223762"/>
            <a:ext cx="9144000" cy="635175"/>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algn="ctr" defTabSz="914400">
              <a:buClr>
                <a:srgbClr val="E0396E"/>
              </a:buClr>
              <a:buSzPct val="95000"/>
              <a:buFont typeface="Calibri" pitchFamily="34" charset="0"/>
              <a:buNone/>
            </a:pPr>
            <a:r>
              <a:rPr lang="en-GB" b="1" dirty="0">
                <a:solidFill>
                  <a:srgbClr val="FFFFFF"/>
                </a:solidFill>
                <a:latin typeface="Calibri" pitchFamily="34" charset="0"/>
                <a:cs typeface="Arial" charset="0"/>
              </a:rPr>
              <a:t>To respond to these challenges, we need a fundamental change in how services are imagined, not just delivered</a:t>
            </a:r>
          </a:p>
        </p:txBody>
      </p:sp>
      <p:sp>
        <p:nvSpPr>
          <p:cNvPr id="11" name="Rounded Rectangle 10"/>
          <p:cNvSpPr/>
          <p:nvPr/>
        </p:nvSpPr>
        <p:spPr bwMode="auto">
          <a:xfrm>
            <a:off x="127300" y="2185714"/>
            <a:ext cx="1922565" cy="104712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a:buClr>
                <a:srgbClr val="E0396E"/>
              </a:buClr>
              <a:buSzPct val="95000"/>
            </a:pPr>
            <a:r>
              <a:rPr lang="en-GB" sz="1400" dirty="0">
                <a:solidFill>
                  <a:srgbClr val="FFFFFF"/>
                </a:solidFill>
              </a:rPr>
              <a:t>Intelligently responding to the finance challenge</a:t>
            </a:r>
          </a:p>
        </p:txBody>
      </p:sp>
      <p:sp>
        <p:nvSpPr>
          <p:cNvPr id="12" name="Rounded Rectangle 11"/>
          <p:cNvSpPr/>
          <p:nvPr/>
        </p:nvSpPr>
        <p:spPr bwMode="auto">
          <a:xfrm>
            <a:off x="2200589" y="2180209"/>
            <a:ext cx="6804513" cy="1050803"/>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173038" indent="-173038">
              <a:buClr>
                <a:srgbClr val="E0396E"/>
              </a:buClr>
              <a:buSzPct val="95000"/>
              <a:buFont typeface="Arial" panose="020B0604020202020204" pitchFamily="34" charset="0"/>
              <a:buChar char="•"/>
            </a:pPr>
            <a:r>
              <a:rPr lang="en-GB" sz="1400" dirty="0">
                <a:solidFill>
                  <a:prstClr val="black"/>
                </a:solidFill>
              </a:rPr>
              <a:t>Being clear about how we’ll act to the changing funding structure by 2020, knowing there will be no RSG and the Council will be expected to be self-sufficient</a:t>
            </a:r>
          </a:p>
          <a:p>
            <a:pPr marL="173038" indent="-173038">
              <a:buClr>
                <a:srgbClr val="E0396E"/>
              </a:buClr>
              <a:buSzPct val="95000"/>
              <a:buFont typeface="Arial" panose="020B0604020202020204" pitchFamily="34" charset="0"/>
              <a:buChar char="•"/>
            </a:pPr>
            <a:r>
              <a:rPr lang="en-GB" sz="1400" dirty="0">
                <a:solidFill>
                  <a:prstClr val="black"/>
                </a:solidFill>
              </a:rPr>
              <a:t>Forming a partnership across the sector due to the similar challenges being faced by other public services, for example cuts to policing budgets</a:t>
            </a:r>
          </a:p>
        </p:txBody>
      </p:sp>
      <p:sp>
        <p:nvSpPr>
          <p:cNvPr id="13" name="Rounded Rectangle 12"/>
          <p:cNvSpPr/>
          <p:nvPr/>
        </p:nvSpPr>
        <p:spPr bwMode="auto">
          <a:xfrm>
            <a:off x="127301" y="3304394"/>
            <a:ext cx="1922564" cy="172898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a:buClr>
                <a:srgbClr val="E0396E"/>
              </a:buClr>
              <a:buSzPct val="95000"/>
            </a:pPr>
            <a:r>
              <a:rPr lang="en-GB" sz="1400" dirty="0">
                <a:solidFill>
                  <a:srgbClr val="FFFFFF"/>
                </a:solidFill>
              </a:rPr>
              <a:t>Providing a clear, agreed response to national policy making</a:t>
            </a:r>
          </a:p>
        </p:txBody>
      </p:sp>
      <p:sp>
        <p:nvSpPr>
          <p:cNvPr id="14" name="Rounded Rectangle 13"/>
          <p:cNvSpPr/>
          <p:nvPr/>
        </p:nvSpPr>
        <p:spPr bwMode="auto">
          <a:xfrm>
            <a:off x="2200589" y="3298596"/>
            <a:ext cx="6804513" cy="1735054"/>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173038" indent="-173038">
              <a:buClr>
                <a:srgbClr val="E0396E"/>
              </a:buClr>
              <a:buSzPct val="95000"/>
              <a:buFont typeface="Arial" panose="020B0604020202020204" pitchFamily="34" charset="0"/>
              <a:buChar char="•"/>
            </a:pPr>
            <a:r>
              <a:rPr lang="en-GB" sz="1400" dirty="0">
                <a:solidFill>
                  <a:prstClr val="black"/>
                </a:solidFill>
              </a:rPr>
              <a:t>Working closer with </a:t>
            </a:r>
            <a:r>
              <a:rPr lang="en-GB" sz="1400" dirty="0" smtClean="0">
                <a:solidFill>
                  <a:prstClr val="black"/>
                </a:solidFill>
              </a:rPr>
              <a:t>schools and academies </a:t>
            </a:r>
            <a:r>
              <a:rPr lang="en-GB" sz="1400" dirty="0">
                <a:solidFill>
                  <a:prstClr val="black"/>
                </a:solidFill>
              </a:rPr>
              <a:t>as they understand the expectations in the </a:t>
            </a:r>
            <a:r>
              <a:rPr lang="en-GB" sz="1400" dirty="0" smtClean="0">
                <a:solidFill>
                  <a:prstClr val="black"/>
                </a:solidFill>
              </a:rPr>
              <a:t>governments </a:t>
            </a:r>
            <a:r>
              <a:rPr lang="en-GB" sz="1400" dirty="0">
                <a:solidFill>
                  <a:prstClr val="black"/>
                </a:solidFill>
              </a:rPr>
              <a:t>white paper</a:t>
            </a:r>
          </a:p>
          <a:p>
            <a:pPr marL="173038" indent="-173038">
              <a:buClr>
                <a:srgbClr val="E0396E"/>
              </a:buClr>
              <a:buSzPct val="95000"/>
              <a:buFont typeface="Arial" panose="020B0604020202020204" pitchFamily="34" charset="0"/>
              <a:buChar char="•"/>
            </a:pPr>
            <a:r>
              <a:rPr lang="en-GB" sz="1400" dirty="0">
                <a:solidFill>
                  <a:prstClr val="black"/>
                </a:solidFill>
              </a:rPr>
              <a:t>Considering Central government’s push for new delivery models</a:t>
            </a:r>
          </a:p>
          <a:p>
            <a:pPr marL="173038" indent="-173038">
              <a:buClr>
                <a:srgbClr val="E0396E"/>
              </a:buClr>
              <a:buSzPct val="95000"/>
              <a:buFont typeface="Arial" panose="020B0604020202020204" pitchFamily="34" charset="0"/>
              <a:buChar char="•"/>
            </a:pPr>
            <a:r>
              <a:rPr lang="en-GB" sz="1400" dirty="0">
                <a:solidFill>
                  <a:prstClr val="black"/>
                </a:solidFill>
              </a:rPr>
              <a:t>Focusing on the ongoing integration with health and social care</a:t>
            </a:r>
          </a:p>
          <a:p>
            <a:pPr marL="173038" indent="-173038">
              <a:buClr>
                <a:srgbClr val="E0396E"/>
              </a:buClr>
              <a:buSzPct val="95000"/>
              <a:buFont typeface="Arial" panose="020B0604020202020204" pitchFamily="34" charset="0"/>
              <a:buChar char="•"/>
            </a:pPr>
            <a:r>
              <a:rPr lang="en-GB" sz="1400" dirty="0">
                <a:solidFill>
                  <a:prstClr val="black"/>
                </a:solidFill>
              </a:rPr>
              <a:t>Tackling regional devolution and understanding new available funding streams</a:t>
            </a:r>
          </a:p>
          <a:p>
            <a:pPr marL="173038" indent="-173038">
              <a:buClr>
                <a:srgbClr val="E0396E"/>
              </a:buClr>
              <a:buSzPct val="95000"/>
              <a:buFont typeface="Arial" panose="020B0604020202020204" pitchFamily="34" charset="0"/>
              <a:buChar char="•"/>
            </a:pPr>
            <a:r>
              <a:rPr lang="en-GB" sz="1400" dirty="0">
                <a:solidFill>
                  <a:prstClr val="black"/>
                </a:solidFill>
              </a:rPr>
              <a:t>Being part of the Regional Adoption Agencies (RAAs), Police and Crime Commissioner (PCC) areas and Local Enterprise Partnerships (LEPs), which are often not geographically aligned</a:t>
            </a:r>
          </a:p>
        </p:txBody>
      </p:sp>
      <p:sp>
        <p:nvSpPr>
          <p:cNvPr id="15" name="Rounded Rectangle 14"/>
          <p:cNvSpPr/>
          <p:nvPr/>
        </p:nvSpPr>
        <p:spPr bwMode="auto">
          <a:xfrm>
            <a:off x="127300" y="5112390"/>
            <a:ext cx="1922565" cy="104272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a:buClr>
                <a:srgbClr val="E0396E"/>
              </a:buClr>
              <a:buSzPct val="95000"/>
            </a:pPr>
            <a:r>
              <a:rPr lang="en-GB" sz="1400" dirty="0">
                <a:solidFill>
                  <a:srgbClr val="FFFFFF"/>
                </a:solidFill>
              </a:rPr>
              <a:t>Increasing community ownership</a:t>
            </a:r>
          </a:p>
        </p:txBody>
      </p:sp>
      <p:sp>
        <p:nvSpPr>
          <p:cNvPr id="16" name="Rounded Rectangle 15"/>
          <p:cNvSpPr/>
          <p:nvPr/>
        </p:nvSpPr>
        <p:spPr bwMode="auto">
          <a:xfrm>
            <a:off x="2200589" y="5106886"/>
            <a:ext cx="6804513" cy="1046382"/>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173038" indent="-173038">
              <a:buClr>
                <a:srgbClr val="E0396E"/>
              </a:buClr>
              <a:buSzPct val="95000"/>
              <a:buFont typeface="Arial" panose="020B0604020202020204" pitchFamily="34" charset="0"/>
              <a:buChar char="•"/>
            </a:pPr>
            <a:r>
              <a:rPr lang="en-GB" sz="1400" dirty="0">
                <a:solidFill>
                  <a:prstClr val="black"/>
                </a:solidFill>
              </a:rPr>
              <a:t>Reshaping services as the relationship between citizen and state changes</a:t>
            </a:r>
          </a:p>
          <a:p>
            <a:pPr marL="173038" indent="-173038">
              <a:buClr>
                <a:srgbClr val="E0396E"/>
              </a:buClr>
              <a:buSzPct val="95000"/>
              <a:buFont typeface="Arial" panose="020B0604020202020204" pitchFamily="34" charset="0"/>
              <a:buChar char="•"/>
            </a:pPr>
            <a:r>
              <a:rPr lang="en-GB" sz="1400" dirty="0">
                <a:solidFill>
                  <a:prstClr val="black"/>
                </a:solidFill>
              </a:rPr>
              <a:t>Working closer with the local voluntary sector</a:t>
            </a:r>
          </a:p>
          <a:p>
            <a:pPr marL="173038" indent="-173038">
              <a:buClr>
                <a:srgbClr val="E0396E"/>
              </a:buClr>
              <a:buSzPct val="95000"/>
              <a:buFont typeface="Arial" panose="020B0604020202020204" pitchFamily="34" charset="0"/>
              <a:buChar char="•"/>
            </a:pPr>
            <a:r>
              <a:rPr lang="en-GB" sz="1400" dirty="0">
                <a:solidFill>
                  <a:prstClr val="black"/>
                </a:solidFill>
              </a:rPr>
              <a:t>Using local knowledge by further building on the new locality model</a:t>
            </a:r>
          </a:p>
          <a:p>
            <a:pPr marL="173038" indent="-173038">
              <a:buClr>
                <a:srgbClr val="E0396E"/>
              </a:buClr>
              <a:buSzPct val="95000"/>
              <a:buFont typeface="Arial" panose="020B0604020202020204" pitchFamily="34" charset="0"/>
              <a:buChar char="•"/>
            </a:pPr>
            <a:r>
              <a:rPr lang="en-GB" sz="1400" dirty="0">
                <a:solidFill>
                  <a:prstClr val="black"/>
                </a:solidFill>
              </a:rPr>
              <a:t>Developing and using community assets</a:t>
            </a:r>
          </a:p>
        </p:txBody>
      </p:sp>
    </p:spTree>
    <p:extLst>
      <p:ext uri="{BB962C8B-B14F-4D97-AF65-F5344CB8AC3E}">
        <p14:creationId xmlns:p14="http://schemas.microsoft.com/office/powerpoint/2010/main" val="1674250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98" y="0"/>
            <a:ext cx="8774633" cy="764410"/>
          </a:xfrm>
        </p:spPr>
        <p:txBody>
          <a:bodyPr/>
          <a:lstStyle/>
          <a:p>
            <a:r>
              <a:rPr lang="en-GB" sz="2400" dirty="0" smtClean="0">
                <a:solidFill>
                  <a:schemeClr val="tx1"/>
                </a:solidFill>
              </a:rPr>
              <a:t>LAC </a:t>
            </a:r>
            <a:r>
              <a:rPr lang="en-GB" sz="2400" dirty="0">
                <a:solidFill>
                  <a:schemeClr val="tx1"/>
                </a:solidFill>
              </a:rPr>
              <a:t>rates have increased significantly over a short space of time</a:t>
            </a:r>
          </a:p>
        </p:txBody>
      </p:sp>
      <p:graphicFrame>
        <p:nvGraphicFramePr>
          <p:cNvPr id="5" name="Chart 4"/>
          <p:cNvGraphicFramePr>
            <a:graphicFrameLocks/>
          </p:cNvGraphicFramePr>
          <p:nvPr>
            <p:extLst>
              <p:ext uri="{D42A27DB-BD31-4B8C-83A1-F6EECF244321}">
                <p14:modId xmlns:p14="http://schemas.microsoft.com/office/powerpoint/2010/main" val="3388886830"/>
              </p:ext>
            </p:extLst>
          </p:nvPr>
        </p:nvGraphicFramePr>
        <p:xfrm>
          <a:off x="68783" y="1951899"/>
          <a:ext cx="8993538" cy="372888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6448" y="6021265"/>
            <a:ext cx="9144000" cy="638253"/>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72000" rIns="91440" bIns="45720" numCol="1" rtlCol="0" anchor="ctr" anchorCtr="0" compatLnSpc="1">
            <a:prstTxWarp prst="textNoShape">
              <a:avLst/>
            </a:prstTxWarp>
          </a:bodyPr>
          <a:lstStyle>
            <a:defPPr>
              <a:defRPr lang="en-US"/>
            </a:defPPr>
            <a:lvl1pPr marR="0" indent="0" algn="ctr" fontAlgn="base">
              <a:lnSpc>
                <a:spcPct val="100000"/>
              </a:lnSpc>
              <a:spcBef>
                <a:spcPct val="0"/>
              </a:spcBef>
              <a:spcAft>
                <a:spcPct val="0"/>
              </a:spcAft>
              <a:buClr>
                <a:srgbClr val="E0396E"/>
              </a:buClr>
              <a:buSzPct val="95000"/>
              <a:buFont typeface="Calibri" pitchFamily="34" charset="0"/>
              <a:buNone/>
              <a:tabLst/>
              <a:defRPr b="1">
                <a:solidFill>
                  <a:schemeClr val="bg1"/>
                </a:solidFill>
                <a:latin typeface="Calibri" pitchFamily="34" charset="0"/>
                <a:cs typeface="Arial" charset="0"/>
              </a:defRPr>
            </a:lvl1pPr>
          </a:lstStyle>
          <a:p>
            <a:pPr defTabSz="914400">
              <a:defRPr/>
            </a:pPr>
            <a:r>
              <a:rPr lang="en-GB" sz="1600" kern="0" dirty="0">
                <a:solidFill>
                  <a:srgbClr val="FFFFFF"/>
                </a:solidFill>
              </a:rPr>
              <a:t>Whilst LAC rates appear in line with statistical neighbours, evidence from </a:t>
            </a:r>
            <a:r>
              <a:rPr lang="en-GB" sz="1600" kern="0" dirty="0" err="1">
                <a:solidFill>
                  <a:srgbClr val="FFFFFF"/>
                </a:solidFill>
              </a:rPr>
              <a:t>cas</a:t>
            </a:r>
            <a:r>
              <a:rPr lang="en-GB" sz="1600" kern="0" dirty="0">
                <a:solidFill>
                  <a:srgbClr val="FFFFFF"/>
                </a:solidFill>
              </a:rPr>
              <a:t>e reviews suggests a significant proportion could have been avoided if there was improved multi-agency prevention in place</a:t>
            </a:r>
          </a:p>
        </p:txBody>
      </p:sp>
      <p:sp>
        <p:nvSpPr>
          <p:cNvPr id="8" name="Rectangle 7"/>
          <p:cNvSpPr/>
          <p:nvPr/>
        </p:nvSpPr>
        <p:spPr>
          <a:xfrm>
            <a:off x="328698" y="866962"/>
            <a:ext cx="8666446" cy="1015663"/>
          </a:xfrm>
          <a:prstGeom prst="rect">
            <a:avLst/>
          </a:prstGeom>
        </p:spPr>
        <p:txBody>
          <a:bodyPr wrap="square">
            <a:spAutoFit/>
          </a:bodyPr>
          <a:lstStyle/>
          <a:p>
            <a:pPr algn="just" defTabSz="914400" fontAlgn="auto">
              <a:spcBef>
                <a:spcPts val="0"/>
              </a:spcBef>
              <a:spcAft>
                <a:spcPts val="0"/>
              </a:spcAft>
              <a:defRPr/>
            </a:pPr>
            <a:r>
              <a:rPr lang="en-GB" sz="1500" kern="0" dirty="0">
                <a:solidFill>
                  <a:srgbClr val="193F78"/>
                </a:solidFill>
                <a:latin typeface="Calibri"/>
                <a:ea typeface="+mn-ea"/>
              </a:rPr>
              <a:t>NE Lincs’ </a:t>
            </a:r>
            <a:r>
              <a:rPr lang="en-GB" sz="1500" b="1" kern="0" dirty="0">
                <a:solidFill>
                  <a:srgbClr val="193F78"/>
                </a:solidFill>
                <a:latin typeface="Calibri"/>
                <a:ea typeface="+mn-ea"/>
              </a:rPr>
              <a:t>LAC population per 10,000 children is higher than the England average </a:t>
            </a:r>
            <a:r>
              <a:rPr lang="en-GB" sz="1500" kern="0" dirty="0">
                <a:solidFill>
                  <a:srgbClr val="193F78"/>
                </a:solidFill>
                <a:latin typeface="Calibri"/>
                <a:ea typeface="+mn-ea"/>
              </a:rPr>
              <a:t>and rose to become in line with statistical neighbours in 2014 following an OFSTED inspection</a:t>
            </a:r>
            <a:r>
              <a:rPr lang="en-GB" sz="1500" b="1" kern="0" dirty="0">
                <a:solidFill>
                  <a:srgbClr val="193F78"/>
                </a:solidFill>
                <a:latin typeface="Calibri"/>
                <a:ea typeface="+mn-ea"/>
              </a:rPr>
              <a:t>. LAC rose by 68% from 2012 to 2014</a:t>
            </a:r>
            <a:r>
              <a:rPr lang="en-GB" sz="1500" kern="0" dirty="0">
                <a:solidFill>
                  <a:srgbClr val="193F78"/>
                </a:solidFill>
                <a:latin typeface="Calibri"/>
                <a:ea typeface="+mn-ea"/>
              </a:rPr>
              <a:t>. This increased rate reflects a changed approach to risk. </a:t>
            </a:r>
            <a:r>
              <a:rPr lang="en-GB" sz="1500" b="1" kern="0" dirty="0">
                <a:solidFill>
                  <a:srgbClr val="193F78"/>
                </a:solidFill>
                <a:latin typeface="Calibri"/>
                <a:ea typeface="+mn-ea"/>
              </a:rPr>
              <a:t>Recent changes are showing signs of success, with LAC numbers stabilising in 2015.</a:t>
            </a:r>
          </a:p>
        </p:txBody>
      </p:sp>
    </p:spTree>
    <p:extLst>
      <p:ext uri="{BB962C8B-B14F-4D97-AF65-F5344CB8AC3E}">
        <p14:creationId xmlns:p14="http://schemas.microsoft.com/office/powerpoint/2010/main" val="1331897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8590547" y="6100011"/>
            <a:ext cx="553453" cy="60753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defTabSz="914400">
              <a:buClr>
                <a:srgbClr val="E0396E"/>
              </a:buClr>
              <a:buSzPct val="95000"/>
              <a:buFont typeface="Calibri" pitchFamily="34" charset="0"/>
              <a:buNone/>
              <a:defRPr/>
            </a:pPr>
            <a:endParaRPr lang="en-GB" sz="2000" kern="0" dirty="0">
              <a:solidFill>
                <a:srgbClr val="193F78"/>
              </a:solidFill>
              <a:latin typeface="Calibri" pitchFamily="34" charset="0"/>
              <a:ea typeface="+mn-ea"/>
            </a:endParaRPr>
          </a:p>
        </p:txBody>
      </p:sp>
      <p:sp>
        <p:nvSpPr>
          <p:cNvPr id="18" name="Rectangle 17"/>
          <p:cNvSpPr/>
          <p:nvPr/>
        </p:nvSpPr>
        <p:spPr bwMode="auto">
          <a:xfrm>
            <a:off x="6156993" y="921373"/>
            <a:ext cx="2622550" cy="576818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defTabSz="914400">
              <a:buClr>
                <a:srgbClr val="E0396E"/>
              </a:buClr>
              <a:buSzPct val="95000"/>
              <a:buFont typeface="Calibri" pitchFamily="34" charset="0"/>
              <a:buNone/>
              <a:defRPr/>
            </a:pPr>
            <a:endParaRPr lang="en-GB" sz="2000" kern="0" dirty="0">
              <a:solidFill>
                <a:srgbClr val="193F78"/>
              </a:solidFill>
              <a:latin typeface="Calibri" pitchFamily="34" charset="0"/>
              <a:ea typeface="+mn-ea"/>
            </a:endParaRPr>
          </a:p>
        </p:txBody>
      </p:sp>
      <p:sp>
        <p:nvSpPr>
          <p:cNvPr id="2" name="Title 1"/>
          <p:cNvSpPr>
            <a:spLocks noGrp="1"/>
          </p:cNvSpPr>
          <p:nvPr>
            <p:ph type="title"/>
          </p:nvPr>
        </p:nvSpPr>
        <p:spPr>
          <a:xfrm>
            <a:off x="231449" y="-57875"/>
            <a:ext cx="8785225" cy="1258888"/>
          </a:xfrm>
        </p:spPr>
        <p:txBody>
          <a:bodyPr/>
          <a:lstStyle/>
          <a:p>
            <a:r>
              <a:rPr lang="en-GB" sz="2400" dirty="0">
                <a:solidFill>
                  <a:schemeClr val="tx1"/>
                </a:solidFill>
              </a:rPr>
              <a:t>T</a:t>
            </a:r>
            <a:r>
              <a:rPr lang="en-GB" sz="2400" dirty="0" smtClean="0">
                <a:solidFill>
                  <a:schemeClr val="tx1"/>
                </a:solidFill>
              </a:rPr>
              <a:t>here </a:t>
            </a:r>
            <a:r>
              <a:rPr lang="en-GB" sz="2400" dirty="0">
                <a:solidFill>
                  <a:schemeClr val="tx1"/>
                </a:solidFill>
              </a:rPr>
              <a:t>is strong evidence of avoidable demand in the system</a:t>
            </a:r>
          </a:p>
        </p:txBody>
      </p:sp>
      <p:sp>
        <p:nvSpPr>
          <p:cNvPr id="6" name="Text Placeholder 5"/>
          <p:cNvSpPr>
            <a:spLocks noGrp="1"/>
          </p:cNvSpPr>
          <p:nvPr>
            <p:ph type="body" sz="half" idx="1"/>
          </p:nvPr>
        </p:nvSpPr>
        <p:spPr>
          <a:xfrm>
            <a:off x="358775" y="1455816"/>
            <a:ext cx="2622550" cy="4786313"/>
          </a:xfrm>
        </p:spPr>
        <p:txBody>
          <a:bodyPr/>
          <a:lstStyle/>
          <a:p>
            <a:pPr algn="ctr"/>
            <a:r>
              <a:rPr lang="en-GB" sz="1500" dirty="0"/>
              <a:t>For each looked after child’s case reviewed, the reviewer was asked: in your professional opinion, could taking this child into care have been prevented through the provision of more timely, earlier help and support? </a:t>
            </a:r>
          </a:p>
        </p:txBody>
      </p:sp>
      <p:sp>
        <p:nvSpPr>
          <p:cNvPr id="8" name="Rectangle 7"/>
          <p:cNvSpPr/>
          <p:nvPr/>
        </p:nvSpPr>
        <p:spPr bwMode="auto">
          <a:xfrm>
            <a:off x="358775" y="1020726"/>
            <a:ext cx="2620043" cy="43509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ctr" defTabSz="914400">
              <a:buClr>
                <a:srgbClr val="E0396E"/>
              </a:buClr>
              <a:buSzPct val="95000"/>
              <a:buFont typeface="Calibri" pitchFamily="34" charset="0"/>
              <a:buNone/>
              <a:defRPr/>
            </a:pPr>
            <a:r>
              <a:rPr lang="en-GB" b="1" kern="0" dirty="0">
                <a:solidFill>
                  <a:srgbClr val="FFFFFF"/>
                </a:solidFill>
                <a:latin typeface="Calibri" pitchFamily="34" charset="0"/>
                <a:ea typeface="+mn-ea"/>
              </a:rPr>
              <a:t>Case Reviews</a:t>
            </a:r>
          </a:p>
        </p:txBody>
      </p:sp>
      <p:sp>
        <p:nvSpPr>
          <p:cNvPr id="9" name="Rectangle 8"/>
          <p:cNvSpPr/>
          <p:nvPr/>
        </p:nvSpPr>
        <p:spPr bwMode="auto">
          <a:xfrm>
            <a:off x="3259138" y="1020726"/>
            <a:ext cx="2622550" cy="43509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ctr" defTabSz="914400">
              <a:buClr>
                <a:srgbClr val="E0396E"/>
              </a:buClr>
              <a:buSzPct val="95000"/>
              <a:buFont typeface="Calibri" pitchFamily="34" charset="0"/>
              <a:buNone/>
              <a:defRPr/>
            </a:pPr>
            <a:r>
              <a:rPr lang="en-GB" b="1" kern="0" dirty="0">
                <a:solidFill>
                  <a:srgbClr val="FFFFFF"/>
                </a:solidFill>
                <a:latin typeface="Calibri" pitchFamily="34" charset="0"/>
                <a:ea typeface="+mn-ea"/>
              </a:rPr>
              <a:t>Partner Survey</a:t>
            </a:r>
          </a:p>
        </p:txBody>
      </p:sp>
      <p:sp>
        <p:nvSpPr>
          <p:cNvPr id="10" name="Rectangle 9"/>
          <p:cNvSpPr/>
          <p:nvPr/>
        </p:nvSpPr>
        <p:spPr bwMode="auto">
          <a:xfrm>
            <a:off x="6162007" y="1020726"/>
            <a:ext cx="2622550" cy="43509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algn="ctr" defTabSz="914400">
              <a:buClr>
                <a:srgbClr val="E0396E"/>
              </a:buClr>
              <a:buSzPct val="95000"/>
              <a:buFont typeface="Calibri" pitchFamily="34" charset="0"/>
              <a:buNone/>
              <a:defRPr/>
            </a:pPr>
            <a:r>
              <a:rPr lang="en-GB" b="1" kern="0" dirty="0">
                <a:solidFill>
                  <a:srgbClr val="FFFFFF"/>
                </a:solidFill>
                <a:latin typeface="Calibri" pitchFamily="34" charset="0"/>
                <a:ea typeface="+mn-ea"/>
              </a:rPr>
              <a:t>Benchmarking Data</a:t>
            </a:r>
          </a:p>
        </p:txBody>
      </p:sp>
      <p:sp>
        <p:nvSpPr>
          <p:cNvPr id="11" name="Text Placeholder 5"/>
          <p:cNvSpPr txBox="1">
            <a:spLocks/>
          </p:cNvSpPr>
          <p:nvPr/>
        </p:nvSpPr>
        <p:spPr bwMode="auto">
          <a:xfrm>
            <a:off x="3338579" y="1446847"/>
            <a:ext cx="2622550" cy="5242710"/>
          </a:xfrm>
          <a:prstGeom prst="rect">
            <a:avLst/>
          </a:prstGeom>
          <a:noFill/>
          <a:ln w="9525">
            <a:noFill/>
            <a:miter lim="800000"/>
            <a:headEnd/>
            <a:tailEnd/>
          </a:ln>
        </p:spPr>
        <p:txBody>
          <a:bodyPr vert="horz" wrap="square" lIns="91440" tIns="36000" rIns="91440" bIns="45720" numCol="1" anchor="t" anchorCtr="0" compatLnSpc="1">
            <a:prstTxWarp prst="textNoShape">
              <a:avLst/>
            </a:prstTxWarp>
          </a:bodyPr>
          <a:lstStyle>
            <a:lvl1pPr algn="l" rtl="0" eaLnBrk="0" fontAlgn="base" hangingPunct="0">
              <a:spcBef>
                <a:spcPct val="0"/>
              </a:spcBef>
              <a:spcAft>
                <a:spcPct val="0"/>
              </a:spcAft>
              <a:buClr>
                <a:srgbClr val="E0396E"/>
              </a:buClr>
              <a:buSzPct val="95000"/>
              <a:buFont typeface="Calibri" pitchFamily="34" charset="0"/>
              <a:defRPr sz="2000">
                <a:solidFill>
                  <a:schemeClr val="tx1"/>
                </a:solidFill>
                <a:latin typeface="+mn-lt"/>
                <a:ea typeface="+mn-ea"/>
                <a:cs typeface="+mn-cs"/>
              </a:defRPr>
            </a:lvl1pPr>
            <a:lvl2pPr marL="447675" indent="-268288" algn="l" rtl="0" eaLnBrk="0" fontAlgn="base" hangingPunct="0">
              <a:spcBef>
                <a:spcPct val="0"/>
              </a:spcBef>
              <a:spcAft>
                <a:spcPct val="0"/>
              </a:spcAft>
              <a:buClr>
                <a:srgbClr val="E0396E"/>
              </a:buClr>
              <a:buSzPct val="95000"/>
              <a:buFont typeface="Calibri" pitchFamily="34" charset="0"/>
              <a:buChar char="•"/>
              <a:defRPr sz="2000">
                <a:solidFill>
                  <a:schemeClr val="tx1"/>
                </a:solidFill>
                <a:latin typeface="+mn-lt"/>
                <a:cs typeface="+mn-cs"/>
              </a:defRPr>
            </a:lvl2pPr>
            <a:lvl3pPr marL="893763" indent="-266700" algn="l" rtl="0" eaLnBrk="0" fontAlgn="base" hangingPunct="0">
              <a:spcBef>
                <a:spcPct val="0"/>
              </a:spcBef>
              <a:spcAft>
                <a:spcPct val="0"/>
              </a:spcAft>
              <a:buClr>
                <a:srgbClr val="B4B4B4"/>
              </a:buClr>
              <a:buSzPct val="95000"/>
              <a:buChar char="•"/>
              <a:defRPr sz="1600">
                <a:solidFill>
                  <a:schemeClr val="tx1"/>
                </a:solidFill>
                <a:latin typeface="+mn-lt"/>
                <a:cs typeface="+mn-cs"/>
              </a:defRPr>
            </a:lvl3pPr>
            <a:lvl4pPr marL="1431925" indent="-268288" algn="l" rtl="0" eaLnBrk="0" fontAlgn="base" hangingPunct="0">
              <a:spcBef>
                <a:spcPct val="0"/>
              </a:spcBef>
              <a:spcAft>
                <a:spcPct val="0"/>
              </a:spcAft>
              <a:buChar char="–"/>
              <a:defRPr sz="1600">
                <a:solidFill>
                  <a:schemeClr val="tx1"/>
                </a:solidFill>
                <a:latin typeface="+mn-lt"/>
                <a:cs typeface="+mn-cs"/>
              </a:defRPr>
            </a:lvl4pPr>
            <a:lvl5pPr marL="1978025" indent="-277813" algn="l" rtl="0" eaLnBrk="0" fontAlgn="base" hangingPunct="0">
              <a:spcBef>
                <a:spcPct val="0"/>
              </a:spcBef>
              <a:spcAft>
                <a:spcPct val="0"/>
              </a:spcAft>
              <a:buChar char="»"/>
              <a:defRPr sz="1600">
                <a:solidFill>
                  <a:schemeClr val="tx1"/>
                </a:solidFill>
                <a:latin typeface="+mn-lt"/>
                <a:cs typeface="+mn-cs"/>
              </a:defRPr>
            </a:lvl5pPr>
            <a:lvl6pPr marL="2435225" indent="-277813" algn="l" rtl="0" fontAlgn="base">
              <a:spcBef>
                <a:spcPct val="0"/>
              </a:spcBef>
              <a:spcAft>
                <a:spcPct val="0"/>
              </a:spcAft>
              <a:buChar char="»"/>
              <a:defRPr sz="1600">
                <a:solidFill>
                  <a:schemeClr val="tx1"/>
                </a:solidFill>
                <a:latin typeface="+mn-lt"/>
                <a:cs typeface="+mn-cs"/>
              </a:defRPr>
            </a:lvl6pPr>
            <a:lvl7pPr marL="2892425" indent="-277813" algn="l" rtl="0" fontAlgn="base">
              <a:spcBef>
                <a:spcPct val="0"/>
              </a:spcBef>
              <a:spcAft>
                <a:spcPct val="0"/>
              </a:spcAft>
              <a:buChar char="»"/>
              <a:defRPr sz="1600">
                <a:solidFill>
                  <a:schemeClr val="tx1"/>
                </a:solidFill>
                <a:latin typeface="+mn-lt"/>
                <a:cs typeface="+mn-cs"/>
              </a:defRPr>
            </a:lvl7pPr>
            <a:lvl8pPr marL="3349625" indent="-277813" algn="l" rtl="0" fontAlgn="base">
              <a:spcBef>
                <a:spcPct val="0"/>
              </a:spcBef>
              <a:spcAft>
                <a:spcPct val="0"/>
              </a:spcAft>
              <a:buChar char="»"/>
              <a:defRPr sz="1600">
                <a:solidFill>
                  <a:schemeClr val="tx1"/>
                </a:solidFill>
                <a:latin typeface="+mn-lt"/>
                <a:cs typeface="+mn-cs"/>
              </a:defRPr>
            </a:lvl8pPr>
            <a:lvl9pPr marL="3806825" indent="-277813" algn="l" rtl="0" fontAlgn="base">
              <a:spcBef>
                <a:spcPct val="0"/>
              </a:spcBef>
              <a:spcAft>
                <a:spcPct val="0"/>
              </a:spcAft>
              <a:buChar char="»"/>
              <a:defRPr sz="1600">
                <a:solidFill>
                  <a:schemeClr val="tx1"/>
                </a:solidFill>
                <a:latin typeface="+mn-lt"/>
                <a:cs typeface="+mn-cs"/>
              </a:defRPr>
            </a:lvl9pPr>
          </a:lstStyle>
          <a:p>
            <a:pPr algn="ctr" defTabSz="914400">
              <a:defRPr/>
            </a:pPr>
            <a:r>
              <a:rPr lang="en-GB" sz="1500" kern="0" dirty="0">
                <a:solidFill>
                  <a:srgbClr val="193F78"/>
                </a:solidFill>
              </a:rPr>
              <a:t>Partners were asked to estimate the % of children they could have avoided referring to early help or social care, had more been done around early intervention and prevention</a:t>
            </a:r>
            <a:r>
              <a:rPr lang="en-GB" sz="1400" kern="0" dirty="0">
                <a:solidFill>
                  <a:srgbClr val="193F78"/>
                </a:solidFill>
              </a:rPr>
              <a:t>.</a:t>
            </a:r>
          </a:p>
        </p:txBody>
      </p:sp>
      <p:graphicFrame>
        <p:nvGraphicFramePr>
          <p:cNvPr id="12" name="Chart 11"/>
          <p:cNvGraphicFramePr>
            <a:graphicFrameLocks/>
          </p:cNvGraphicFramePr>
          <p:nvPr>
            <p:extLst/>
          </p:nvPr>
        </p:nvGraphicFramePr>
        <p:xfrm>
          <a:off x="358775" y="3612995"/>
          <a:ext cx="2504741" cy="3076562"/>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04" descr="PinkLady"/>
          <p:cNvPicPr>
            <a:picLocks noChangeAspect="1" noChangeArrowheads="1"/>
          </p:cNvPicPr>
          <p:nvPr/>
        </p:nvPicPr>
        <p:blipFill>
          <a:blip r:embed="rId4"/>
          <a:srcRect b="9323"/>
          <a:stretch>
            <a:fillRect/>
          </a:stretch>
        </p:blipFill>
        <p:spPr bwMode="auto">
          <a:xfrm>
            <a:off x="4571083" y="4884498"/>
            <a:ext cx="1506565" cy="1357631"/>
          </a:xfrm>
          <a:prstGeom prst="rect">
            <a:avLst/>
          </a:prstGeom>
          <a:noFill/>
          <a:ln w="9525">
            <a:noFill/>
            <a:miter lim="800000"/>
            <a:headEnd/>
            <a:tailEnd/>
          </a:ln>
        </p:spPr>
      </p:pic>
      <p:sp>
        <p:nvSpPr>
          <p:cNvPr id="14" name="AutoShape 103"/>
          <p:cNvSpPr>
            <a:spLocks noChangeArrowheads="1"/>
          </p:cNvSpPr>
          <p:nvPr/>
        </p:nvSpPr>
        <p:spPr bwMode="auto">
          <a:xfrm>
            <a:off x="3263566" y="2935705"/>
            <a:ext cx="2336103" cy="1922442"/>
          </a:xfrm>
          <a:prstGeom prst="wedgeEllipseCallout">
            <a:avLst>
              <a:gd name="adj1" fmla="val 22311"/>
              <a:gd name="adj2" fmla="val 67869"/>
            </a:avLst>
          </a:prstGeom>
          <a:solidFill>
            <a:schemeClr val="accent3"/>
          </a:solidFill>
          <a:ln w="28575" algn="ctr">
            <a:solidFill>
              <a:schemeClr val="tx2"/>
            </a:solidFill>
            <a:miter lim="800000"/>
            <a:headEnd/>
            <a:tailEnd/>
          </a:ln>
        </p:spPr>
        <p:txBody>
          <a:bodyPr tIns="108000" bIns="108000" anchor="ctr"/>
          <a:lstStyle/>
          <a:p>
            <a:pPr algn="ctr" defTabSz="914400" fontAlgn="auto">
              <a:spcBef>
                <a:spcPts val="0"/>
              </a:spcBef>
              <a:spcAft>
                <a:spcPts val="0"/>
              </a:spcAft>
              <a:buClr>
                <a:srgbClr val="E0396E"/>
              </a:buClr>
              <a:buSzPct val="95000"/>
              <a:buFont typeface="Calibri" pitchFamily="34" charset="0"/>
              <a:buNone/>
              <a:defRPr/>
            </a:pPr>
            <a:r>
              <a:rPr lang="en-GB" b="1" kern="0" dirty="0">
                <a:solidFill>
                  <a:srgbClr val="FFFFFF"/>
                </a:solidFill>
                <a:latin typeface="Calibri"/>
                <a:ea typeface="+mn-ea"/>
              </a:rPr>
              <a:t>44% </a:t>
            </a:r>
            <a:r>
              <a:rPr lang="en-GB" sz="1400" kern="0" dirty="0" smtClean="0">
                <a:solidFill>
                  <a:srgbClr val="FFFFFF"/>
                </a:solidFill>
                <a:latin typeface="Calibri"/>
                <a:ea typeface="+mn-ea"/>
              </a:rPr>
              <a:t>of partners believe that </a:t>
            </a:r>
            <a:r>
              <a:rPr lang="en-GB" sz="1400" kern="0" dirty="0">
                <a:solidFill>
                  <a:srgbClr val="FFFFFF"/>
                </a:solidFill>
                <a:latin typeface="Calibri"/>
                <a:ea typeface="+mn-ea"/>
              </a:rPr>
              <a:t>referrals could be avoided if more effective and timely help and support was provided to families.</a:t>
            </a:r>
          </a:p>
        </p:txBody>
      </p:sp>
      <p:sp>
        <p:nvSpPr>
          <p:cNvPr id="16" name="Rectangle 15"/>
          <p:cNvSpPr/>
          <p:nvPr/>
        </p:nvSpPr>
        <p:spPr bwMode="auto">
          <a:xfrm>
            <a:off x="356268" y="934030"/>
            <a:ext cx="2622550" cy="5755528"/>
          </a:xfrm>
          <a:prstGeom prst="rect">
            <a:avLst/>
          </a:prstGeom>
          <a:noFill/>
          <a:ln w="9525" cap="flat" cmpd="sng" algn="ctr">
            <a:noFill/>
            <a:prstDash val="solid"/>
            <a:round/>
            <a:headEnd type="none" w="med" len="med"/>
            <a:tailEnd type="none" w="med" len="med"/>
          </a:ln>
          <a:effectLst/>
        </p:spPr>
        <p:txBody>
          <a:bodyPr vert="horz" wrap="square" lIns="91440" tIns="72000" rIns="91440" bIns="45720" numCol="1" rtlCol="0" anchor="t" anchorCtr="0" compatLnSpc="1">
            <a:prstTxWarp prst="textNoShape">
              <a:avLst/>
            </a:prstTxWarp>
          </a:bodyPr>
          <a:lstStyle/>
          <a:p>
            <a:pPr defTabSz="914400">
              <a:buClr>
                <a:srgbClr val="E0396E"/>
              </a:buClr>
              <a:buSzPct val="95000"/>
              <a:buFont typeface="Calibri" pitchFamily="34" charset="0"/>
              <a:buNone/>
              <a:defRPr/>
            </a:pPr>
            <a:endParaRPr lang="en-GB" sz="2000" kern="0" dirty="0">
              <a:solidFill>
                <a:srgbClr val="193F78"/>
              </a:solidFill>
              <a:latin typeface="Calibri" pitchFamily="34" charset="0"/>
              <a:ea typeface="+mn-ea"/>
            </a:endParaRPr>
          </a:p>
        </p:txBody>
      </p:sp>
      <p:sp>
        <p:nvSpPr>
          <p:cNvPr id="15" name="Oval Callout 14"/>
          <p:cNvSpPr/>
          <p:nvPr/>
        </p:nvSpPr>
        <p:spPr bwMode="auto">
          <a:xfrm>
            <a:off x="2895583" y="5775156"/>
            <a:ext cx="1754271" cy="1018751"/>
          </a:xfrm>
          <a:prstGeom prst="wedgeEllipseCallout">
            <a:avLst>
              <a:gd name="adj1" fmla="val -120684"/>
              <a:gd name="adj2" fmla="val -23107"/>
            </a:avLst>
          </a:prstGeom>
          <a:solidFill>
            <a:schemeClr val="tx1"/>
          </a:solidFill>
          <a:ln w="9525"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algn="ctr" defTabSz="914400">
              <a:buClr>
                <a:srgbClr val="E0396E"/>
              </a:buClr>
              <a:buSzPct val="95000"/>
              <a:buFont typeface="Calibri" pitchFamily="34" charset="0"/>
              <a:buNone/>
              <a:defRPr/>
            </a:pPr>
            <a:r>
              <a:rPr lang="en-GB" sz="1200" kern="0" dirty="0">
                <a:solidFill>
                  <a:srgbClr val="FFFFFF"/>
                </a:solidFill>
                <a:latin typeface="Calibri" pitchFamily="34" charset="0"/>
                <a:ea typeface="+mn-ea"/>
              </a:rPr>
              <a:t>51% of cases could have </a:t>
            </a:r>
            <a:r>
              <a:rPr lang="en-GB" sz="1200" kern="0" dirty="0" smtClean="0">
                <a:solidFill>
                  <a:srgbClr val="FFFFFF"/>
                </a:solidFill>
                <a:latin typeface="Calibri" pitchFamily="34" charset="0"/>
                <a:ea typeface="+mn-ea"/>
              </a:rPr>
              <a:t> / possibly been </a:t>
            </a:r>
            <a:r>
              <a:rPr lang="en-GB" sz="1200" kern="0" dirty="0">
                <a:solidFill>
                  <a:srgbClr val="FFFFFF"/>
                </a:solidFill>
                <a:latin typeface="Calibri" pitchFamily="34" charset="0"/>
                <a:ea typeface="+mn-ea"/>
              </a:rPr>
              <a:t>prevented from becoming LAC</a:t>
            </a:r>
          </a:p>
        </p:txBody>
      </p:sp>
      <p:sp>
        <p:nvSpPr>
          <p:cNvPr id="20" name="TextBox 19"/>
          <p:cNvSpPr txBox="1"/>
          <p:nvPr/>
        </p:nvSpPr>
        <p:spPr>
          <a:xfrm>
            <a:off x="6156993" y="1468473"/>
            <a:ext cx="2622550" cy="5401479"/>
          </a:xfrm>
          <a:prstGeom prst="rect">
            <a:avLst/>
          </a:prstGeom>
          <a:noFill/>
          <a:ln>
            <a:noFill/>
          </a:ln>
        </p:spPr>
        <p:txBody>
          <a:bodyPr wrap="square" rtlCol="0">
            <a:spAutoFit/>
          </a:bodyPr>
          <a:lstStyle/>
          <a:p>
            <a:pPr algn="ctr" defTabSz="914400" fontAlgn="auto">
              <a:spcBef>
                <a:spcPts val="0"/>
              </a:spcBef>
              <a:spcAft>
                <a:spcPts val="0"/>
              </a:spcAft>
              <a:defRPr/>
            </a:pPr>
            <a:r>
              <a:rPr lang="en-GB" sz="1500" kern="0" dirty="0">
                <a:solidFill>
                  <a:srgbClr val="193F78"/>
                </a:solidFill>
                <a:latin typeface="Calibri"/>
                <a:ea typeface="+mn-ea"/>
              </a:rPr>
              <a:t>The rate of looked after children under-18 per 10,000 population has increased from 45 in 2012 to 77 in 2015. NE </a:t>
            </a:r>
            <a:r>
              <a:rPr lang="en-GB" sz="1500" kern="0" dirty="0" err="1">
                <a:solidFill>
                  <a:srgbClr val="193F78"/>
                </a:solidFill>
                <a:latin typeface="Calibri"/>
                <a:ea typeface="+mn-ea"/>
              </a:rPr>
              <a:t>Lincs</a:t>
            </a:r>
            <a:r>
              <a:rPr lang="en-GB" sz="1500" kern="0" dirty="0">
                <a:solidFill>
                  <a:srgbClr val="193F78"/>
                </a:solidFill>
                <a:latin typeface="Calibri"/>
                <a:ea typeface="+mn-ea"/>
              </a:rPr>
              <a:t> previously had lower rates than statistical neighbours, but this rate is now in line with the average (comparators include Hartlepool, Doncaster and Rotherham). </a:t>
            </a:r>
          </a:p>
          <a:p>
            <a:pPr algn="ctr" defTabSz="914400" fontAlgn="auto">
              <a:spcBef>
                <a:spcPts val="0"/>
              </a:spcBef>
              <a:spcAft>
                <a:spcPts val="0"/>
              </a:spcAft>
              <a:defRPr/>
            </a:pPr>
            <a:endParaRPr lang="en-GB" sz="1500" kern="0" dirty="0">
              <a:solidFill>
                <a:srgbClr val="193F78"/>
              </a:solidFill>
              <a:latin typeface="Calibri"/>
              <a:ea typeface="+mn-ea"/>
            </a:endParaRPr>
          </a:p>
          <a:p>
            <a:pPr algn="ctr" defTabSz="914400" fontAlgn="auto">
              <a:spcBef>
                <a:spcPts val="0"/>
              </a:spcBef>
              <a:spcAft>
                <a:spcPts val="0"/>
              </a:spcAft>
              <a:defRPr/>
            </a:pPr>
            <a:r>
              <a:rPr lang="en-GB" sz="1500" kern="0" dirty="0">
                <a:solidFill>
                  <a:srgbClr val="193F78"/>
                </a:solidFill>
                <a:latin typeface="Calibri"/>
                <a:ea typeface="+mn-ea"/>
              </a:rPr>
              <a:t>Both </a:t>
            </a:r>
            <a:r>
              <a:rPr lang="en-GB" sz="1500" kern="0" dirty="0" err="1">
                <a:solidFill>
                  <a:srgbClr val="193F78"/>
                </a:solidFill>
                <a:latin typeface="Calibri"/>
                <a:ea typeface="+mn-ea"/>
              </a:rPr>
              <a:t>CiN</a:t>
            </a:r>
            <a:r>
              <a:rPr lang="en-GB" sz="1500" kern="0" dirty="0">
                <a:solidFill>
                  <a:srgbClr val="193F78"/>
                </a:solidFill>
                <a:latin typeface="Calibri"/>
                <a:ea typeface="+mn-ea"/>
              </a:rPr>
              <a:t> and CPP populations have significantly increased over the last 3-4 years and now exceed rates seen both nationally and in statistical neighbours.</a:t>
            </a:r>
          </a:p>
          <a:p>
            <a:pPr algn="ctr" defTabSz="914400" fontAlgn="auto">
              <a:spcBef>
                <a:spcPts val="0"/>
              </a:spcBef>
              <a:spcAft>
                <a:spcPts val="0"/>
              </a:spcAft>
              <a:defRPr/>
            </a:pPr>
            <a:endParaRPr lang="en-GB" sz="1500" kern="0" dirty="0">
              <a:solidFill>
                <a:srgbClr val="193F78"/>
              </a:solidFill>
              <a:latin typeface="Calibri"/>
              <a:ea typeface="+mn-ea"/>
            </a:endParaRPr>
          </a:p>
          <a:p>
            <a:pPr algn="ctr" defTabSz="914400" fontAlgn="auto">
              <a:spcBef>
                <a:spcPts val="0"/>
              </a:spcBef>
              <a:spcAft>
                <a:spcPts val="0"/>
              </a:spcAft>
              <a:defRPr/>
            </a:pPr>
            <a:r>
              <a:rPr lang="en-GB" sz="1500" b="1" kern="0" dirty="0">
                <a:solidFill>
                  <a:srgbClr val="193F78"/>
                </a:solidFill>
                <a:latin typeface="Calibri"/>
                <a:ea typeface="+mn-ea"/>
              </a:rPr>
              <a:t>These increases in rates are not accompanied by an underlying change in demographic.</a:t>
            </a:r>
          </a:p>
        </p:txBody>
      </p:sp>
    </p:spTree>
    <p:extLst>
      <p:ext uri="{BB962C8B-B14F-4D97-AF65-F5344CB8AC3E}">
        <p14:creationId xmlns:p14="http://schemas.microsoft.com/office/powerpoint/2010/main" val="2592551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TextBox 23"/>
          <p:cNvSpPr txBox="1"/>
          <p:nvPr/>
        </p:nvSpPr>
        <p:spPr>
          <a:xfrm>
            <a:off x="161354" y="1031562"/>
            <a:ext cx="8828283" cy="5093702"/>
          </a:xfrm>
          <a:prstGeom prst="rect">
            <a:avLst/>
          </a:prstGeom>
          <a:noFill/>
        </p:spPr>
        <p:txBody>
          <a:bodyPr wrap="square" rtlCol="0">
            <a:spAutoFit/>
          </a:bodyPr>
          <a:lstStyle/>
          <a:p>
            <a:pPr defTabSz="914400" fontAlgn="auto">
              <a:spcBef>
                <a:spcPts val="0"/>
              </a:spcBef>
              <a:spcAft>
                <a:spcPts val="0"/>
              </a:spcAft>
              <a:defRPr/>
            </a:pPr>
            <a:r>
              <a:rPr lang="en-GB" sz="2400" kern="0" dirty="0">
                <a:solidFill>
                  <a:srgbClr val="193F78"/>
                </a:solidFill>
                <a:latin typeface="Calibri"/>
                <a:ea typeface="+mn-ea"/>
              </a:rPr>
              <a:t>The progression of cases through the early help and social care system shows that there is a high number of cases which are not fully progressing through the system, suggesting wasted effort, time and </a:t>
            </a:r>
            <a:r>
              <a:rPr lang="en-GB" sz="2400" kern="0" dirty="0" smtClean="0">
                <a:solidFill>
                  <a:srgbClr val="193F78"/>
                </a:solidFill>
                <a:latin typeface="Calibri"/>
                <a:ea typeface="+mn-ea"/>
              </a:rPr>
              <a:t>money:</a:t>
            </a:r>
          </a:p>
          <a:p>
            <a:pPr defTabSz="914400" fontAlgn="auto">
              <a:spcBef>
                <a:spcPts val="0"/>
              </a:spcBef>
              <a:spcAft>
                <a:spcPts val="0"/>
              </a:spcAft>
              <a:defRPr/>
            </a:pPr>
            <a:endParaRPr lang="en-GB" sz="2400" kern="0" dirty="0" smtClean="0">
              <a:solidFill>
                <a:srgbClr val="193F78"/>
              </a:solidFill>
              <a:latin typeface="Calibri"/>
              <a:ea typeface="+mn-ea"/>
            </a:endParaRPr>
          </a:p>
          <a:p>
            <a:pPr marL="285750" indent="-285750" defTabSz="914400" fontAlgn="auto">
              <a:spcBef>
                <a:spcPts val="0"/>
              </a:spcBef>
              <a:spcAft>
                <a:spcPts val="0"/>
              </a:spcAft>
              <a:buFont typeface="Arial" panose="020B0604020202020204" pitchFamily="34" charset="0"/>
              <a:buChar char="•"/>
              <a:defRPr/>
            </a:pPr>
            <a:r>
              <a:rPr lang="en-GB" sz="2000" kern="0" dirty="0" smtClean="0">
                <a:solidFill>
                  <a:srgbClr val="193F78"/>
                </a:solidFill>
                <a:latin typeface="Calibri"/>
                <a:ea typeface="+mn-ea"/>
              </a:rPr>
              <a:t>Only 47% of contacts progress to referral</a:t>
            </a:r>
          </a:p>
          <a:p>
            <a:pPr marL="285750" indent="-285750" defTabSz="914400" fontAlgn="auto">
              <a:spcBef>
                <a:spcPts val="0"/>
              </a:spcBef>
              <a:spcAft>
                <a:spcPts val="0"/>
              </a:spcAft>
              <a:buFont typeface="Arial" panose="020B0604020202020204" pitchFamily="34" charset="0"/>
              <a:buChar char="•"/>
              <a:defRPr/>
            </a:pPr>
            <a:r>
              <a:rPr lang="en-GB" sz="2000" kern="0" dirty="0" smtClean="0">
                <a:solidFill>
                  <a:srgbClr val="193F78"/>
                </a:solidFill>
                <a:latin typeface="Calibri"/>
                <a:ea typeface="+mn-ea"/>
              </a:rPr>
              <a:t>75% of referrals progress to assessment  and only 56% of assessment progress to social care</a:t>
            </a:r>
          </a:p>
          <a:p>
            <a:pPr marL="285750" indent="-285750" defTabSz="914400" fontAlgn="auto">
              <a:spcBef>
                <a:spcPts val="0"/>
              </a:spcBef>
              <a:spcAft>
                <a:spcPts val="0"/>
              </a:spcAft>
              <a:buFont typeface="Arial" panose="020B0604020202020204" pitchFamily="34" charset="0"/>
              <a:buChar char="•"/>
              <a:defRPr/>
            </a:pPr>
            <a:r>
              <a:rPr lang="en-GB" sz="2000" kern="0" dirty="0" smtClean="0">
                <a:solidFill>
                  <a:srgbClr val="193F78"/>
                </a:solidFill>
                <a:latin typeface="Calibri"/>
                <a:ea typeface="+mn-ea"/>
              </a:rPr>
              <a:t>Only a small proportion of contacts from early help progress to referral</a:t>
            </a:r>
          </a:p>
          <a:p>
            <a:pPr marL="285750" indent="-285750" defTabSz="914400" fontAlgn="auto">
              <a:spcBef>
                <a:spcPts val="0"/>
              </a:spcBef>
              <a:spcAft>
                <a:spcPts val="0"/>
              </a:spcAft>
              <a:buFont typeface="Arial" panose="020B0604020202020204" pitchFamily="34" charset="0"/>
              <a:buChar char="•"/>
              <a:defRPr/>
            </a:pPr>
            <a:r>
              <a:rPr lang="en-GB" sz="2000" kern="0" dirty="0" smtClean="0">
                <a:solidFill>
                  <a:srgbClr val="193F78"/>
                </a:solidFill>
                <a:latin typeface="Calibri"/>
                <a:ea typeface="+mn-ea"/>
              </a:rPr>
              <a:t>A large number of cases jump steps in the contact, referral and assessment process </a:t>
            </a:r>
          </a:p>
          <a:p>
            <a:pPr marL="285750" indent="-285750" defTabSz="914400" fontAlgn="auto">
              <a:spcBef>
                <a:spcPts val="0"/>
              </a:spcBef>
              <a:spcAft>
                <a:spcPts val="0"/>
              </a:spcAft>
              <a:buFont typeface="Arial" panose="020B0604020202020204" pitchFamily="34" charset="0"/>
              <a:buChar char="•"/>
              <a:defRPr/>
            </a:pPr>
            <a:r>
              <a:rPr lang="en-GB" sz="2000" kern="0" dirty="0" smtClean="0">
                <a:solidFill>
                  <a:srgbClr val="193F78"/>
                </a:solidFill>
                <a:latin typeface="Calibri"/>
                <a:ea typeface="+mn-ea"/>
              </a:rPr>
              <a:t>In the period March 15 – Feb 16 51 of the 184 children that became looked after had no previous social care involvement</a:t>
            </a:r>
          </a:p>
          <a:p>
            <a:pPr marL="285750" indent="-285750" defTabSz="914400" fontAlgn="auto">
              <a:spcBef>
                <a:spcPts val="0"/>
              </a:spcBef>
              <a:spcAft>
                <a:spcPts val="0"/>
              </a:spcAft>
              <a:buFont typeface="Arial" panose="020B0604020202020204" pitchFamily="34" charset="0"/>
              <a:buChar char="•"/>
              <a:defRPr/>
            </a:pPr>
            <a:endParaRPr lang="en-GB" sz="1500" kern="0" dirty="0">
              <a:solidFill>
                <a:srgbClr val="193F78"/>
              </a:solidFill>
              <a:latin typeface="Calibri"/>
              <a:ea typeface="+mn-ea"/>
            </a:endParaRPr>
          </a:p>
          <a:p>
            <a:pPr marL="285750" indent="-285750" defTabSz="914400" fontAlgn="auto">
              <a:spcBef>
                <a:spcPts val="0"/>
              </a:spcBef>
              <a:spcAft>
                <a:spcPts val="0"/>
              </a:spcAft>
              <a:buFont typeface="Arial" panose="020B0604020202020204" pitchFamily="34" charset="0"/>
              <a:buChar char="•"/>
              <a:defRPr/>
            </a:pPr>
            <a:endParaRPr lang="en-GB" sz="1500" kern="0" dirty="0" smtClean="0">
              <a:solidFill>
                <a:srgbClr val="193F78"/>
              </a:solidFill>
              <a:latin typeface="Calibri"/>
              <a:ea typeface="+mn-ea"/>
            </a:endParaRPr>
          </a:p>
          <a:p>
            <a:pPr marL="285750" indent="-285750" defTabSz="914400" fontAlgn="auto">
              <a:spcBef>
                <a:spcPts val="0"/>
              </a:spcBef>
              <a:spcAft>
                <a:spcPts val="0"/>
              </a:spcAft>
              <a:buFont typeface="Arial" panose="020B0604020202020204" pitchFamily="34" charset="0"/>
              <a:buChar char="•"/>
              <a:defRPr/>
            </a:pPr>
            <a:endParaRPr lang="en-GB" sz="1500" kern="0" dirty="0">
              <a:solidFill>
                <a:srgbClr val="193F78"/>
              </a:solidFill>
              <a:latin typeface="Calibri"/>
              <a:ea typeface="+mn-ea"/>
            </a:endParaRPr>
          </a:p>
        </p:txBody>
      </p:sp>
      <p:sp>
        <p:nvSpPr>
          <p:cNvPr id="13" name="Title 1"/>
          <p:cNvSpPr txBox="1">
            <a:spLocks/>
          </p:cNvSpPr>
          <p:nvPr/>
        </p:nvSpPr>
        <p:spPr bwMode="auto">
          <a:xfrm>
            <a:off x="228751" y="409853"/>
            <a:ext cx="8421688" cy="587281"/>
          </a:xfrm>
          <a:prstGeom prst="rect">
            <a:avLst/>
          </a:prstGeom>
          <a:noFill/>
          <a:ln w="9525">
            <a:noFill/>
            <a:miter lim="800000"/>
            <a:headEnd/>
            <a:tailEnd/>
          </a:ln>
          <a:effectLst/>
        </p:spPr>
        <p:txBody>
          <a:bodyPr vert="horz" wrap="square" lIns="91440" tIns="36000" rIns="91440" bIns="36000" numCol="1" anchor="t" anchorCtr="0" compatLnSpc="1">
            <a:prstTxWarp prst="textNoShape">
              <a:avLst/>
            </a:prstTxWarp>
          </a:bodyPr>
          <a:lstStyle>
            <a:lvl1pPr algn="l" rtl="0" fontAlgn="base">
              <a:lnSpc>
                <a:spcPct val="95000"/>
              </a:lnSpc>
              <a:spcBef>
                <a:spcPct val="0"/>
              </a:spcBef>
              <a:spcAft>
                <a:spcPct val="0"/>
              </a:spcAft>
              <a:defRPr sz="2600">
                <a:solidFill>
                  <a:srgbClr val="E0396E"/>
                </a:solidFill>
                <a:latin typeface="+mj-lt"/>
                <a:ea typeface="+mj-ea"/>
                <a:cs typeface="+mj-cs"/>
              </a:defRPr>
            </a:lvl1pPr>
            <a:lvl2pPr algn="l" rtl="0" fontAlgn="base">
              <a:lnSpc>
                <a:spcPct val="95000"/>
              </a:lnSpc>
              <a:spcBef>
                <a:spcPct val="0"/>
              </a:spcBef>
              <a:spcAft>
                <a:spcPct val="0"/>
              </a:spcAft>
              <a:defRPr sz="2600">
                <a:solidFill>
                  <a:srgbClr val="E0396E"/>
                </a:solidFill>
                <a:latin typeface="Calibri" pitchFamily="34" charset="0"/>
                <a:cs typeface="Arial" charset="0"/>
              </a:defRPr>
            </a:lvl2pPr>
            <a:lvl3pPr algn="l" rtl="0" fontAlgn="base">
              <a:lnSpc>
                <a:spcPct val="95000"/>
              </a:lnSpc>
              <a:spcBef>
                <a:spcPct val="0"/>
              </a:spcBef>
              <a:spcAft>
                <a:spcPct val="0"/>
              </a:spcAft>
              <a:defRPr sz="2600">
                <a:solidFill>
                  <a:srgbClr val="E0396E"/>
                </a:solidFill>
                <a:latin typeface="Calibri" pitchFamily="34" charset="0"/>
                <a:cs typeface="Arial" charset="0"/>
              </a:defRPr>
            </a:lvl3pPr>
            <a:lvl4pPr algn="l" rtl="0" fontAlgn="base">
              <a:lnSpc>
                <a:spcPct val="95000"/>
              </a:lnSpc>
              <a:spcBef>
                <a:spcPct val="0"/>
              </a:spcBef>
              <a:spcAft>
                <a:spcPct val="0"/>
              </a:spcAft>
              <a:defRPr sz="2600">
                <a:solidFill>
                  <a:srgbClr val="E0396E"/>
                </a:solidFill>
                <a:latin typeface="Calibri" pitchFamily="34" charset="0"/>
                <a:cs typeface="Arial" charset="0"/>
              </a:defRPr>
            </a:lvl4pPr>
            <a:lvl5pPr algn="l" rtl="0" fontAlgn="base">
              <a:lnSpc>
                <a:spcPct val="95000"/>
              </a:lnSpc>
              <a:spcBef>
                <a:spcPct val="0"/>
              </a:spcBef>
              <a:spcAft>
                <a:spcPct val="0"/>
              </a:spcAft>
              <a:defRPr sz="2600">
                <a:solidFill>
                  <a:srgbClr val="E0396E"/>
                </a:solidFill>
                <a:latin typeface="Calibri" pitchFamily="34" charset="0"/>
                <a:cs typeface="Arial" charset="0"/>
              </a:defRPr>
            </a:lvl5pPr>
            <a:lvl6pPr marL="457200" algn="l" rtl="0" fontAlgn="base">
              <a:lnSpc>
                <a:spcPct val="95000"/>
              </a:lnSpc>
              <a:spcBef>
                <a:spcPct val="0"/>
              </a:spcBef>
              <a:spcAft>
                <a:spcPct val="0"/>
              </a:spcAft>
              <a:defRPr sz="2600">
                <a:solidFill>
                  <a:srgbClr val="E0396E"/>
                </a:solidFill>
                <a:latin typeface="Calibri" pitchFamily="34" charset="0"/>
                <a:cs typeface="Arial" charset="0"/>
              </a:defRPr>
            </a:lvl6pPr>
            <a:lvl7pPr marL="914400" algn="l" rtl="0" fontAlgn="base">
              <a:lnSpc>
                <a:spcPct val="95000"/>
              </a:lnSpc>
              <a:spcBef>
                <a:spcPct val="0"/>
              </a:spcBef>
              <a:spcAft>
                <a:spcPct val="0"/>
              </a:spcAft>
              <a:defRPr sz="2600">
                <a:solidFill>
                  <a:srgbClr val="E0396E"/>
                </a:solidFill>
                <a:latin typeface="Calibri" pitchFamily="34" charset="0"/>
                <a:cs typeface="Arial" charset="0"/>
              </a:defRPr>
            </a:lvl7pPr>
            <a:lvl8pPr marL="1371600" algn="l" rtl="0" fontAlgn="base">
              <a:lnSpc>
                <a:spcPct val="95000"/>
              </a:lnSpc>
              <a:spcBef>
                <a:spcPct val="0"/>
              </a:spcBef>
              <a:spcAft>
                <a:spcPct val="0"/>
              </a:spcAft>
              <a:defRPr sz="2600">
                <a:solidFill>
                  <a:srgbClr val="E0396E"/>
                </a:solidFill>
                <a:latin typeface="Calibri" pitchFamily="34" charset="0"/>
                <a:cs typeface="Arial" charset="0"/>
              </a:defRPr>
            </a:lvl8pPr>
            <a:lvl9pPr marL="1828800" algn="l" rtl="0" fontAlgn="base">
              <a:lnSpc>
                <a:spcPct val="95000"/>
              </a:lnSpc>
              <a:spcBef>
                <a:spcPct val="0"/>
              </a:spcBef>
              <a:spcAft>
                <a:spcPct val="0"/>
              </a:spcAft>
              <a:defRPr sz="2600">
                <a:solidFill>
                  <a:srgbClr val="E0396E"/>
                </a:solidFill>
                <a:latin typeface="Calibri" pitchFamily="34" charset="0"/>
                <a:cs typeface="Arial" charset="0"/>
              </a:defRPr>
            </a:lvl9pPr>
          </a:lstStyle>
          <a:p>
            <a:pPr defTabSz="914400">
              <a:defRPr/>
            </a:pPr>
            <a:r>
              <a:rPr lang="en-GB" sz="2800" kern="0" dirty="0">
                <a:solidFill>
                  <a:schemeClr val="tx1"/>
                </a:solidFill>
              </a:rPr>
              <a:t>And this can be seen at various flow points in social care</a:t>
            </a:r>
          </a:p>
        </p:txBody>
      </p:sp>
      <p:sp>
        <p:nvSpPr>
          <p:cNvPr id="15" name="Title 1"/>
          <p:cNvSpPr txBox="1">
            <a:spLocks/>
          </p:cNvSpPr>
          <p:nvPr/>
        </p:nvSpPr>
        <p:spPr>
          <a:xfrm>
            <a:off x="-2382" y="6119484"/>
            <a:ext cx="9146381" cy="548450"/>
          </a:xfrm>
          <a:prstGeom prst="rect">
            <a:avLst/>
          </a:prstGeom>
          <a:ln/>
        </p:spPr>
        <p:style>
          <a:lnRef idx="1">
            <a:schemeClr val="dk1"/>
          </a:lnRef>
          <a:fillRef idx="3">
            <a:schemeClr val="dk1"/>
          </a:fillRef>
          <a:effectRef idx="2">
            <a:schemeClr val="dk1"/>
          </a:effectRef>
          <a:fontRef idx="minor">
            <a:schemeClr val="lt1"/>
          </a:fontRef>
        </p:style>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600" b="1" dirty="0">
                <a:solidFill>
                  <a:srgbClr val="FFFFFF"/>
                </a:solidFill>
              </a:rPr>
              <a:t>There are areas where children and families could be receiving support earlier through early help</a:t>
            </a:r>
          </a:p>
          <a:p>
            <a:pPr fontAlgn="auto">
              <a:spcAft>
                <a:spcPts val="0"/>
              </a:spcAft>
              <a:defRPr/>
            </a:pPr>
            <a:r>
              <a:rPr lang="en-GB" sz="1600" b="1" dirty="0">
                <a:solidFill>
                  <a:srgbClr val="FFFFFF"/>
                </a:solidFill>
              </a:rPr>
              <a:t>We need clearer pathways and feedback on referrals and local services</a:t>
            </a:r>
          </a:p>
        </p:txBody>
      </p:sp>
      <p:sp>
        <p:nvSpPr>
          <p:cNvPr id="21" name="TextBox 20"/>
          <p:cNvSpPr txBox="1"/>
          <p:nvPr/>
        </p:nvSpPr>
        <p:spPr>
          <a:xfrm>
            <a:off x="5762826" y="4058822"/>
            <a:ext cx="1315905" cy="1015663"/>
          </a:xfrm>
          <a:prstGeom prst="rect">
            <a:avLst/>
          </a:prstGeom>
          <a:noFill/>
        </p:spPr>
        <p:txBody>
          <a:bodyPr wrap="square" rtlCol="0">
            <a:spAutoFit/>
          </a:bodyPr>
          <a:lstStyle/>
          <a:p>
            <a:pPr algn="ctr" defTabSz="914400" fontAlgn="auto">
              <a:spcBef>
                <a:spcPts val="0"/>
              </a:spcBef>
              <a:spcAft>
                <a:spcPts val="0"/>
              </a:spcAft>
              <a:defRPr/>
            </a:pPr>
            <a:r>
              <a:rPr lang="en-GB" sz="1200" kern="0" dirty="0">
                <a:solidFill>
                  <a:srgbClr val="FFFFFF"/>
                </a:solidFill>
                <a:latin typeface="Calibri"/>
                <a:ea typeface="+mn-ea"/>
              </a:rPr>
              <a:t>Includes 295 cases with no recorded previous social care involvement</a:t>
            </a:r>
          </a:p>
        </p:txBody>
      </p:sp>
    </p:spTree>
    <p:extLst>
      <p:ext uri="{BB962C8B-B14F-4D97-AF65-F5344CB8AC3E}">
        <p14:creationId xmlns:p14="http://schemas.microsoft.com/office/powerpoint/2010/main" val="22590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chemeClr val="tx1"/>
                </a:solidFill>
              </a:rPr>
              <a:t>Part of this is because we aren’t responding effectively enough to the core drivers of demand – individually or collectively</a:t>
            </a:r>
          </a:p>
        </p:txBody>
      </p:sp>
      <p:graphicFrame>
        <p:nvGraphicFramePr>
          <p:cNvPr id="5" name="Chart 4"/>
          <p:cNvGraphicFramePr>
            <a:graphicFrameLocks/>
          </p:cNvGraphicFramePr>
          <p:nvPr>
            <p:extLst/>
          </p:nvPr>
        </p:nvGraphicFramePr>
        <p:xfrm>
          <a:off x="2393054" y="1960767"/>
          <a:ext cx="4584246" cy="400538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381" y="6054499"/>
            <a:ext cx="9146381" cy="605583"/>
          </a:xfrm>
          <a:prstGeom prst="rect">
            <a:avLst/>
          </a:prstGeom>
          <a:ln/>
        </p:spPr>
        <p:style>
          <a:lnRef idx="1">
            <a:schemeClr val="dk1"/>
          </a:lnRef>
          <a:fillRef idx="3">
            <a:schemeClr val="dk1"/>
          </a:fillRef>
          <a:effectRef idx="2">
            <a:schemeClr val="dk1"/>
          </a:effectRef>
          <a:fontRef idx="minor">
            <a:schemeClr val="lt1"/>
          </a:fontRef>
        </p:style>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600" b="1" dirty="0">
                <a:solidFill>
                  <a:srgbClr val="FFFFFF"/>
                </a:solidFill>
              </a:rPr>
              <a:t>All of these issues affect key partners in NE Lincs: high domestic abuse increases police call outs, hospital admissions, worsens mental health &amp; makes attainment harder to achieve</a:t>
            </a:r>
          </a:p>
        </p:txBody>
      </p:sp>
      <p:sp>
        <p:nvSpPr>
          <p:cNvPr id="4" name="Rectangle 3"/>
          <p:cNvSpPr/>
          <p:nvPr/>
        </p:nvSpPr>
        <p:spPr>
          <a:xfrm>
            <a:off x="358775" y="1175937"/>
            <a:ext cx="8421687" cy="784830"/>
          </a:xfrm>
          <a:prstGeom prst="rect">
            <a:avLst/>
          </a:prstGeom>
        </p:spPr>
        <p:txBody>
          <a:bodyPr wrap="square">
            <a:spAutoFit/>
          </a:bodyPr>
          <a:lstStyle/>
          <a:p>
            <a:pPr defTabSz="914400" fontAlgn="auto">
              <a:spcBef>
                <a:spcPts val="0"/>
              </a:spcBef>
              <a:spcAft>
                <a:spcPts val="0"/>
              </a:spcAft>
              <a:defRPr/>
            </a:pPr>
            <a:r>
              <a:rPr lang="en-GB" sz="1500" kern="0" dirty="0">
                <a:solidFill>
                  <a:srgbClr val="193F78"/>
                </a:solidFill>
                <a:latin typeface="Calibri"/>
                <a:ea typeface="+mn-ea"/>
              </a:rPr>
              <a:t>There is a high percentage of children who had one of the toxic trio factors present (Domestic </a:t>
            </a:r>
            <a:r>
              <a:rPr lang="en-GB" sz="1500" kern="0" dirty="0" smtClean="0">
                <a:solidFill>
                  <a:srgbClr val="193F78"/>
                </a:solidFill>
                <a:latin typeface="Calibri"/>
                <a:ea typeface="+mn-ea"/>
              </a:rPr>
              <a:t>Abuse, </a:t>
            </a:r>
            <a:r>
              <a:rPr lang="en-GB" sz="1500" kern="0" dirty="0">
                <a:solidFill>
                  <a:srgbClr val="193F78"/>
                </a:solidFill>
                <a:latin typeface="Calibri"/>
                <a:ea typeface="+mn-ea"/>
              </a:rPr>
              <a:t>Mental Health, Substance Misuse in the home or family) as a cause of their becoming LAC. Over 75% of cases have at least one of </a:t>
            </a:r>
            <a:r>
              <a:rPr lang="en-GB" sz="1500" kern="0" dirty="0" smtClean="0">
                <a:solidFill>
                  <a:srgbClr val="193F78"/>
                </a:solidFill>
                <a:latin typeface="Calibri"/>
                <a:ea typeface="+mn-ea"/>
              </a:rPr>
              <a:t>the so called “toxic trio” </a:t>
            </a:r>
            <a:r>
              <a:rPr lang="en-GB" sz="1500" kern="0" dirty="0">
                <a:solidFill>
                  <a:srgbClr val="193F78"/>
                </a:solidFill>
                <a:latin typeface="Calibri"/>
                <a:ea typeface="+mn-ea"/>
              </a:rPr>
              <a:t>as a root cause. </a:t>
            </a:r>
          </a:p>
        </p:txBody>
      </p:sp>
      <p:sp>
        <p:nvSpPr>
          <p:cNvPr id="3" name="TextBox 2"/>
          <p:cNvSpPr txBox="1"/>
          <p:nvPr/>
        </p:nvSpPr>
        <p:spPr>
          <a:xfrm>
            <a:off x="2910840" y="5288280"/>
            <a:ext cx="777240" cy="461665"/>
          </a:xfrm>
          <a:prstGeom prst="rect">
            <a:avLst/>
          </a:prstGeom>
          <a:solidFill>
            <a:srgbClr val="FFFFFF"/>
          </a:solidFill>
        </p:spPr>
        <p:txBody>
          <a:bodyPr wrap="square" rtlCol="0">
            <a:spAutoFit/>
          </a:bodyPr>
          <a:lstStyle/>
          <a:p>
            <a:pPr algn="ctr"/>
            <a:r>
              <a:rPr lang="en-GB" sz="1200" dirty="0" smtClean="0">
                <a:latin typeface="+mj-lt"/>
              </a:rPr>
              <a:t>Domestic Abuse</a:t>
            </a:r>
            <a:endParaRPr lang="en-GB" sz="1200" dirty="0">
              <a:latin typeface="+mj-lt"/>
            </a:endParaRPr>
          </a:p>
        </p:txBody>
      </p:sp>
    </p:spTree>
    <p:extLst>
      <p:ext uri="{BB962C8B-B14F-4D97-AF65-F5344CB8AC3E}">
        <p14:creationId xmlns:p14="http://schemas.microsoft.com/office/powerpoint/2010/main" val="2351900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33391849"/>
              </p:ext>
            </p:extLst>
          </p:nvPr>
        </p:nvGraphicFramePr>
        <p:xfrm>
          <a:off x="494584" y="836712"/>
          <a:ext cx="8150070"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31711" y="4222351"/>
            <a:ext cx="8672055" cy="1322676"/>
          </a:xfrm>
          <a:prstGeom prst="rect">
            <a:avLst/>
          </a:prstGeom>
          <a:noFill/>
        </p:spPr>
        <p:txBody>
          <a:bodyPr wrap="square" rtlCol="0">
            <a:spAutoFit/>
          </a:bodyPr>
          <a:lstStyle/>
          <a:p>
            <a:pPr marL="285750" indent="-285750">
              <a:buFont typeface="Arial" panose="020B0604020202020204" pitchFamily="34" charset="0"/>
              <a:buChar char="•"/>
            </a:pPr>
            <a:r>
              <a:rPr lang="en-GB" sz="1600" dirty="0"/>
              <a:t>There is a high number of children becoming LAC before their 1</a:t>
            </a:r>
            <a:r>
              <a:rPr lang="en-GB" sz="1600" baseline="30000" dirty="0"/>
              <a:t>st</a:t>
            </a:r>
            <a:r>
              <a:rPr lang="en-GB" sz="1600" dirty="0"/>
              <a:t> birthday. </a:t>
            </a:r>
          </a:p>
          <a:p>
            <a:pPr marL="285750" indent="-285750">
              <a:buFont typeface="Arial" panose="020B0604020202020204" pitchFamily="34" charset="0"/>
              <a:buChar char="•"/>
            </a:pPr>
            <a:r>
              <a:rPr lang="en-GB" sz="1600" dirty="0"/>
              <a:t>Of overall LAC: </a:t>
            </a:r>
          </a:p>
          <a:p>
            <a:pPr marL="742950" lvl="1" indent="-285750">
              <a:buFont typeface="Courier New" panose="02070309020205020404" pitchFamily="49" charset="0"/>
              <a:buChar char="o"/>
            </a:pPr>
            <a:r>
              <a:rPr lang="en-GB" sz="1600" dirty="0"/>
              <a:t>29% of LAC are from families with 4 or more children;</a:t>
            </a:r>
          </a:p>
          <a:p>
            <a:pPr marL="742950" lvl="1" indent="-285750">
              <a:buFont typeface="Courier New" panose="02070309020205020404" pitchFamily="49" charset="0"/>
              <a:buChar char="o"/>
            </a:pPr>
            <a:r>
              <a:rPr lang="en-GB" sz="1600" dirty="0"/>
              <a:t>56% are male vs. 44% female; and</a:t>
            </a:r>
          </a:p>
          <a:p>
            <a:pPr marL="742950" lvl="1" indent="-285750">
              <a:buFont typeface="Courier New" panose="02070309020205020404" pitchFamily="49" charset="0"/>
              <a:buChar char="o"/>
            </a:pPr>
            <a:r>
              <a:rPr lang="en-GB" sz="1600" dirty="0"/>
              <a:t>95% of children in care are white British.</a:t>
            </a:r>
          </a:p>
          <a:p>
            <a:pPr marL="285750" indent="-285750">
              <a:buFont typeface="Arial" panose="020B0604020202020204" pitchFamily="34" charset="0"/>
              <a:buChar char="•"/>
            </a:pPr>
            <a:endParaRPr lang="en-GB" sz="1600" dirty="0"/>
          </a:p>
        </p:txBody>
      </p:sp>
      <p:sp>
        <p:nvSpPr>
          <p:cNvPr id="8" name="Title 1"/>
          <p:cNvSpPr txBox="1">
            <a:spLocks/>
          </p:cNvSpPr>
          <p:nvPr/>
        </p:nvSpPr>
        <p:spPr>
          <a:xfrm>
            <a:off x="0" y="5815176"/>
            <a:ext cx="9144000" cy="864096"/>
          </a:xfrm>
          <a:prstGeom prst="rect">
            <a:avLst/>
          </a:prstGeom>
          <a:ln/>
        </p:spPr>
        <p:style>
          <a:lnRef idx="1">
            <a:schemeClr val="dk1"/>
          </a:lnRef>
          <a:fillRef idx="3">
            <a:schemeClr val="dk1"/>
          </a:fillRef>
          <a:effectRef idx="2">
            <a:schemeClr val="dk1"/>
          </a:effectRef>
          <a:fontRef idx="minor">
            <a:schemeClr val="lt1"/>
          </a:fontRef>
        </p:style>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solidFill>
                  <a:srgbClr val="FFFFFF"/>
                </a:solidFill>
              </a:rPr>
              <a:t>There are particularly high numbers of children coming into care before their first birthday</a:t>
            </a:r>
          </a:p>
          <a:p>
            <a:r>
              <a:rPr lang="en-GB" sz="1800" b="1" dirty="0">
                <a:solidFill>
                  <a:srgbClr val="FFFFFF"/>
                </a:solidFill>
              </a:rPr>
              <a:t>It appears specific focus on this age group – and the pathways between health and children’s services are needed across the local area</a:t>
            </a:r>
          </a:p>
        </p:txBody>
      </p:sp>
      <p:sp>
        <p:nvSpPr>
          <p:cNvPr id="9" name="Title 1"/>
          <p:cNvSpPr>
            <a:spLocks noGrp="1"/>
          </p:cNvSpPr>
          <p:nvPr>
            <p:ph type="title"/>
          </p:nvPr>
        </p:nvSpPr>
        <p:spPr>
          <a:xfrm>
            <a:off x="240258" y="0"/>
            <a:ext cx="8331219" cy="780945"/>
          </a:xfrm>
        </p:spPr>
        <p:txBody>
          <a:bodyPr/>
          <a:lstStyle/>
          <a:p>
            <a:r>
              <a:rPr lang="en-GB" sz="2400" dirty="0">
                <a:solidFill>
                  <a:schemeClr val="tx1"/>
                </a:solidFill>
              </a:rPr>
              <a:t>Or focusing on the right age cohorts</a:t>
            </a:r>
          </a:p>
        </p:txBody>
      </p:sp>
    </p:spTree>
    <p:extLst>
      <p:ext uri="{BB962C8B-B14F-4D97-AF65-F5344CB8AC3E}">
        <p14:creationId xmlns:p14="http://schemas.microsoft.com/office/powerpoint/2010/main" val="4033177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3_Default Design">
  <a:themeElements>
    <a:clrScheme name="iMPOWER">
      <a:dk1>
        <a:srgbClr val="193F78"/>
      </a:dk1>
      <a:lt1>
        <a:srgbClr val="C9D300"/>
      </a:lt1>
      <a:dk2>
        <a:srgbClr val="000000"/>
      </a:dk2>
      <a:lt2>
        <a:srgbClr val="B4B4B4"/>
      </a:lt2>
      <a:accent1>
        <a:srgbClr val="00A4D9"/>
      </a:accent1>
      <a:accent2>
        <a:srgbClr val="29AFA4"/>
      </a:accent2>
      <a:accent3>
        <a:srgbClr val="E0396E"/>
      </a:accent3>
      <a:accent4>
        <a:srgbClr val="F58023"/>
      </a:accent4>
      <a:accent5>
        <a:srgbClr val="774F90"/>
      </a:accent5>
      <a:accent6>
        <a:srgbClr val="666666"/>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C9D300"/>
        </a:folHlink>
      </a:clrScheme>
      <a:clrMap bg1="lt1" tx1="dk1" bg2="lt2" tx2="dk2" accent1="accent1" accent2="accent2" accent3="accent3" accent4="accent4" accent5="accent5" accent6="accent6" hlink="hlink" folHlink="folHlink"/>
    </a:extraClrScheme>
    <a:extraClrScheme>
      <a:clrScheme name="Default Design 15">
        <a:dk1>
          <a:srgbClr val="193F78"/>
        </a:dk1>
        <a:lt1>
          <a:srgbClr val="E6E6E6"/>
        </a:lt1>
        <a:dk2>
          <a:srgbClr val="E0396E"/>
        </a:dk2>
        <a:lt2>
          <a:srgbClr val="666666"/>
        </a:lt2>
        <a:accent1>
          <a:srgbClr val="774F90"/>
        </a:accent1>
        <a:accent2>
          <a:srgbClr val="F58023"/>
        </a:accent2>
        <a:accent3>
          <a:srgbClr val="F0F0F0"/>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
      <a:clrScheme name="Default Design 16">
        <a:dk1>
          <a:srgbClr val="193F78"/>
        </a:dk1>
        <a:lt1>
          <a:srgbClr val="FFFFFF"/>
        </a:lt1>
        <a:dk2>
          <a:srgbClr val="E0396E"/>
        </a:dk2>
        <a:lt2>
          <a:srgbClr val="666666"/>
        </a:lt2>
        <a:accent1>
          <a:srgbClr val="774F90"/>
        </a:accent1>
        <a:accent2>
          <a:srgbClr val="F58023"/>
        </a:accent2>
        <a:accent3>
          <a:srgbClr val="FFFFFF"/>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iMPOWER">
      <a:dk1>
        <a:srgbClr val="193F78"/>
      </a:dk1>
      <a:lt1>
        <a:srgbClr val="C9D300"/>
      </a:lt1>
      <a:dk2>
        <a:srgbClr val="000000"/>
      </a:dk2>
      <a:lt2>
        <a:srgbClr val="B4B4B4"/>
      </a:lt2>
      <a:accent1>
        <a:srgbClr val="00A4D9"/>
      </a:accent1>
      <a:accent2>
        <a:srgbClr val="29AFA4"/>
      </a:accent2>
      <a:accent3>
        <a:srgbClr val="E0396E"/>
      </a:accent3>
      <a:accent4>
        <a:srgbClr val="F58023"/>
      </a:accent4>
      <a:accent5>
        <a:srgbClr val="774F90"/>
      </a:accent5>
      <a:accent6>
        <a:srgbClr val="666666"/>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C9D300"/>
        </a:folHlink>
      </a:clrScheme>
      <a:clrMap bg1="lt1" tx1="dk1" bg2="lt2" tx2="dk2" accent1="accent1" accent2="accent2" accent3="accent3" accent4="accent4" accent5="accent5" accent6="accent6" hlink="hlink" folHlink="folHlink"/>
    </a:extraClrScheme>
    <a:extraClrScheme>
      <a:clrScheme name="Default Design 15">
        <a:dk1>
          <a:srgbClr val="193F78"/>
        </a:dk1>
        <a:lt1>
          <a:srgbClr val="E6E6E6"/>
        </a:lt1>
        <a:dk2>
          <a:srgbClr val="E0396E"/>
        </a:dk2>
        <a:lt2>
          <a:srgbClr val="666666"/>
        </a:lt2>
        <a:accent1>
          <a:srgbClr val="774F90"/>
        </a:accent1>
        <a:accent2>
          <a:srgbClr val="F58023"/>
        </a:accent2>
        <a:accent3>
          <a:srgbClr val="F0F0F0"/>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
      <a:clrScheme name="Default Design 16">
        <a:dk1>
          <a:srgbClr val="193F78"/>
        </a:dk1>
        <a:lt1>
          <a:srgbClr val="FFFFFF"/>
        </a:lt1>
        <a:dk2>
          <a:srgbClr val="E0396E"/>
        </a:dk2>
        <a:lt2>
          <a:srgbClr val="666666"/>
        </a:lt2>
        <a:accent1>
          <a:srgbClr val="774F90"/>
        </a:accent1>
        <a:accent2>
          <a:srgbClr val="F58023"/>
        </a:accent2>
        <a:accent3>
          <a:srgbClr val="FFFFFF"/>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iMPOWER">
      <a:dk1>
        <a:srgbClr val="193F78"/>
      </a:dk1>
      <a:lt1>
        <a:srgbClr val="C9D300"/>
      </a:lt1>
      <a:dk2>
        <a:srgbClr val="000000"/>
      </a:dk2>
      <a:lt2>
        <a:srgbClr val="B4B4B4"/>
      </a:lt2>
      <a:accent1>
        <a:srgbClr val="00A4D9"/>
      </a:accent1>
      <a:accent2>
        <a:srgbClr val="29AFA4"/>
      </a:accent2>
      <a:accent3>
        <a:srgbClr val="E0396E"/>
      </a:accent3>
      <a:accent4>
        <a:srgbClr val="F58023"/>
      </a:accent4>
      <a:accent5>
        <a:srgbClr val="774F90"/>
      </a:accent5>
      <a:accent6>
        <a:srgbClr val="666666"/>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C9D300"/>
        </a:folHlink>
      </a:clrScheme>
      <a:clrMap bg1="lt1" tx1="dk1" bg2="lt2" tx2="dk2" accent1="accent1" accent2="accent2" accent3="accent3" accent4="accent4" accent5="accent5" accent6="accent6" hlink="hlink" folHlink="folHlink"/>
    </a:extraClrScheme>
    <a:extraClrScheme>
      <a:clrScheme name="Default Design 15">
        <a:dk1>
          <a:srgbClr val="193F78"/>
        </a:dk1>
        <a:lt1>
          <a:srgbClr val="E6E6E6"/>
        </a:lt1>
        <a:dk2>
          <a:srgbClr val="E0396E"/>
        </a:dk2>
        <a:lt2>
          <a:srgbClr val="666666"/>
        </a:lt2>
        <a:accent1>
          <a:srgbClr val="774F90"/>
        </a:accent1>
        <a:accent2>
          <a:srgbClr val="F58023"/>
        </a:accent2>
        <a:accent3>
          <a:srgbClr val="F0F0F0"/>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
      <a:clrScheme name="Default Design 16">
        <a:dk1>
          <a:srgbClr val="193F78"/>
        </a:dk1>
        <a:lt1>
          <a:srgbClr val="FFFFFF"/>
        </a:lt1>
        <a:dk2>
          <a:srgbClr val="E0396E"/>
        </a:dk2>
        <a:lt2>
          <a:srgbClr val="666666"/>
        </a:lt2>
        <a:accent1>
          <a:srgbClr val="774F90"/>
        </a:accent1>
        <a:accent2>
          <a:srgbClr val="F58023"/>
        </a:accent2>
        <a:accent3>
          <a:srgbClr val="FFFFFF"/>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iMPOWER">
      <a:dk1>
        <a:srgbClr val="193F78"/>
      </a:dk1>
      <a:lt1>
        <a:srgbClr val="C9D300"/>
      </a:lt1>
      <a:dk2>
        <a:srgbClr val="000000"/>
      </a:dk2>
      <a:lt2>
        <a:srgbClr val="B4B4B4"/>
      </a:lt2>
      <a:accent1>
        <a:srgbClr val="00A4D9"/>
      </a:accent1>
      <a:accent2>
        <a:srgbClr val="29AFA4"/>
      </a:accent2>
      <a:accent3>
        <a:srgbClr val="E0396E"/>
      </a:accent3>
      <a:accent4>
        <a:srgbClr val="F58023"/>
      </a:accent4>
      <a:accent5>
        <a:srgbClr val="774F90"/>
      </a:accent5>
      <a:accent6>
        <a:srgbClr val="666666"/>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C9D300"/>
        </a:folHlink>
      </a:clrScheme>
      <a:clrMap bg1="lt1" tx1="dk1" bg2="lt2" tx2="dk2" accent1="accent1" accent2="accent2" accent3="accent3" accent4="accent4" accent5="accent5" accent6="accent6" hlink="hlink" folHlink="folHlink"/>
    </a:extraClrScheme>
    <a:extraClrScheme>
      <a:clrScheme name="Default Design 15">
        <a:dk1>
          <a:srgbClr val="193F78"/>
        </a:dk1>
        <a:lt1>
          <a:srgbClr val="E6E6E6"/>
        </a:lt1>
        <a:dk2>
          <a:srgbClr val="E0396E"/>
        </a:dk2>
        <a:lt2>
          <a:srgbClr val="666666"/>
        </a:lt2>
        <a:accent1>
          <a:srgbClr val="774F90"/>
        </a:accent1>
        <a:accent2>
          <a:srgbClr val="F58023"/>
        </a:accent2>
        <a:accent3>
          <a:srgbClr val="F0F0F0"/>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
      <a:clrScheme name="Default Design 16">
        <a:dk1>
          <a:srgbClr val="193F78"/>
        </a:dk1>
        <a:lt1>
          <a:srgbClr val="FFFFFF"/>
        </a:lt1>
        <a:dk2>
          <a:srgbClr val="E0396E"/>
        </a:dk2>
        <a:lt2>
          <a:srgbClr val="666666"/>
        </a:lt2>
        <a:accent1>
          <a:srgbClr val="774F90"/>
        </a:accent1>
        <a:accent2>
          <a:srgbClr val="F58023"/>
        </a:accent2>
        <a:accent3>
          <a:srgbClr val="FFFFFF"/>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iMPOWER">
      <a:dk1>
        <a:srgbClr val="193F78"/>
      </a:dk1>
      <a:lt1>
        <a:srgbClr val="C9D300"/>
      </a:lt1>
      <a:dk2>
        <a:srgbClr val="000000"/>
      </a:dk2>
      <a:lt2>
        <a:srgbClr val="B4B4B4"/>
      </a:lt2>
      <a:accent1>
        <a:srgbClr val="00A4D9"/>
      </a:accent1>
      <a:accent2>
        <a:srgbClr val="29AFA4"/>
      </a:accent2>
      <a:accent3>
        <a:srgbClr val="E0396E"/>
      </a:accent3>
      <a:accent4>
        <a:srgbClr val="F58023"/>
      </a:accent4>
      <a:accent5>
        <a:srgbClr val="774F90"/>
      </a:accent5>
      <a:accent6>
        <a:srgbClr val="666666"/>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C9D300"/>
        </a:folHlink>
      </a:clrScheme>
      <a:clrMap bg1="lt1" tx1="dk1" bg2="lt2" tx2="dk2" accent1="accent1" accent2="accent2" accent3="accent3" accent4="accent4" accent5="accent5" accent6="accent6" hlink="hlink" folHlink="folHlink"/>
    </a:extraClrScheme>
    <a:extraClrScheme>
      <a:clrScheme name="Default Design 15">
        <a:dk1>
          <a:srgbClr val="193F78"/>
        </a:dk1>
        <a:lt1>
          <a:srgbClr val="E6E6E6"/>
        </a:lt1>
        <a:dk2>
          <a:srgbClr val="E0396E"/>
        </a:dk2>
        <a:lt2>
          <a:srgbClr val="666666"/>
        </a:lt2>
        <a:accent1>
          <a:srgbClr val="774F90"/>
        </a:accent1>
        <a:accent2>
          <a:srgbClr val="F58023"/>
        </a:accent2>
        <a:accent3>
          <a:srgbClr val="F0F0F0"/>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
      <a:clrScheme name="Default Design 16">
        <a:dk1>
          <a:srgbClr val="193F78"/>
        </a:dk1>
        <a:lt1>
          <a:srgbClr val="FFFFFF"/>
        </a:lt1>
        <a:dk2>
          <a:srgbClr val="E0396E"/>
        </a:dk2>
        <a:lt2>
          <a:srgbClr val="666666"/>
        </a:lt2>
        <a:accent1>
          <a:srgbClr val="774F90"/>
        </a:accent1>
        <a:accent2>
          <a:srgbClr val="F58023"/>
        </a:accent2>
        <a:accent3>
          <a:srgbClr val="FFFFFF"/>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
      <a:dk1>
        <a:srgbClr val="193F78"/>
      </a:dk1>
      <a:lt1>
        <a:srgbClr val="FFFFFF"/>
      </a:lt1>
      <a:dk2>
        <a:srgbClr val="666666"/>
      </a:dk2>
      <a:lt2>
        <a:srgbClr val="E0396E"/>
      </a:lt2>
      <a:accent1>
        <a:srgbClr val="774F90"/>
      </a:accent1>
      <a:accent2>
        <a:srgbClr val="F58023"/>
      </a:accent2>
      <a:accent3>
        <a:srgbClr val="FFFFFF"/>
      </a:accent3>
      <a:accent4>
        <a:srgbClr val="143465"/>
      </a:accent4>
      <a:accent5>
        <a:srgbClr val="BDB2C6"/>
      </a:accent5>
      <a:accent6>
        <a:srgbClr val="DE731F"/>
      </a:accent6>
      <a:hlink>
        <a:srgbClr val="00A4D9"/>
      </a:hlink>
      <a:folHlink>
        <a:srgbClr val="C9D3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C9D300"/>
        </a:folHlink>
      </a:clrScheme>
      <a:clrMap bg1="lt1" tx1="dk1" bg2="lt2" tx2="dk2" accent1="accent1" accent2="accent2" accent3="accent3" accent4="accent4" accent5="accent5" accent6="accent6" hlink="hlink" folHlink="folHlink"/>
    </a:extraClrScheme>
    <a:extraClrScheme>
      <a:clrScheme name="Default Design 15">
        <a:dk1>
          <a:srgbClr val="193F78"/>
        </a:dk1>
        <a:lt1>
          <a:srgbClr val="E6E6E6"/>
        </a:lt1>
        <a:dk2>
          <a:srgbClr val="E0396E"/>
        </a:dk2>
        <a:lt2>
          <a:srgbClr val="666666"/>
        </a:lt2>
        <a:accent1>
          <a:srgbClr val="774F90"/>
        </a:accent1>
        <a:accent2>
          <a:srgbClr val="F58023"/>
        </a:accent2>
        <a:accent3>
          <a:srgbClr val="F0F0F0"/>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
      <a:clrScheme name="Default Design 16">
        <a:dk1>
          <a:srgbClr val="193F78"/>
        </a:dk1>
        <a:lt1>
          <a:srgbClr val="FFFFFF"/>
        </a:lt1>
        <a:dk2>
          <a:srgbClr val="E0396E"/>
        </a:dk2>
        <a:lt2>
          <a:srgbClr val="666666"/>
        </a:lt2>
        <a:accent1>
          <a:srgbClr val="774F90"/>
        </a:accent1>
        <a:accent2>
          <a:srgbClr val="F58023"/>
        </a:accent2>
        <a:accent3>
          <a:srgbClr val="FFFFFF"/>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iMPOWER">
      <a:dk1>
        <a:srgbClr val="193F78"/>
      </a:dk1>
      <a:lt1>
        <a:srgbClr val="C9D300"/>
      </a:lt1>
      <a:dk2>
        <a:srgbClr val="000000"/>
      </a:dk2>
      <a:lt2>
        <a:srgbClr val="B4B4B4"/>
      </a:lt2>
      <a:accent1>
        <a:srgbClr val="00A4D9"/>
      </a:accent1>
      <a:accent2>
        <a:srgbClr val="29AFA4"/>
      </a:accent2>
      <a:accent3>
        <a:srgbClr val="E0396E"/>
      </a:accent3>
      <a:accent4>
        <a:srgbClr val="F58023"/>
      </a:accent4>
      <a:accent5>
        <a:srgbClr val="774F90"/>
      </a:accent5>
      <a:accent6>
        <a:srgbClr val="666666"/>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C9D300"/>
        </a:folHlink>
      </a:clrScheme>
      <a:clrMap bg1="lt1" tx1="dk1" bg2="lt2" tx2="dk2" accent1="accent1" accent2="accent2" accent3="accent3" accent4="accent4" accent5="accent5" accent6="accent6" hlink="hlink" folHlink="folHlink"/>
    </a:extraClrScheme>
    <a:extraClrScheme>
      <a:clrScheme name="Default Design 15">
        <a:dk1>
          <a:srgbClr val="193F78"/>
        </a:dk1>
        <a:lt1>
          <a:srgbClr val="E6E6E6"/>
        </a:lt1>
        <a:dk2>
          <a:srgbClr val="E0396E"/>
        </a:dk2>
        <a:lt2>
          <a:srgbClr val="666666"/>
        </a:lt2>
        <a:accent1>
          <a:srgbClr val="774F90"/>
        </a:accent1>
        <a:accent2>
          <a:srgbClr val="F58023"/>
        </a:accent2>
        <a:accent3>
          <a:srgbClr val="F0F0F0"/>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
      <a:clrScheme name="Default Design 16">
        <a:dk1>
          <a:srgbClr val="193F78"/>
        </a:dk1>
        <a:lt1>
          <a:srgbClr val="FFFFFF"/>
        </a:lt1>
        <a:dk2>
          <a:srgbClr val="E0396E"/>
        </a:dk2>
        <a:lt2>
          <a:srgbClr val="666666"/>
        </a:lt2>
        <a:accent1>
          <a:srgbClr val="774F90"/>
        </a:accent1>
        <a:accent2>
          <a:srgbClr val="F58023"/>
        </a:accent2>
        <a:accent3>
          <a:srgbClr val="FFFFFF"/>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Default Design">
  <a:themeElements>
    <a:clrScheme name="iMPOWER">
      <a:dk1>
        <a:srgbClr val="193F78"/>
      </a:dk1>
      <a:lt1>
        <a:srgbClr val="C9D300"/>
      </a:lt1>
      <a:dk2>
        <a:srgbClr val="000000"/>
      </a:dk2>
      <a:lt2>
        <a:srgbClr val="B4B4B4"/>
      </a:lt2>
      <a:accent1>
        <a:srgbClr val="00A4D9"/>
      </a:accent1>
      <a:accent2>
        <a:srgbClr val="29AFA4"/>
      </a:accent2>
      <a:accent3>
        <a:srgbClr val="E0396E"/>
      </a:accent3>
      <a:accent4>
        <a:srgbClr val="F58023"/>
      </a:accent4>
      <a:accent5>
        <a:srgbClr val="774F90"/>
      </a:accent5>
      <a:accent6>
        <a:srgbClr val="666666"/>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C9D300"/>
        </a:folHlink>
      </a:clrScheme>
      <a:clrMap bg1="lt1" tx1="dk1" bg2="lt2" tx2="dk2" accent1="accent1" accent2="accent2" accent3="accent3" accent4="accent4" accent5="accent5" accent6="accent6" hlink="hlink" folHlink="folHlink"/>
    </a:extraClrScheme>
    <a:extraClrScheme>
      <a:clrScheme name="Default Design 15">
        <a:dk1>
          <a:srgbClr val="193F78"/>
        </a:dk1>
        <a:lt1>
          <a:srgbClr val="E6E6E6"/>
        </a:lt1>
        <a:dk2>
          <a:srgbClr val="E0396E"/>
        </a:dk2>
        <a:lt2>
          <a:srgbClr val="666666"/>
        </a:lt2>
        <a:accent1>
          <a:srgbClr val="774F90"/>
        </a:accent1>
        <a:accent2>
          <a:srgbClr val="F58023"/>
        </a:accent2>
        <a:accent3>
          <a:srgbClr val="F0F0F0"/>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
      <a:clrScheme name="Default Design 16">
        <a:dk1>
          <a:srgbClr val="193F78"/>
        </a:dk1>
        <a:lt1>
          <a:srgbClr val="FFFFFF"/>
        </a:lt1>
        <a:dk2>
          <a:srgbClr val="E0396E"/>
        </a:dk2>
        <a:lt2>
          <a:srgbClr val="666666"/>
        </a:lt2>
        <a:accent1>
          <a:srgbClr val="774F90"/>
        </a:accent1>
        <a:accent2>
          <a:srgbClr val="F58023"/>
        </a:accent2>
        <a:accent3>
          <a:srgbClr val="FFFFFF"/>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Default Design">
  <a:themeElements>
    <a:clrScheme name="iMPOWER">
      <a:dk1>
        <a:srgbClr val="193F78"/>
      </a:dk1>
      <a:lt1>
        <a:srgbClr val="C9D300"/>
      </a:lt1>
      <a:dk2>
        <a:srgbClr val="000000"/>
      </a:dk2>
      <a:lt2>
        <a:srgbClr val="B4B4B4"/>
      </a:lt2>
      <a:accent1>
        <a:srgbClr val="00A4D9"/>
      </a:accent1>
      <a:accent2>
        <a:srgbClr val="29AFA4"/>
      </a:accent2>
      <a:accent3>
        <a:srgbClr val="E0396E"/>
      </a:accent3>
      <a:accent4>
        <a:srgbClr val="F58023"/>
      </a:accent4>
      <a:accent5>
        <a:srgbClr val="774F90"/>
      </a:accent5>
      <a:accent6>
        <a:srgbClr val="666666"/>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7200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0396E"/>
          </a:buClr>
          <a:buSzPct val="95000"/>
          <a:buFont typeface="Calibri" pitchFamily="34" charset="0"/>
          <a:buNone/>
          <a:tabLst/>
          <a:defRPr kumimoji="0" lang="en-GB" sz="2000" b="0"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93F78"/>
        </a:dk1>
        <a:lt1>
          <a:srgbClr val="FFFFFF"/>
        </a:lt1>
        <a:dk2>
          <a:srgbClr val="E0396E"/>
        </a:dk2>
        <a:lt2>
          <a:srgbClr val="666666"/>
        </a:lt2>
        <a:accent1>
          <a:srgbClr val="BBE0E3"/>
        </a:accent1>
        <a:accent2>
          <a:srgbClr val="333399"/>
        </a:accent2>
        <a:accent3>
          <a:srgbClr val="FFFFFF"/>
        </a:accent3>
        <a:accent4>
          <a:srgbClr val="143465"/>
        </a:accent4>
        <a:accent5>
          <a:srgbClr val="DAEDEF"/>
        </a:accent5>
        <a:accent6>
          <a:srgbClr val="2D2D8A"/>
        </a:accent6>
        <a:hlink>
          <a:srgbClr val="0099FF"/>
        </a:hlink>
        <a:folHlink>
          <a:srgbClr val="C9D300"/>
        </a:folHlink>
      </a:clrScheme>
      <a:clrMap bg1="lt1" tx1="dk1" bg2="lt2" tx2="dk2" accent1="accent1" accent2="accent2" accent3="accent3" accent4="accent4" accent5="accent5" accent6="accent6" hlink="hlink" folHlink="folHlink"/>
    </a:extraClrScheme>
    <a:extraClrScheme>
      <a:clrScheme name="Default Design 15">
        <a:dk1>
          <a:srgbClr val="193F78"/>
        </a:dk1>
        <a:lt1>
          <a:srgbClr val="E6E6E6"/>
        </a:lt1>
        <a:dk2>
          <a:srgbClr val="E0396E"/>
        </a:dk2>
        <a:lt2>
          <a:srgbClr val="666666"/>
        </a:lt2>
        <a:accent1>
          <a:srgbClr val="774F90"/>
        </a:accent1>
        <a:accent2>
          <a:srgbClr val="F58023"/>
        </a:accent2>
        <a:accent3>
          <a:srgbClr val="F0F0F0"/>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
      <a:clrScheme name="Default Design 16">
        <a:dk1>
          <a:srgbClr val="193F78"/>
        </a:dk1>
        <a:lt1>
          <a:srgbClr val="FFFFFF"/>
        </a:lt1>
        <a:dk2>
          <a:srgbClr val="E0396E"/>
        </a:dk2>
        <a:lt2>
          <a:srgbClr val="666666"/>
        </a:lt2>
        <a:accent1>
          <a:srgbClr val="774F90"/>
        </a:accent1>
        <a:accent2>
          <a:srgbClr val="F58023"/>
        </a:accent2>
        <a:accent3>
          <a:srgbClr val="FFFFFF"/>
        </a:accent3>
        <a:accent4>
          <a:srgbClr val="143465"/>
        </a:accent4>
        <a:accent5>
          <a:srgbClr val="BDB2C6"/>
        </a:accent5>
        <a:accent6>
          <a:srgbClr val="DE731F"/>
        </a:accent6>
        <a:hlink>
          <a:srgbClr val="00A4D9"/>
        </a:hlink>
        <a:folHlink>
          <a:srgbClr val="C9D3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6177</TotalTime>
  <Words>3992</Words>
  <Application>Microsoft Office PowerPoint</Application>
  <PresentationFormat>On-screen Show (4:3)</PresentationFormat>
  <Paragraphs>350</Paragraphs>
  <Slides>23</Slides>
  <Notes>19</Notes>
  <HiddenSlides>1</HiddenSlides>
  <MMClips>0</MMClips>
  <ScaleCrop>false</ScaleCrop>
  <HeadingPairs>
    <vt:vector size="4" baseType="variant">
      <vt:variant>
        <vt:lpstr>Theme</vt:lpstr>
      </vt:variant>
      <vt:variant>
        <vt:i4>10</vt:i4>
      </vt:variant>
      <vt:variant>
        <vt:lpstr>Slide Titles</vt:lpstr>
      </vt:variant>
      <vt:variant>
        <vt:i4>23</vt:i4>
      </vt:variant>
    </vt:vector>
  </HeadingPairs>
  <TitlesOfParts>
    <vt:vector size="33" baseType="lpstr">
      <vt:lpstr>Office Theme</vt:lpstr>
      <vt:lpstr>1_Default Design</vt:lpstr>
      <vt:lpstr>2_Default Design</vt:lpstr>
      <vt:lpstr>3_Default Design</vt:lpstr>
      <vt:lpstr>4_Default Design</vt:lpstr>
      <vt:lpstr>8_Default Design</vt:lpstr>
      <vt:lpstr>9_Default Design</vt:lpstr>
      <vt:lpstr>10_Default Design</vt:lpstr>
      <vt:lpstr>12_Default Design</vt:lpstr>
      <vt:lpstr>13_Default Design</vt:lpstr>
      <vt:lpstr>0-19 Programme  Roadshow Presentation </vt:lpstr>
      <vt:lpstr>What is the 0-19 Programme?</vt:lpstr>
      <vt:lpstr>Vision and Principles</vt:lpstr>
      <vt:lpstr>What Will This Mean</vt:lpstr>
      <vt:lpstr>LAC rates have increased significantly over a short space of time</vt:lpstr>
      <vt:lpstr>There is strong evidence of avoidable demand in the system</vt:lpstr>
      <vt:lpstr>PowerPoint Presentation</vt:lpstr>
      <vt:lpstr>Part of this is because we aren’t responding effectively enough to the core drivers of demand – individually or collectively</vt:lpstr>
      <vt:lpstr>Or focusing on the right age cohorts</vt:lpstr>
      <vt:lpstr>We need to use our data as intelligence to target resources</vt:lpstr>
      <vt:lpstr>And make pathways and terminology clearer to partners</vt:lpstr>
      <vt:lpstr>Key Findings </vt:lpstr>
      <vt:lpstr>0-19 Programme on a Page</vt:lpstr>
      <vt:lpstr>What does the analysis suggest the programme needs to achieve?</vt:lpstr>
      <vt:lpstr>How will we measure success?</vt:lpstr>
      <vt:lpstr>Building on Work to Date The programme will build on the successful models of practice in place in NE Lincs, in particular, the work developed by the creating stronger communities and prevention and early help projects. These ways of working will provide the cornerstones of practice for the new model. </vt:lpstr>
      <vt:lpstr>Phasing the redesign</vt:lpstr>
      <vt:lpstr>Next Steps</vt:lpstr>
      <vt:lpstr>0-19 Programme</vt:lpstr>
      <vt:lpstr>Initial Model Thoughts</vt:lpstr>
      <vt:lpstr>Full Integration Proposal</vt:lpstr>
      <vt:lpstr>Offers so far...</vt:lpstr>
      <vt:lpstr>PowerPoint Presentation</vt:lpstr>
    </vt:vector>
  </TitlesOfParts>
  <Company>North East Lincolnshire Council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PowerPoint template</dc:title>
  <dc:creator>Howson, Christopher</dc:creator>
  <cp:lastModifiedBy>Smith, Lisa</cp:lastModifiedBy>
  <cp:revision>269</cp:revision>
  <dcterms:created xsi:type="dcterms:W3CDTF">2011-05-25T10:45:53Z</dcterms:created>
  <dcterms:modified xsi:type="dcterms:W3CDTF">2016-12-19T11:49:23Z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DepartmentName">
    <vt:lpwstr>Communications</vt:lpwstr>
  </property>
  <property fmtid="{D5CDD505-2E9C-101B-9397-08002B2CF9AE}" pid="3" name="NELCKeywords">
    <vt:lpwstr>Corporate PowerPoint template</vt:lpwstr>
  </property>
  <property fmtid="{D5CDD505-2E9C-101B-9397-08002B2CF9AE}" pid="4" name="AuthorDepartmentID">
    <vt:lpwstr>132</vt:lpwstr>
  </property>
  <property fmtid="{D5CDD505-2E9C-101B-9397-08002B2CF9AE}" pid="5" name="ContactDepartmentID">
    <vt:lpwstr>132</vt:lpwstr>
  </property>
  <property fmtid="{D5CDD505-2E9C-101B-9397-08002B2CF9AE}" pid="6" name="ContactEmail">
    <vt:lpwstr>Sean.Topham@nelincs.gov.uk</vt:lpwstr>
  </property>
  <property fmtid="{D5CDD505-2E9C-101B-9397-08002B2CF9AE}" pid="7" name="ContactPhone">
    <vt:lpwstr>5968</vt:lpwstr>
  </property>
  <property fmtid="{D5CDD505-2E9C-101B-9397-08002B2CF9AE}" pid="8" name="DepartmentName">
    <vt:lpwstr>Communications</vt:lpwstr>
  </property>
  <property fmtid="{D5CDD505-2E9C-101B-9397-08002B2CF9AE}" pid="9" name="IPSVTerm">
    <vt:lpwstr>Information and communication</vt:lpwstr>
  </property>
  <property fmtid="{D5CDD505-2E9C-101B-9397-08002B2CF9AE}" pid="10" name="AuthorName">
    <vt:lpwstr>Sean Topham</vt:lpwstr>
  </property>
  <property fmtid="{D5CDD505-2E9C-101B-9397-08002B2CF9AE}" pid="11" name="IPSVTermID">
    <vt:lpwstr>758</vt:lpwstr>
  </property>
  <property fmtid="{D5CDD505-2E9C-101B-9397-08002B2CF9AE}" pid="12" name="IsIndexed">
    <vt:lpwstr>true</vt:lpwstr>
  </property>
  <property fmtid="{D5CDD505-2E9C-101B-9397-08002B2CF9AE}" pid="13" name="ReviewFrequencyID">
    <vt:lpwstr>1</vt:lpwstr>
  </property>
  <property fmtid="{D5CDD505-2E9C-101B-9397-08002B2CF9AE}" pid="14" name="ReviewFrequency">
    <vt:lpwstr>Annual</vt:lpwstr>
  </property>
  <property fmtid="{D5CDD505-2E9C-101B-9397-08002B2CF9AE}" pid="15" name="AuthorEmail">
    <vt:lpwstr>Sean.Topham@nelincs.gov.uk</vt:lpwstr>
  </property>
  <property fmtid="{D5CDD505-2E9C-101B-9397-08002B2CF9AE}" pid="16" name="ContactName">
    <vt:lpwstr>Sean Topham</vt:lpwstr>
  </property>
  <property fmtid="{D5CDD505-2E9C-101B-9397-08002B2CF9AE}" pid="17" name="DepartmentID">
    <vt:lpwstr>132</vt:lpwstr>
  </property>
  <property fmtid="{D5CDD505-2E9C-101B-9397-08002B2CF9AE}" pid="18" name="GUID">
    <vt:lpwstr>3683cef5-129b-4ca5-afdc-2586ed769d89</vt:lpwstr>
  </property>
  <property fmtid="{D5CDD505-2E9C-101B-9397-08002B2CF9AE}" pid="19" name="AuthorPhone">
    <vt:lpwstr>5968</vt:lpwstr>
  </property>
  <property fmtid="{D5CDD505-2E9C-101B-9397-08002B2CF9AE}" pid="20" name="ContactDepartmentName">
    <vt:lpwstr>Communications</vt:lpwstr>
  </property>
  <property fmtid="{D5CDD505-2E9C-101B-9397-08002B2CF9AE}" pid="21" name="LastReviewedDate">
    <vt:lpwstr/>
  </property>
  <property fmtid="{D5CDD505-2E9C-101B-9397-08002B2CF9AE}" pid="22" name="LastReviewedBy">
    <vt:lpwstr/>
  </property>
</Properties>
</file>