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43610924603421E-2"/>
          <c:y val="0.10425715653087997"/>
          <c:w val="0.81506371781046749"/>
          <c:h val="0.780245786530837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3'!$C$2</c:f>
              <c:strCache>
                <c:ptCount val="1"/>
                <c:pt idx="0">
                  <c:v>Red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'GRAPH 3'!$B$3:$B$17</c:f>
              <c:strCache>
                <c:ptCount val="1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  <c:pt idx="5">
                  <c:v>(12/13) PLAN</c:v>
                </c:pt>
                <c:pt idx="6">
                  <c:v>(12/13) FOT</c:v>
                </c:pt>
                <c:pt idx="7">
                  <c:v>(13/14) PLAN</c:v>
                </c:pt>
                <c:pt idx="8">
                  <c:v>(14/15) PLAN</c:v>
                </c:pt>
                <c:pt idx="10">
                  <c:v>(12/13) PLAN</c:v>
                </c:pt>
                <c:pt idx="11">
                  <c:v>(12/13) FOT</c:v>
                </c:pt>
                <c:pt idx="12">
                  <c:v>(13/14) PLAN</c:v>
                </c:pt>
                <c:pt idx="13">
                  <c:v>(14/15) PLAN</c:v>
                </c:pt>
              </c:strCache>
            </c:strRef>
          </c:cat>
          <c:val>
            <c:numRef>
              <c:f>'GRAPH 3'!$C$3:$C$17</c:f>
              <c:numCache>
                <c:formatCode>#,##0_);\(#,##0\)</c:formatCode>
                <c:ptCount val="15"/>
                <c:pt idx="0">
                  <c:v>100</c:v>
                </c:pt>
                <c:pt idx="1">
                  <c:v>1252.0000000000005</c:v>
                </c:pt>
                <c:pt idx="2">
                  <c:v>400</c:v>
                </c:pt>
                <c:pt idx="3">
                  <c:v>10455</c:v>
                </c:pt>
                <c:pt idx="5">
                  <c:v>78</c:v>
                </c:pt>
                <c:pt idx="6">
                  <c:v>0</c:v>
                </c:pt>
                <c:pt idx="7">
                  <c:v>0</c:v>
                </c:pt>
                <c:pt idx="8">
                  <c:v>2550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10500</c:v>
                </c:pt>
                <c:pt idx="13" formatCode="General">
                  <c:v>10800</c:v>
                </c:pt>
              </c:numCache>
            </c:numRef>
          </c:val>
        </c:ser>
        <c:ser>
          <c:idx val="1"/>
          <c:order val="1"/>
          <c:tx>
            <c:strRef>
              <c:f>'GRAPH 3'!$D$2</c:f>
              <c:strCache>
                <c:ptCount val="1"/>
                <c:pt idx="0">
                  <c:v>Amber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7351370570887378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5869106492082394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64195948374671E-7"/>
                  <c:y val="0.1236389044814235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388478836572954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8.148949921154753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7.5869770265728498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225172434840994E-3"/>
                  <c:y val="-5.128757705582314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564195948374671E-7"/>
                  <c:y val="-4.933121486286547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5.6199502037010693E-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916385761347265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9.2539339098281104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8.197383271532318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.23322793345359435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0.24165785875914597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'GRAPH 3'!$B$3:$B$17</c:f>
              <c:strCache>
                <c:ptCount val="1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  <c:pt idx="5">
                  <c:v>(12/13) PLAN</c:v>
                </c:pt>
                <c:pt idx="6">
                  <c:v>(12/13) FOT</c:v>
                </c:pt>
                <c:pt idx="7">
                  <c:v>(13/14) PLAN</c:v>
                </c:pt>
                <c:pt idx="8">
                  <c:v>(14/15) PLAN</c:v>
                </c:pt>
                <c:pt idx="10">
                  <c:v>(12/13) PLAN</c:v>
                </c:pt>
                <c:pt idx="11">
                  <c:v>(12/13) FOT</c:v>
                </c:pt>
                <c:pt idx="12">
                  <c:v>(13/14) PLAN</c:v>
                </c:pt>
                <c:pt idx="13">
                  <c:v>(14/15) PLAN</c:v>
                </c:pt>
              </c:strCache>
            </c:strRef>
          </c:cat>
          <c:val>
            <c:numRef>
              <c:f>'GRAPH 3'!$D$3:$D$17</c:f>
              <c:numCache>
                <c:formatCode>#,##0_);\(#,##0\)</c:formatCode>
                <c:ptCount val="15"/>
                <c:pt idx="0">
                  <c:v>2235</c:v>
                </c:pt>
                <c:pt idx="1">
                  <c:v>7991.5000000000009</c:v>
                </c:pt>
                <c:pt idx="2">
                  <c:v>13206.5</c:v>
                </c:pt>
                <c:pt idx="3">
                  <c:v>850</c:v>
                </c:pt>
                <c:pt idx="5">
                  <c:v>689</c:v>
                </c:pt>
                <c:pt idx="6">
                  <c:v>1570</c:v>
                </c:pt>
                <c:pt idx="7">
                  <c:v>2570</c:v>
                </c:pt>
                <c:pt idx="8">
                  <c:v>550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 3'!$E$2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'GRAPH 3'!$B$3:$B$17</c:f>
              <c:strCache>
                <c:ptCount val="1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  <c:pt idx="5">
                  <c:v>(12/13) PLAN</c:v>
                </c:pt>
                <c:pt idx="6">
                  <c:v>(12/13) FOT</c:v>
                </c:pt>
                <c:pt idx="7">
                  <c:v>(13/14) PLAN</c:v>
                </c:pt>
                <c:pt idx="8">
                  <c:v>(14/15) PLAN</c:v>
                </c:pt>
                <c:pt idx="10">
                  <c:v>(12/13) PLAN</c:v>
                </c:pt>
                <c:pt idx="11">
                  <c:v>(12/13) FOT</c:v>
                </c:pt>
                <c:pt idx="12">
                  <c:v>(13/14) PLAN</c:v>
                </c:pt>
                <c:pt idx="13">
                  <c:v>(14/15) PLAN</c:v>
                </c:pt>
              </c:strCache>
            </c:strRef>
          </c:cat>
          <c:val>
            <c:numRef>
              <c:f>'GRAPH 3'!$E$3:$E$17</c:f>
              <c:numCache>
                <c:formatCode>#,##0_);\(#,##0\)</c:formatCode>
                <c:ptCount val="15"/>
                <c:pt idx="0">
                  <c:v>21009.5</c:v>
                </c:pt>
                <c:pt idx="1">
                  <c:v>14101</c:v>
                </c:pt>
                <c:pt idx="2">
                  <c:v>5365</c:v>
                </c:pt>
                <c:pt idx="3">
                  <c:v>4850</c:v>
                </c:pt>
                <c:pt idx="5">
                  <c:v>3784</c:v>
                </c:pt>
                <c:pt idx="6">
                  <c:v>2981</c:v>
                </c:pt>
                <c:pt idx="7">
                  <c:v>2130</c:v>
                </c:pt>
                <c:pt idx="8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  <c:pt idx="13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253760"/>
        <c:axId val="133271936"/>
      </c:barChart>
      <c:catAx>
        <c:axId val="133253760"/>
        <c:scaling>
          <c:orientation val="minMax"/>
        </c:scaling>
        <c:delete val="1"/>
        <c:axPos val="b"/>
        <c:majorTickMark val="out"/>
        <c:minorTickMark val="none"/>
        <c:tickLblPos val="nextTo"/>
        <c:crossAx val="133271936"/>
        <c:crosses val="autoZero"/>
        <c:auto val="1"/>
        <c:lblAlgn val="ctr"/>
        <c:lblOffset val="100"/>
        <c:noMultiLvlLbl val="0"/>
      </c:catAx>
      <c:valAx>
        <c:axId val="13327193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3325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829406591451168E-2"/>
          <c:y val="0.16770384224304641"/>
          <c:w val="0.81337590297953299"/>
          <c:h val="0.739183550657087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1'!$C$2</c:f>
              <c:strCache>
                <c:ptCount val="1"/>
                <c:pt idx="0">
                  <c:v>Red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'GRAPH 1'!$B$3:$B$14</c:f>
              <c:strCache>
                <c:ptCount val="12"/>
                <c:pt idx="0">
                  <c:v>(12/13) PLAN</c:v>
                </c:pt>
                <c:pt idx="1">
                  <c:v>(12/13) RISK</c:v>
                </c:pt>
                <c:pt idx="2">
                  <c:v>(12/13) PLAN</c:v>
                </c:pt>
                <c:pt idx="3">
                  <c:v>(12/13) RISK</c:v>
                </c:pt>
                <c:pt idx="4">
                  <c:v>(12/13) PLAN</c:v>
                </c:pt>
                <c:pt idx="5">
                  <c:v>(12/13) RISK</c:v>
                </c:pt>
                <c:pt idx="6">
                  <c:v>(12/13) PLAN</c:v>
                </c:pt>
                <c:pt idx="7">
                  <c:v>(12/13) RISK</c:v>
                </c:pt>
                <c:pt idx="8">
                  <c:v>(12/13) PLAN</c:v>
                </c:pt>
                <c:pt idx="9">
                  <c:v>(12/13) RISK</c:v>
                </c:pt>
                <c:pt idx="10">
                  <c:v>(12/13) PLAN</c:v>
                </c:pt>
                <c:pt idx="11">
                  <c:v>(12/13) RISK</c:v>
                </c:pt>
              </c:strCache>
            </c:strRef>
          </c:cat>
          <c:val>
            <c:numRef>
              <c:f>'GRAPH 1'!$C$3:$C$14</c:f>
              <c:numCache>
                <c:formatCode>#,##0_);\(#,##0\)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100</c:v>
                </c:pt>
                <c:pt idx="7">
                  <c:v>1252.0000000000005</c:v>
                </c:pt>
                <c:pt idx="8">
                  <c:v>78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'GRAPH 1'!$D$2</c:f>
              <c:strCache>
                <c:ptCount val="1"/>
                <c:pt idx="0">
                  <c:v>Amber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'GRAPH 1'!$B$3:$B$14</c:f>
              <c:strCache>
                <c:ptCount val="12"/>
                <c:pt idx="0">
                  <c:v>(12/13) PLAN</c:v>
                </c:pt>
                <c:pt idx="1">
                  <c:v>(12/13) RISK</c:v>
                </c:pt>
                <c:pt idx="2">
                  <c:v>(12/13) PLAN</c:v>
                </c:pt>
                <c:pt idx="3">
                  <c:v>(12/13) RISK</c:v>
                </c:pt>
                <c:pt idx="4">
                  <c:v>(12/13) PLAN</c:v>
                </c:pt>
                <c:pt idx="5">
                  <c:v>(12/13) RISK</c:v>
                </c:pt>
                <c:pt idx="6">
                  <c:v>(12/13) PLAN</c:v>
                </c:pt>
                <c:pt idx="7">
                  <c:v>(12/13) RISK</c:v>
                </c:pt>
                <c:pt idx="8">
                  <c:v>(12/13) PLAN</c:v>
                </c:pt>
                <c:pt idx="9">
                  <c:v>(12/13) RISK</c:v>
                </c:pt>
                <c:pt idx="10">
                  <c:v>(12/13) PLAN</c:v>
                </c:pt>
                <c:pt idx="11">
                  <c:v>(12/13) RISK</c:v>
                </c:pt>
              </c:strCache>
            </c:strRef>
          </c:cat>
          <c:val>
            <c:numRef>
              <c:f>'GRAPH 1'!$D$3:$D$14</c:f>
              <c:numCache>
                <c:formatCode>#,##0_);\(#,##0\)</c:formatCode>
                <c:ptCount val="12"/>
                <c:pt idx="0">
                  <c:v>0</c:v>
                </c:pt>
                <c:pt idx="1">
                  <c:v>700</c:v>
                </c:pt>
                <c:pt idx="2">
                  <c:v>450</c:v>
                </c:pt>
                <c:pt idx="3">
                  <c:v>750</c:v>
                </c:pt>
                <c:pt idx="4">
                  <c:v>300</c:v>
                </c:pt>
                <c:pt idx="5">
                  <c:v>1180</c:v>
                </c:pt>
                <c:pt idx="6">
                  <c:v>1485</c:v>
                </c:pt>
                <c:pt idx="7">
                  <c:v>5361.5000000000009</c:v>
                </c:pt>
                <c:pt idx="8">
                  <c:v>689</c:v>
                </c:pt>
                <c:pt idx="9">
                  <c:v>1570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 1'!$E$2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0.11549340176862011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869833198694116E-17"/>
                  <c:y val="-9.9620414008294526E-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2807017647432722E-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7544533806256363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7485146870398214E-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4767492394611041E-3"/>
                  <c:y val="0.3223885284701302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0.51375878686765108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1222715965419478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.1499129504570322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'GRAPH 1'!$B$3:$B$14</c:f>
              <c:strCache>
                <c:ptCount val="12"/>
                <c:pt idx="0">
                  <c:v>(12/13) PLAN</c:v>
                </c:pt>
                <c:pt idx="1">
                  <c:v>(12/13) RISK</c:v>
                </c:pt>
                <c:pt idx="2">
                  <c:v>(12/13) PLAN</c:v>
                </c:pt>
                <c:pt idx="3">
                  <c:v>(12/13) RISK</c:v>
                </c:pt>
                <c:pt idx="4">
                  <c:v>(12/13) PLAN</c:v>
                </c:pt>
                <c:pt idx="5">
                  <c:v>(12/13) RISK</c:v>
                </c:pt>
                <c:pt idx="6">
                  <c:v>(12/13) PLAN</c:v>
                </c:pt>
                <c:pt idx="7">
                  <c:v>(12/13) RISK</c:v>
                </c:pt>
                <c:pt idx="8">
                  <c:v>(12/13) PLAN</c:v>
                </c:pt>
                <c:pt idx="9">
                  <c:v>(12/13) RISK</c:v>
                </c:pt>
                <c:pt idx="10">
                  <c:v>(12/13) PLAN</c:v>
                </c:pt>
                <c:pt idx="11">
                  <c:v>(12/13) RISK</c:v>
                </c:pt>
              </c:strCache>
            </c:strRef>
          </c:cat>
          <c:val>
            <c:numRef>
              <c:f>'GRAPH 1'!$E$3:$E$14</c:f>
              <c:numCache>
                <c:formatCode>#,##0_);\(#,##0\)</c:formatCode>
                <c:ptCount val="12"/>
                <c:pt idx="0">
                  <c:v>4305</c:v>
                </c:pt>
                <c:pt idx="1">
                  <c:v>3605</c:v>
                </c:pt>
                <c:pt idx="2">
                  <c:v>950</c:v>
                </c:pt>
                <c:pt idx="3">
                  <c:v>650</c:v>
                </c:pt>
                <c:pt idx="4">
                  <c:v>880</c:v>
                </c:pt>
                <c:pt idx="5">
                  <c:v>0</c:v>
                </c:pt>
                <c:pt idx="6">
                  <c:v>7778.5</c:v>
                </c:pt>
                <c:pt idx="7">
                  <c:v>2750</c:v>
                </c:pt>
                <c:pt idx="8">
                  <c:v>3784</c:v>
                </c:pt>
                <c:pt idx="9">
                  <c:v>2981</c:v>
                </c:pt>
                <c:pt idx="10">
                  <c:v>7096</c:v>
                </c:pt>
                <c:pt idx="11">
                  <c:v>7096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198208"/>
        <c:axId val="133199744"/>
      </c:barChart>
      <c:catAx>
        <c:axId val="133198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33199744"/>
        <c:crosses val="autoZero"/>
        <c:auto val="1"/>
        <c:lblAlgn val="ctr"/>
        <c:lblOffset val="100"/>
        <c:noMultiLvlLbl val="0"/>
      </c:catAx>
      <c:valAx>
        <c:axId val="133199744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33198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43610924603421E-2"/>
          <c:y val="0.10425715653087997"/>
          <c:w val="0.81506371781046749"/>
          <c:h val="0.780245786530837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2'!$C$2</c:f>
              <c:strCache>
                <c:ptCount val="1"/>
                <c:pt idx="0">
                  <c:v>Red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'GRAPH 2'!$B$3:$B$14</c:f>
              <c:strCache>
                <c:ptCount val="12"/>
                <c:pt idx="0">
                  <c:v>(13/14) PLAN</c:v>
                </c:pt>
                <c:pt idx="1">
                  <c:v>(14/15) PLAN</c:v>
                </c:pt>
                <c:pt idx="2">
                  <c:v>(13/14) PLAN</c:v>
                </c:pt>
                <c:pt idx="3">
                  <c:v>(14/15) PLAN</c:v>
                </c:pt>
                <c:pt idx="4">
                  <c:v>(13/14) PLAN</c:v>
                </c:pt>
                <c:pt idx="5">
                  <c:v>(14/15) PLAN</c:v>
                </c:pt>
                <c:pt idx="6">
                  <c:v>(13/14) PLAN</c:v>
                </c:pt>
                <c:pt idx="7">
                  <c:v>(14/15) PLAN</c:v>
                </c:pt>
                <c:pt idx="8">
                  <c:v>(13/14) PLAN</c:v>
                </c:pt>
                <c:pt idx="9">
                  <c:v>(14/15) PLAN</c:v>
                </c:pt>
                <c:pt idx="10">
                  <c:v>(13/14) PLAN</c:v>
                </c:pt>
                <c:pt idx="11">
                  <c:v>(14/15) PLAN</c:v>
                </c:pt>
              </c:strCache>
            </c:strRef>
          </c:cat>
          <c:val>
            <c:numRef>
              <c:f>'GRAPH 2'!$C$3:$C$14</c:f>
              <c:numCache>
                <c:formatCode>#,##0_);\(#,##0\)</c:formatCode>
                <c:ptCount val="12"/>
                <c:pt idx="0">
                  <c:v>0</c:v>
                </c:pt>
                <c:pt idx="1">
                  <c:v>915</c:v>
                </c:pt>
                <c:pt idx="2">
                  <c:v>0</c:v>
                </c:pt>
                <c:pt idx="3">
                  <c:v>250</c:v>
                </c:pt>
                <c:pt idx="4">
                  <c:v>0</c:v>
                </c:pt>
                <c:pt idx="5">
                  <c:v>2050</c:v>
                </c:pt>
                <c:pt idx="6">
                  <c:v>400</c:v>
                </c:pt>
                <c:pt idx="7">
                  <c:v>7239.9999999999991</c:v>
                </c:pt>
                <c:pt idx="8">
                  <c:v>0</c:v>
                </c:pt>
                <c:pt idx="9">
                  <c:v>2550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'GRAPH 2'!$D$2</c:f>
              <c:strCache>
                <c:ptCount val="1"/>
                <c:pt idx="0">
                  <c:v>Amber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7226528854435831E-3"/>
                  <c:y val="-1.9669825712953743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900947713886122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226528854435831E-3"/>
                  <c:y val="-5.900947713886133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2479800814804277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5.9009255880979189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226528854435831E-3"/>
                  <c:y val="0.2866174603887545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0.47488579221274047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.12082892937957308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7226528854435831E-3"/>
                  <c:y val="-6.1819452240711864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864197530863064E-3"/>
                  <c:y val="-8.364696058704322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'GRAPH 2'!$B$3:$B$14</c:f>
              <c:strCache>
                <c:ptCount val="12"/>
                <c:pt idx="0">
                  <c:v>(13/14) PLAN</c:v>
                </c:pt>
                <c:pt idx="1">
                  <c:v>(14/15) PLAN</c:v>
                </c:pt>
                <c:pt idx="2">
                  <c:v>(13/14) PLAN</c:v>
                </c:pt>
                <c:pt idx="3">
                  <c:v>(14/15) PLAN</c:v>
                </c:pt>
                <c:pt idx="4">
                  <c:v>(13/14) PLAN</c:v>
                </c:pt>
                <c:pt idx="5">
                  <c:v>(14/15) PLAN</c:v>
                </c:pt>
                <c:pt idx="6">
                  <c:v>(13/14) PLAN</c:v>
                </c:pt>
                <c:pt idx="7">
                  <c:v>(14/15) PLAN</c:v>
                </c:pt>
                <c:pt idx="8">
                  <c:v>(13/14) PLAN</c:v>
                </c:pt>
                <c:pt idx="9">
                  <c:v>(14/15) PLAN</c:v>
                </c:pt>
                <c:pt idx="10">
                  <c:v>(13/14) PLAN</c:v>
                </c:pt>
                <c:pt idx="11">
                  <c:v>(14/15) PLAN</c:v>
                </c:pt>
              </c:strCache>
            </c:strRef>
          </c:cat>
          <c:val>
            <c:numRef>
              <c:f>'GRAPH 2'!$D$3:$D$14</c:f>
              <c:numCache>
                <c:formatCode>#,##0_);\(#,##0\)</c:formatCode>
                <c:ptCount val="12"/>
                <c:pt idx="0">
                  <c:v>2065</c:v>
                </c:pt>
                <c:pt idx="1">
                  <c:v>600</c:v>
                </c:pt>
                <c:pt idx="2">
                  <c:v>575</c:v>
                </c:pt>
                <c:pt idx="3">
                  <c:v>250</c:v>
                </c:pt>
                <c:pt idx="4">
                  <c:v>1800</c:v>
                </c:pt>
                <c:pt idx="5">
                  <c:v>0</c:v>
                </c:pt>
                <c:pt idx="6">
                  <c:v>8766.5</c:v>
                </c:pt>
                <c:pt idx="7">
                  <c:v>0</c:v>
                </c:pt>
                <c:pt idx="8">
                  <c:v>2570</c:v>
                </c:pt>
                <c:pt idx="9">
                  <c:v>550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'GRAPH 2'!$E$2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'GRAPH 2'!$B$3:$B$14</c:f>
              <c:strCache>
                <c:ptCount val="12"/>
                <c:pt idx="0">
                  <c:v>(13/14) PLAN</c:v>
                </c:pt>
                <c:pt idx="1">
                  <c:v>(14/15) PLAN</c:v>
                </c:pt>
                <c:pt idx="2">
                  <c:v>(13/14) PLAN</c:v>
                </c:pt>
                <c:pt idx="3">
                  <c:v>(14/15) PLAN</c:v>
                </c:pt>
                <c:pt idx="4">
                  <c:v>(13/14) PLAN</c:v>
                </c:pt>
                <c:pt idx="5">
                  <c:v>(14/15) PLAN</c:v>
                </c:pt>
                <c:pt idx="6">
                  <c:v>(13/14) PLAN</c:v>
                </c:pt>
                <c:pt idx="7">
                  <c:v>(14/15) PLAN</c:v>
                </c:pt>
                <c:pt idx="8">
                  <c:v>(13/14) PLAN</c:v>
                </c:pt>
                <c:pt idx="9">
                  <c:v>(14/15) PLAN</c:v>
                </c:pt>
                <c:pt idx="10">
                  <c:v>(13/14) PLAN</c:v>
                </c:pt>
                <c:pt idx="11">
                  <c:v>(14/15) PLAN</c:v>
                </c:pt>
              </c:strCache>
            </c:strRef>
          </c:cat>
          <c:val>
            <c:numRef>
              <c:f>'GRAPH 2'!$E$3:$E$14</c:f>
              <c:numCache>
                <c:formatCode>#,##0_);\(#,##0\)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150</c:v>
                </c:pt>
                <c:pt idx="7">
                  <c:v>0</c:v>
                </c:pt>
                <c:pt idx="8">
                  <c:v>2130</c:v>
                </c:pt>
                <c:pt idx="9">
                  <c:v>0</c:v>
                </c:pt>
                <c:pt idx="10">
                  <c:v>4415</c:v>
                </c:pt>
                <c:pt idx="11">
                  <c:v>4850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651840"/>
        <c:axId val="133678208"/>
      </c:barChart>
      <c:catAx>
        <c:axId val="133651840"/>
        <c:scaling>
          <c:orientation val="minMax"/>
        </c:scaling>
        <c:delete val="1"/>
        <c:axPos val="b"/>
        <c:majorTickMark val="out"/>
        <c:minorTickMark val="none"/>
        <c:tickLblPos val="nextTo"/>
        <c:crossAx val="133678208"/>
        <c:crosses val="autoZero"/>
        <c:auto val="1"/>
        <c:lblAlgn val="ctr"/>
        <c:lblOffset val="100"/>
        <c:noMultiLvlLbl val="0"/>
      </c:catAx>
      <c:valAx>
        <c:axId val="133678208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3365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143610924603421E-2"/>
          <c:y val="0.10425715653087997"/>
          <c:w val="0.81506371781046749"/>
          <c:h val="0.780245786530837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'NEL GRAPH '!$C$2</c:f>
              <c:strCache>
                <c:ptCount val="1"/>
                <c:pt idx="0">
                  <c:v>Red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'NEL GRAPH '!$B$3:$B$7</c:f>
              <c:strCache>
                <c:ptCount val="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</c:strCache>
            </c:strRef>
          </c:cat>
          <c:val>
            <c:numRef>
              <c:f>'NEL GRAPH '!$C$3:$C$7</c:f>
              <c:numCache>
                <c:formatCode>General</c:formatCode>
                <c:ptCount val="5"/>
                <c:pt idx="0" formatCode="#,##0_);\(#,##0\)">
                  <c:v>0</c:v>
                </c:pt>
                <c:pt idx="1">
                  <c:v>0</c:v>
                </c:pt>
                <c:pt idx="2" formatCode="#,##0_);\(#,##0\)">
                  <c:v>0</c:v>
                </c:pt>
                <c:pt idx="3" formatCode="#,##0_);\(#,##0\)">
                  <c:v>5365</c:v>
                </c:pt>
              </c:numCache>
            </c:numRef>
          </c:val>
        </c:ser>
        <c:ser>
          <c:idx val="1"/>
          <c:order val="1"/>
          <c:tx>
            <c:strRef>
              <c:f>'NEL GRAPH '!$D$2</c:f>
              <c:strCache>
                <c:ptCount val="1"/>
                <c:pt idx="0">
                  <c:v>Amber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7226528854435831E-3"/>
                  <c:y val="-0.24280972729302266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226528854435831E-3"/>
                  <c:y val="-0.25683283059854906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564195948374671E-7"/>
                  <c:y val="-2.528977591665481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2219880330461922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564195948374671E-7"/>
                  <c:y val="-9.834934982265074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9.834957108053278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225172434840994E-3"/>
                  <c:y val="-5.128757705582314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564195948374671E-7"/>
                  <c:y val="-4.933121486286547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5.6199502037010693E-3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7.9163857613472652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9.2539339098281104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8.1973832715323186E-2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.23322793345359435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0.24165785875914597"/>
                </c:manualLayout>
              </c:layout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'NEL GRAPH '!$B$3:$B$7</c:f>
              <c:strCache>
                <c:ptCount val="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</c:strCache>
            </c:strRef>
          </c:cat>
          <c:val>
            <c:numRef>
              <c:f>'NEL GRAPH '!$D$3:$D$7</c:f>
              <c:numCache>
                <c:formatCode>General</c:formatCode>
                <c:ptCount val="5"/>
                <c:pt idx="0" formatCode="#,##0_);\(#,##0\)">
                  <c:v>439</c:v>
                </c:pt>
                <c:pt idx="1">
                  <c:v>439</c:v>
                </c:pt>
                <c:pt idx="2" formatCode="#,##0_);\(#,##0\)">
                  <c:v>5380</c:v>
                </c:pt>
                <c:pt idx="3" formatCode="#,##0_);\(#,##0\)">
                  <c:v>480</c:v>
                </c:pt>
              </c:numCache>
            </c:numRef>
          </c:val>
        </c:ser>
        <c:ser>
          <c:idx val="2"/>
          <c:order val="2"/>
          <c:tx>
            <c:strRef>
              <c:f>'NEL GRAPH '!$E$2</c:f>
              <c:strCache>
                <c:ptCount val="1"/>
                <c:pt idx="0">
                  <c:v>Green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'NEL GRAPH '!$B$3:$B$7</c:f>
              <c:strCache>
                <c:ptCount val="4"/>
                <c:pt idx="0">
                  <c:v>(12/13) PLAN</c:v>
                </c:pt>
                <c:pt idx="1">
                  <c:v>(12/13) FOT</c:v>
                </c:pt>
                <c:pt idx="2">
                  <c:v>(13/14) PLAN</c:v>
                </c:pt>
                <c:pt idx="3">
                  <c:v>(14/15) PLAN</c:v>
                </c:pt>
              </c:strCache>
            </c:strRef>
          </c:cat>
          <c:val>
            <c:numRef>
              <c:f>'NEL GRAPH '!$E$3:$E$7</c:f>
              <c:numCache>
                <c:formatCode>#,##0_);\(#,##0\)</c:formatCode>
                <c:ptCount val="5"/>
                <c:pt idx="0">
                  <c:v>7657</c:v>
                </c:pt>
                <c:pt idx="1">
                  <c:v>7657</c:v>
                </c:pt>
                <c:pt idx="2">
                  <c:v>30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4135680"/>
        <c:axId val="117670656"/>
      </c:barChart>
      <c:catAx>
        <c:axId val="1041356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7670656"/>
        <c:crosses val="autoZero"/>
        <c:auto val="1"/>
        <c:lblAlgn val="ctr"/>
        <c:lblOffset val="100"/>
        <c:noMultiLvlLbl val="0"/>
      </c:catAx>
      <c:valAx>
        <c:axId val="11767065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crossAx val="104135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0.09432</cdr:x>
      <cdr:y>0.88409</cdr:y>
    </cdr:from>
    <cdr:to>
      <cdr:x>0.30749</cdr:x>
      <cdr:y>0.9726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61" y="3995745"/>
          <a:ext cx="1571590" cy="400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 dirty="0"/>
            <a:t>Sustainable </a:t>
          </a:r>
          <a:r>
            <a:rPr lang="en-GB" sz="900" dirty="0" smtClean="0"/>
            <a:t>Services</a:t>
          </a:r>
          <a:endParaRPr lang="en-GB" sz="900" dirty="0"/>
        </a:p>
      </cdr:txBody>
    </cdr:sp>
  </cdr:relSizeAnchor>
  <cdr:relSizeAnchor xmlns:cdr="http://schemas.openxmlformats.org/drawingml/2006/chartDrawing">
    <cdr:from>
      <cdr:x>0.34496</cdr:x>
      <cdr:y>0.88409</cdr:y>
    </cdr:from>
    <cdr:to>
      <cdr:x>0.55943</cdr:x>
      <cdr:y>0.98314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43175" y="3995745"/>
          <a:ext cx="1581150" cy="447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 dirty="0" smtClean="0"/>
            <a:t>Organisational</a:t>
          </a:r>
          <a:endParaRPr lang="en-GB" sz="900" dirty="0"/>
        </a:p>
      </cdr:txBody>
    </cdr:sp>
  </cdr:relSizeAnchor>
  <cdr:relSizeAnchor xmlns:cdr="http://schemas.openxmlformats.org/drawingml/2006/chartDrawing">
    <cdr:from>
      <cdr:x>0.12403</cdr:x>
      <cdr:y>0.02213</cdr:y>
    </cdr:from>
    <cdr:to>
      <cdr:x>0.83463</cdr:x>
      <cdr:y>0.11697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14400" y="100014"/>
          <a:ext cx="52387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0.12532</cdr:x>
      <cdr:y>0.02213</cdr:y>
    </cdr:from>
    <cdr:to>
      <cdr:x>0.86434</cdr:x>
      <cdr:y>0.08325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23925" y="100014"/>
          <a:ext cx="54483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u="sng"/>
            <a:t>OVERALL </a:t>
          </a:r>
          <a:r>
            <a:rPr lang="en-GB" sz="1200" b="1" u="sng" baseline="0"/>
            <a:t>POSITION- (12/13 TO 14/15)</a:t>
          </a:r>
          <a:endParaRPr lang="en-GB" sz="1200" b="1" u="sng"/>
        </a:p>
      </cdr:txBody>
    </cdr:sp>
  </cdr:relSizeAnchor>
  <cdr:relSizeAnchor xmlns:cdr="http://schemas.openxmlformats.org/drawingml/2006/chartDrawing">
    <cdr:from>
      <cdr:x>0.59991</cdr:x>
      <cdr:y>0.88374</cdr:y>
    </cdr:from>
    <cdr:to>
      <cdr:x>0.81008</cdr:x>
      <cdr:y>0.98279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422775" y="3994150"/>
          <a:ext cx="1549400" cy="447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900" dirty="0" smtClean="0"/>
            <a:t>Gap</a:t>
          </a:r>
          <a:endParaRPr lang="en-GB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0.19035</cdr:x>
      <cdr:y>0.0478</cdr:y>
    </cdr:from>
    <cdr:to>
      <cdr:x>0.80834</cdr:x>
      <cdr:y>0.12465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0651" y="242889"/>
          <a:ext cx="45148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u="sng" baseline="0"/>
            <a:t>QIPP SAVINGS (12/13) - PLAN AND FORECAST</a:t>
          </a:r>
          <a:endParaRPr lang="en-GB" sz="1200" b="1" u="sng"/>
        </a:p>
      </cdr:txBody>
    </cdr:sp>
  </cdr:relSizeAnchor>
  <cdr:relSizeAnchor xmlns:cdr="http://schemas.openxmlformats.org/drawingml/2006/chartDrawing">
    <cdr:from>
      <cdr:x>0.09387</cdr:x>
      <cdr:y>0.90815</cdr:y>
    </cdr:from>
    <cdr:to>
      <cdr:x>0.21643</cdr:x>
      <cdr:y>0.9925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801" y="4614864"/>
          <a:ext cx="8953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Intergration</a:t>
          </a:r>
          <a:r>
            <a:rPr lang="en-GB" sz="900" baseline="0"/>
            <a:t> of Care</a:t>
          </a:r>
          <a:endParaRPr lang="en-GB" sz="900"/>
        </a:p>
      </cdr:txBody>
    </cdr:sp>
  </cdr:relSizeAnchor>
  <cdr:relSizeAnchor xmlns:cdr="http://schemas.openxmlformats.org/drawingml/2006/chartDrawing">
    <cdr:from>
      <cdr:x>0.22686</cdr:x>
      <cdr:y>0.91753</cdr:y>
    </cdr:from>
    <cdr:to>
      <cdr:x>0.3455</cdr:x>
      <cdr:y>0.98875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7351" y="4662489"/>
          <a:ext cx="8667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0.22555</cdr:x>
      <cdr:y>0.90066</cdr:y>
    </cdr:from>
    <cdr:to>
      <cdr:x>0.33768</cdr:x>
      <cdr:y>0.98875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47826" y="4576765"/>
          <a:ext cx="819150" cy="447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/>
            <a:t>Home and Community </a:t>
          </a:r>
        </a:p>
      </cdr:txBody>
    </cdr:sp>
  </cdr:relSizeAnchor>
  <cdr:relSizeAnchor xmlns:cdr="http://schemas.openxmlformats.org/drawingml/2006/chartDrawing">
    <cdr:from>
      <cdr:x>0.36897</cdr:x>
      <cdr:y>0.90066</cdr:y>
    </cdr:from>
    <cdr:to>
      <cdr:x>0.4811</cdr:x>
      <cdr:y>0.98126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95576" y="4576764"/>
          <a:ext cx="81915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900"/>
        </a:p>
      </cdr:txBody>
    </cdr:sp>
  </cdr:relSizeAnchor>
  <cdr:relSizeAnchor xmlns:cdr="http://schemas.openxmlformats.org/drawingml/2006/chartDrawing">
    <cdr:from>
      <cdr:x>0.35332</cdr:x>
      <cdr:y>0.9119</cdr:y>
    </cdr:from>
    <cdr:to>
      <cdr:x>0.49283</cdr:x>
      <cdr:y>0.97751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81276" y="4633914"/>
          <a:ext cx="10191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/>
            <a:t>Alternative Care</a:t>
          </a:r>
        </a:p>
      </cdr:txBody>
    </cdr:sp>
  </cdr:relSizeAnchor>
  <cdr:relSizeAnchor xmlns:cdr="http://schemas.openxmlformats.org/drawingml/2006/chartDrawing">
    <cdr:from>
      <cdr:x>0.50196</cdr:x>
      <cdr:y>0.90815</cdr:y>
    </cdr:from>
    <cdr:to>
      <cdr:x>0.6193</cdr:x>
      <cdr:y>0.9925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67126" y="4614864"/>
          <a:ext cx="8572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Enabler</a:t>
          </a:r>
        </a:p>
      </cdr:txBody>
    </cdr:sp>
  </cdr:relSizeAnchor>
  <cdr:relSizeAnchor xmlns:cdr="http://schemas.openxmlformats.org/drawingml/2006/chartDrawing">
    <cdr:from>
      <cdr:x>0.63233</cdr:x>
      <cdr:y>0.90628</cdr:y>
    </cdr:from>
    <cdr:to>
      <cdr:x>0.75489</cdr:x>
      <cdr:y>0.99813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19626" y="4605339"/>
          <a:ext cx="895350" cy="466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Organisational</a:t>
          </a:r>
        </a:p>
      </cdr:txBody>
    </cdr:sp>
  </cdr:relSizeAnchor>
  <cdr:relSizeAnchor xmlns:cdr="http://schemas.openxmlformats.org/drawingml/2006/chartDrawing">
    <cdr:from>
      <cdr:x>0.76793</cdr:x>
      <cdr:y>0.90066</cdr:y>
    </cdr:from>
    <cdr:to>
      <cdr:x>0.99609</cdr:x>
      <cdr:y>0.98688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10225" y="4576764"/>
          <a:ext cx="166687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/>
            <a:t>Other - Includes out of area (providers, ASC)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0.09432</cdr:x>
      <cdr:y>0.88409</cdr:y>
    </cdr:from>
    <cdr:to>
      <cdr:x>0.20672</cdr:x>
      <cdr:y>0.9726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" y="3995740"/>
          <a:ext cx="82867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Intergration</a:t>
          </a:r>
          <a:r>
            <a:rPr lang="en-GB" sz="900" baseline="0"/>
            <a:t> of Care</a:t>
          </a:r>
          <a:endParaRPr lang="en-GB" sz="900"/>
        </a:p>
      </cdr:txBody>
    </cdr:sp>
  </cdr:relSizeAnchor>
  <cdr:relSizeAnchor xmlns:cdr="http://schemas.openxmlformats.org/drawingml/2006/chartDrawing">
    <cdr:from>
      <cdr:x>0.22351</cdr:x>
      <cdr:y>0.88198</cdr:y>
    </cdr:from>
    <cdr:to>
      <cdr:x>0.34884</cdr:x>
      <cdr:y>0.98314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47825" y="3986214"/>
          <a:ext cx="923925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Home and Community</a:t>
          </a:r>
        </a:p>
      </cdr:txBody>
    </cdr:sp>
  </cdr:relSizeAnchor>
  <cdr:relSizeAnchor xmlns:cdr="http://schemas.openxmlformats.org/drawingml/2006/chartDrawing">
    <cdr:from>
      <cdr:x>0.36951</cdr:x>
      <cdr:y>0.89252</cdr:y>
    </cdr:from>
    <cdr:to>
      <cdr:x>0.48966</cdr:x>
      <cdr:y>0.9726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24150" y="4033839"/>
          <a:ext cx="8858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Alternative Care</a:t>
          </a:r>
        </a:p>
      </cdr:txBody>
    </cdr:sp>
  </cdr:relSizeAnchor>
  <cdr:relSizeAnchor xmlns:cdr="http://schemas.openxmlformats.org/drawingml/2006/chartDrawing">
    <cdr:from>
      <cdr:x>0.50129</cdr:x>
      <cdr:y>0.89041</cdr:y>
    </cdr:from>
    <cdr:to>
      <cdr:x>0.61886</cdr:x>
      <cdr:y>0.98103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5700" y="4024314"/>
          <a:ext cx="866775" cy="409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Enabler</a:t>
          </a:r>
        </a:p>
      </cdr:txBody>
    </cdr:sp>
  </cdr:relSizeAnchor>
  <cdr:relSizeAnchor xmlns:cdr="http://schemas.openxmlformats.org/drawingml/2006/chartDrawing">
    <cdr:from>
      <cdr:x>0.63566</cdr:x>
      <cdr:y>0.89041</cdr:y>
    </cdr:from>
    <cdr:to>
      <cdr:x>0.75323</cdr:x>
      <cdr:y>0.98946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86300" y="4024314"/>
          <a:ext cx="8667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900"/>
            <a:t>Organisational</a:t>
          </a:r>
        </a:p>
      </cdr:txBody>
    </cdr:sp>
  </cdr:relSizeAnchor>
  <cdr:relSizeAnchor xmlns:cdr="http://schemas.openxmlformats.org/drawingml/2006/chartDrawing">
    <cdr:from>
      <cdr:x>0.7739</cdr:x>
      <cdr:y>0.88409</cdr:y>
    </cdr:from>
    <cdr:to>
      <cdr:x>0.99742</cdr:x>
      <cdr:y>0.98525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05475" y="3995739"/>
          <a:ext cx="1647825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 dirty="0"/>
            <a:t>Other - Includes</a:t>
          </a:r>
          <a:r>
            <a:rPr lang="en-GB" sz="900" baseline="0" dirty="0"/>
            <a:t> out of area (Providers, ASC)</a:t>
          </a:r>
          <a:endParaRPr lang="en-GB" sz="900" dirty="0"/>
        </a:p>
      </cdr:txBody>
    </cdr:sp>
  </cdr:relSizeAnchor>
  <cdr:relSizeAnchor xmlns:cdr="http://schemas.openxmlformats.org/drawingml/2006/chartDrawing">
    <cdr:from>
      <cdr:x>0.12403</cdr:x>
      <cdr:y>0.02213</cdr:y>
    </cdr:from>
    <cdr:to>
      <cdr:x>0.83463</cdr:x>
      <cdr:y>0.11697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14400" y="100014"/>
          <a:ext cx="52387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0.12532</cdr:x>
      <cdr:y>0.02213</cdr:y>
    </cdr:from>
    <cdr:to>
      <cdr:x>0.86434</cdr:x>
      <cdr:y>0.08325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23925" y="100014"/>
          <a:ext cx="54483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u="sng"/>
            <a:t>QIPP</a:t>
          </a:r>
          <a:r>
            <a:rPr lang="en-GB" sz="1200" b="1" u="sng" baseline="0"/>
            <a:t> SAVINGS - (13/14) &amp; (14/15)</a:t>
          </a:r>
          <a:endParaRPr lang="en-GB" sz="1200" b="1" u="sng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0.12403</cdr:x>
      <cdr:y>0.02213</cdr:y>
    </cdr:from>
    <cdr:to>
      <cdr:x>0.83463</cdr:x>
      <cdr:y>0.11697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14400" y="100014"/>
          <a:ext cx="5238750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0.12532</cdr:x>
      <cdr:y>0.02213</cdr:y>
    </cdr:from>
    <cdr:to>
      <cdr:x>0.86434</cdr:x>
      <cdr:y>0.08325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923925" y="100014"/>
          <a:ext cx="54483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200" b="1" u="sng"/>
            <a:t>NEL CCG </a:t>
          </a:r>
          <a:r>
            <a:rPr lang="en-GB" sz="1200" b="1" u="sng" baseline="0"/>
            <a:t>POSITION- (12/13 TO 14/15)</a:t>
          </a:r>
          <a:endParaRPr lang="en-GB" sz="1200" b="1" u="sng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3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3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26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39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0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4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0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9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35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6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A12E-280C-4AD9-84A8-9C1053D703DF}" type="datetimeFigureOut">
              <a:rPr lang="en-GB" smtClean="0"/>
              <a:t>07/09/2012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AB02-AB06-4AC7-BAD0-0A66DA0BA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South Bank Sustainable Services Programme -Finance Update – Sept 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Base Case Financial gap of £21m cumulative</a:t>
            </a:r>
            <a:r>
              <a:rPr lang="en-GB" dirty="0"/>
              <a:t> </a:t>
            </a:r>
            <a:r>
              <a:rPr lang="en-GB" dirty="0" smtClean="0"/>
              <a:t>(2012/13 – 2014/15) which:-</a:t>
            </a:r>
          </a:p>
          <a:p>
            <a:r>
              <a:rPr lang="en-GB" dirty="0" smtClean="0"/>
              <a:t>assumes all identified QIPP schemes deliver their planned savings</a:t>
            </a:r>
          </a:p>
          <a:p>
            <a:r>
              <a:rPr lang="en-GB" dirty="0" smtClean="0"/>
              <a:t>Excludes  the £8m Women &amp; Children savings target (i.e. if achieved, the gap would reduce to £13m)</a:t>
            </a:r>
          </a:p>
          <a:p>
            <a:pPr marL="0" indent="0">
              <a:buNone/>
            </a:pPr>
            <a:r>
              <a:rPr lang="en-GB" dirty="0" smtClean="0"/>
              <a:t>Worst Case scenario Financial Gap of £29m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80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656242"/>
              </p:ext>
            </p:extLst>
          </p:nvPr>
        </p:nvGraphicFramePr>
        <p:xfrm>
          <a:off x="395536" y="764704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22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405909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38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178815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88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02593"/>
              </p:ext>
            </p:extLst>
          </p:nvPr>
        </p:nvGraphicFramePr>
        <p:xfrm>
          <a:off x="683568" y="548680"/>
          <a:ext cx="800665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97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290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South Bank Sustainable Services Programme -Finance Update – Sept 12</vt:lpstr>
      <vt:lpstr>PowerPoint Presentation</vt:lpstr>
      <vt:lpstr>PowerPoint Presentation</vt:lpstr>
      <vt:lpstr>PowerPoint Presentation</vt:lpstr>
      <vt:lpstr>PowerPoint Presentation</vt:lpstr>
    </vt:vector>
  </TitlesOfParts>
  <Company>NLNHS &amp; NELCTP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Whitton</dc:creator>
  <cp:lastModifiedBy>Jeanette Harris</cp:lastModifiedBy>
  <cp:revision>13</cp:revision>
  <dcterms:created xsi:type="dcterms:W3CDTF">2012-08-31T16:00:10Z</dcterms:created>
  <dcterms:modified xsi:type="dcterms:W3CDTF">2012-09-07T12:48:19Z</dcterms:modified>
</cp:coreProperties>
</file>