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8" r:id="rId3"/>
    <p:sldId id="329" r:id="rId4"/>
    <p:sldId id="330" r:id="rId5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76" d="100"/>
          <a:sy n="76" d="100"/>
        </p:scale>
        <p:origin x="-355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1A3A-1C4D-492C-A824-B5908395B543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0FE4-31A3-46F9-BEFF-CE6F820562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34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0" y="5229200"/>
            <a:ext cx="9144000" cy="16288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11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32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98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3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4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3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8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85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808D-2F00-442D-A2AC-8891AF62848C}" type="datetimeFigureOut">
              <a:rPr lang="en-GB" smtClean="0"/>
              <a:t>05/09/2014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2FC4E-6322-4015-914A-3FD68F5F7CD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h1-colour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" y="17758"/>
            <a:ext cx="206692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escription: Description: Description: C:\Documents and Settings\SimpsonV\Desktop\North Lincolnshire CCG col.jpg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67" y="73065"/>
            <a:ext cx="1654810" cy="43180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8680"/>
            <a:ext cx="1616075" cy="4171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2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695998458"/>
              </p:ext>
            </p:extLst>
          </p:nvPr>
        </p:nvGraphicFramePr>
        <p:xfrm>
          <a:off x="0" y="5085184"/>
          <a:ext cx="9144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8722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3528" y="1340769"/>
            <a:ext cx="8496944" cy="1656183"/>
          </a:xfrm>
        </p:spPr>
        <p:txBody>
          <a:bodyPr>
            <a:noAutofit/>
          </a:bodyPr>
          <a:lstStyle/>
          <a:p>
            <a:r>
              <a:rPr lang="en-GB" sz="3600" dirty="0" smtClean="0"/>
              <a:t>Northern Lincolnshire</a:t>
            </a:r>
            <a:br>
              <a:rPr lang="en-GB" sz="3600" dirty="0" smtClean="0"/>
            </a:br>
            <a:r>
              <a:rPr lang="en-GB" sz="3600" dirty="0" smtClean="0"/>
              <a:t>Healthy Lives Healthy Futures Programme</a:t>
            </a:r>
            <a:endParaRPr lang="en-GB" sz="36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208912" cy="3645024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chemeClr val="accent1">
                    <a:lumMod val="75000"/>
                  </a:schemeClr>
                </a:solidFill>
              </a:rPr>
              <a:t>NEL CCG Partnership Board </a:t>
            </a:r>
          </a:p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</a:rPr>
              <a:t> Update   </a:t>
            </a:r>
          </a:p>
          <a:p>
            <a:endParaRPr lang="en-GB" dirty="0" smtClean="0"/>
          </a:p>
          <a:p>
            <a:endParaRPr lang="en-GB" dirty="0" smtClean="0"/>
          </a:p>
          <a:p>
            <a:pPr algn="r"/>
            <a:endParaRPr lang="en-GB" sz="1600" b="1" dirty="0" smtClean="0">
              <a:solidFill>
                <a:schemeClr val="bg1"/>
              </a:solidFill>
            </a:endParaRPr>
          </a:p>
          <a:p>
            <a:pPr algn="r"/>
            <a:r>
              <a:rPr lang="en-GB" sz="1600" b="1" dirty="0" smtClean="0">
                <a:solidFill>
                  <a:schemeClr val="bg1"/>
                </a:solidFill>
              </a:rPr>
              <a:t>September 2014</a:t>
            </a:r>
          </a:p>
        </p:txBody>
      </p:sp>
      <p:pic>
        <p:nvPicPr>
          <p:cNvPr id="6" name="Picture 5" descr="h1-colou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119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8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 smtClean="0"/>
              <a:t>Progress since last update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Consultation in progress, to end 26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September. Has included public events, OSC updates and key stakeholder updates such as </a:t>
            </a:r>
            <a:r>
              <a:rPr lang="en-GB" sz="2400" dirty="0" err="1" smtClean="0"/>
              <a:t>Healthwatch</a:t>
            </a:r>
            <a:r>
              <a:rPr lang="en-GB" sz="2400" dirty="0" smtClean="0"/>
              <a:t>, Stroke association etc. </a:t>
            </a:r>
          </a:p>
          <a:p>
            <a:r>
              <a:rPr lang="en-GB" sz="2400" dirty="0" smtClean="0"/>
              <a:t>Work continues around children’s surgery -  a workshop, </a:t>
            </a:r>
            <a:r>
              <a:rPr lang="en-GB" sz="2400" dirty="0"/>
              <a:t>including clinical senate </a:t>
            </a:r>
            <a:r>
              <a:rPr lang="en-GB" sz="2400" dirty="0" smtClean="0"/>
              <a:t>members, will be held to refine options in September</a:t>
            </a:r>
          </a:p>
          <a:p>
            <a:r>
              <a:rPr lang="en-GB" sz="2400" dirty="0" smtClean="0"/>
              <a:t>Work around transport to map current provision – a workshop to be held 9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September to identify key issues and possible solutions </a:t>
            </a:r>
          </a:p>
          <a:p>
            <a:r>
              <a:rPr lang="en-GB" sz="2400" dirty="0" smtClean="0"/>
              <a:t>Revision of PMO and governance structure in progress to suit the needs of the programme moving forward</a:t>
            </a:r>
          </a:p>
          <a:p>
            <a:r>
              <a:rPr lang="en-GB" sz="2400" dirty="0" smtClean="0"/>
              <a:t>External support secured (PWC) to provide expertise and capacity around financial modelling for the next phase of the programme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98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0388" y="1361866"/>
            <a:ext cx="8304369" cy="5138585"/>
          </a:xfrm>
        </p:spPr>
        <p:txBody>
          <a:bodyPr/>
          <a:lstStyle/>
          <a:p>
            <a:pPr marL="342900" indent="-342900" fontAlgn="ctr">
              <a:buFont typeface="Arial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Consultation </a:t>
            </a:r>
            <a:r>
              <a:rPr lang="en-GB" sz="2000" dirty="0">
                <a:solidFill>
                  <a:schemeClr val="tx1"/>
                </a:solidFill>
              </a:rPr>
              <a:t>ends 26th September 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October - collate feedback and report produced </a:t>
            </a:r>
            <a:endParaRPr lang="en-GB" sz="2000" dirty="0">
              <a:solidFill>
                <a:schemeClr val="tx1"/>
              </a:solidFill>
            </a:endParaRP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Feedback report </a:t>
            </a:r>
            <a:r>
              <a:rPr lang="en-GB" sz="2000" dirty="0" smtClean="0">
                <a:solidFill>
                  <a:schemeClr val="tx1"/>
                </a:solidFill>
              </a:rPr>
              <a:t>to </a:t>
            </a:r>
            <a:r>
              <a:rPr lang="en-GB" sz="2000" dirty="0">
                <a:solidFill>
                  <a:schemeClr val="tx1"/>
                </a:solidFill>
              </a:rPr>
              <a:t>programme </a:t>
            </a:r>
            <a:r>
              <a:rPr lang="en-GB" sz="2000">
                <a:solidFill>
                  <a:schemeClr val="tx1"/>
                </a:solidFill>
              </a:rPr>
              <a:t>board </a:t>
            </a:r>
            <a:r>
              <a:rPr lang="en-GB" sz="2000" smtClean="0">
                <a:solidFill>
                  <a:schemeClr val="tx1"/>
                </a:solidFill>
              </a:rPr>
              <a:t>end of </a:t>
            </a:r>
            <a:r>
              <a:rPr lang="en-GB" sz="2000" dirty="0" smtClean="0">
                <a:solidFill>
                  <a:schemeClr val="tx1"/>
                </a:solidFill>
              </a:rPr>
              <a:t>October </a:t>
            </a:r>
            <a:r>
              <a:rPr lang="en-GB" sz="2000" dirty="0">
                <a:solidFill>
                  <a:schemeClr val="tx1"/>
                </a:solidFill>
              </a:rPr>
              <a:t>- programme board to make recommendation on decision to CCG </a:t>
            </a:r>
            <a:r>
              <a:rPr lang="en-GB" sz="2000" dirty="0" smtClean="0">
                <a:solidFill>
                  <a:schemeClr val="tx1"/>
                </a:solidFill>
              </a:rPr>
              <a:t>GB/PB/COM’s</a:t>
            </a:r>
            <a:endParaRPr lang="en-GB" sz="2000" dirty="0">
              <a:solidFill>
                <a:schemeClr val="tx1"/>
              </a:solidFill>
            </a:endParaRP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GB/PB/COM meetings in </a:t>
            </a:r>
            <a:r>
              <a:rPr lang="en-GB" sz="2000" dirty="0">
                <a:solidFill>
                  <a:schemeClr val="tx1"/>
                </a:solidFill>
              </a:rPr>
              <a:t>November for final </a:t>
            </a:r>
            <a:r>
              <a:rPr lang="en-GB" sz="2000" dirty="0" smtClean="0">
                <a:solidFill>
                  <a:schemeClr val="tx1"/>
                </a:solidFill>
              </a:rPr>
              <a:t>decision. We may need to allow </a:t>
            </a:r>
            <a:r>
              <a:rPr lang="en-GB" sz="2000" dirty="0">
                <a:solidFill>
                  <a:schemeClr val="tx1"/>
                </a:solidFill>
              </a:rPr>
              <a:t>time for challenge before </a:t>
            </a:r>
            <a:r>
              <a:rPr lang="en-GB" sz="2000" dirty="0" smtClean="0">
                <a:solidFill>
                  <a:schemeClr val="tx1"/>
                </a:solidFill>
              </a:rPr>
              <a:t>implementation, we have previously given </a:t>
            </a:r>
            <a:r>
              <a:rPr lang="en-GB" sz="2000" dirty="0">
                <a:solidFill>
                  <a:schemeClr val="tx1"/>
                </a:solidFill>
              </a:rPr>
              <a:t>30 </a:t>
            </a:r>
            <a:r>
              <a:rPr lang="en-GB" sz="2000" dirty="0" smtClean="0">
                <a:solidFill>
                  <a:schemeClr val="tx1"/>
                </a:solidFill>
              </a:rPr>
              <a:t>days (to confirm legal position)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OSC in November 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Due to the general election (May 2015) and timescales associated with clinical and financial modelling, </a:t>
            </a:r>
            <a:r>
              <a:rPr lang="en-GB" sz="2000" b="1" dirty="0" smtClean="0">
                <a:solidFill>
                  <a:schemeClr val="tx1"/>
                </a:solidFill>
              </a:rPr>
              <a:t>it will not be possible to consult on any further service changes until after May 2015.  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A period of engagement in February 2015 is advised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The purdah restrictions apply to activities concerning public engagement, we can continue to work with and update our other key stakeholders</a:t>
            </a:r>
          </a:p>
          <a:p>
            <a:pPr marL="342900" indent="-342900" fontAlgn="ctr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Public consultation – July 2015 </a:t>
            </a:r>
            <a:endParaRPr lang="en-GB" sz="20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000" dirty="0" smtClean="0"/>
              <a:t>Consultation and Engagement Timeline (High level) - post September 2014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121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Arrow Connector 62"/>
          <p:cNvCxnSpPr/>
          <p:nvPr/>
        </p:nvCxnSpPr>
        <p:spPr bwMode="auto">
          <a:xfrm>
            <a:off x="5256877" y="2987841"/>
            <a:ext cx="358714" cy="0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Pentagon 55"/>
          <p:cNvSpPr/>
          <p:nvPr/>
        </p:nvSpPr>
        <p:spPr bwMode="auto">
          <a:xfrm>
            <a:off x="6794030" y="5685536"/>
            <a:ext cx="1098523" cy="856449"/>
          </a:xfrm>
          <a:prstGeom prst="homePlate">
            <a:avLst>
              <a:gd name="adj" fmla="val 0"/>
            </a:avLst>
          </a:prstGeom>
          <a:solidFill>
            <a:srgbClr val="177B57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>
                <a:solidFill>
                  <a:schemeClr val="bg1"/>
                </a:solidFill>
              </a:rPr>
              <a:t>Collate feedback and prepare report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5634469" y="5285868"/>
            <a:ext cx="358714" cy="0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Pentagon 45"/>
          <p:cNvSpPr/>
          <p:nvPr/>
        </p:nvSpPr>
        <p:spPr bwMode="auto">
          <a:xfrm>
            <a:off x="1498331" y="5578738"/>
            <a:ext cx="3636556" cy="820312"/>
          </a:xfrm>
          <a:prstGeom prst="homePlate">
            <a:avLst>
              <a:gd name="adj" fmla="val 0"/>
            </a:avLst>
          </a:prstGeom>
          <a:solidFill>
            <a:schemeClr val="accent3">
              <a:lumMod val="2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>
                <a:solidFill>
                  <a:schemeClr val="bg1"/>
                </a:solidFill>
                <a:latin typeface="+mn-lt"/>
                <a:cs typeface="+mn-cs"/>
              </a:rPr>
              <a:t>Development of service model for health community over next 5 years.  To include detailed assessment of benefits (quality and finance)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050013" y="2979825"/>
            <a:ext cx="358714" cy="0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765410" y="3176343"/>
            <a:ext cx="358714" cy="0"/>
          </a:xfrm>
          <a:prstGeom prst="straightConnector1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6" name="Object 3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5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ValueChainHeader"/>
          <p:cNvSpPr>
            <a:spLocks noChangeArrowheads="1"/>
          </p:cNvSpPr>
          <p:nvPr/>
        </p:nvSpPr>
        <p:spPr bwMode="gray">
          <a:xfrm>
            <a:off x="2862294" y="1635453"/>
            <a:ext cx="2499018" cy="521247"/>
          </a:xfrm>
          <a:prstGeom prst="chevron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Nov - Dec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608" y="428437"/>
            <a:ext cx="6962298" cy="831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sz="2800" dirty="0" smtClean="0">
                <a:latin typeface="Arial"/>
              </a:rPr>
              <a:t>Outline timeline for next phase</a:t>
            </a:r>
            <a:endParaRPr lang="en-GB" sz="2800" dirty="0">
              <a:latin typeface="Arial"/>
            </a:endParaRPr>
          </a:p>
        </p:txBody>
      </p:sp>
      <p:sp>
        <p:nvSpPr>
          <p:cNvPr id="38" name="Pentagon 37"/>
          <p:cNvSpPr/>
          <p:nvPr/>
        </p:nvSpPr>
        <p:spPr bwMode="auto">
          <a:xfrm rot="5400000">
            <a:off x="798631" y="1026822"/>
            <a:ext cx="484094" cy="633045"/>
          </a:xfrm>
          <a:prstGeom prst="homePlate">
            <a:avLst>
              <a:gd name="adj" fmla="val 30556"/>
            </a:avLst>
          </a:prstGeom>
          <a:solidFill>
            <a:srgbClr val="C41300"/>
          </a:solidFill>
          <a:ln w="9525" cap="flat" cmpd="sng" algn="ctr">
            <a:solidFill>
              <a:srgbClr val="C41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144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Today</a:t>
            </a:r>
          </a:p>
        </p:txBody>
      </p:sp>
      <p:sp>
        <p:nvSpPr>
          <p:cNvPr id="6" name="ValueChainStarter"/>
          <p:cNvSpPr>
            <a:spLocks noChangeArrowheads="1"/>
          </p:cNvSpPr>
          <p:nvPr/>
        </p:nvSpPr>
        <p:spPr bwMode="gray">
          <a:xfrm>
            <a:off x="116822" y="1635454"/>
            <a:ext cx="1915585" cy="521248"/>
          </a:xfrm>
          <a:prstGeom prst="homePlate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July - Sept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ValueChainHeader"/>
          <p:cNvSpPr>
            <a:spLocks noChangeArrowheads="1"/>
          </p:cNvSpPr>
          <p:nvPr/>
        </p:nvSpPr>
        <p:spPr bwMode="gray">
          <a:xfrm>
            <a:off x="1894897" y="1635454"/>
            <a:ext cx="1192588" cy="521247"/>
          </a:xfrm>
          <a:prstGeom prst="chevron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Oct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Pentagon 26"/>
          <p:cNvSpPr/>
          <p:nvPr/>
        </p:nvSpPr>
        <p:spPr bwMode="auto">
          <a:xfrm>
            <a:off x="134247" y="2291980"/>
            <a:ext cx="1756048" cy="1305459"/>
          </a:xfrm>
          <a:prstGeom prst="homePlate">
            <a:avLst>
              <a:gd name="adj" fmla="val 0"/>
            </a:avLst>
          </a:prstGeom>
          <a:solidFill>
            <a:srgbClr val="177B57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</a:rPr>
              <a:t>Consultation on Hyper-Acute</a:t>
            </a:r>
            <a:r>
              <a:rPr kumimoji="0" lang="en-GB" sz="1100" b="1" i="0" u="none" strike="noStrike" cap="none" normalizeH="0" dirty="0" smtClean="0">
                <a:solidFill>
                  <a:schemeClr val="bg1"/>
                </a:solidFill>
                <a:effectLst/>
              </a:rPr>
              <a:t> Stroke, ENT Inpatient Surgery</a:t>
            </a:r>
          </a:p>
          <a:p>
            <a:pPr marL="0" marR="0" indent="0" algn="ctr" defTabSz="889000" rtl="0" eaLnBrk="1" fontAlgn="base" latinLnBrk="0" hangingPunct="1"/>
            <a:endParaRPr lang="en-GB" sz="1100" b="1" baseline="0" dirty="0">
              <a:solidFill>
                <a:schemeClr val="bg1"/>
              </a:solidFill>
            </a:endParaRPr>
          </a:p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dirty="0" smtClean="0">
                <a:solidFill>
                  <a:schemeClr val="bg1"/>
                </a:solidFill>
                <a:effectLst/>
              </a:rPr>
              <a:t>Ends Sept 26th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50" name="Pentagon 49"/>
          <p:cNvSpPr/>
          <p:nvPr/>
        </p:nvSpPr>
        <p:spPr bwMode="auto">
          <a:xfrm>
            <a:off x="3026505" y="2289559"/>
            <a:ext cx="996224" cy="1303280"/>
          </a:xfrm>
          <a:prstGeom prst="homePlate">
            <a:avLst>
              <a:gd name="adj" fmla="val 0"/>
            </a:avLst>
          </a:prstGeom>
          <a:solidFill>
            <a:schemeClr val="accent3">
              <a:lumMod val="2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>
                <a:solidFill>
                  <a:schemeClr val="bg1"/>
                </a:solidFill>
              </a:rPr>
              <a:t>Programme board  decision</a:t>
            </a:r>
          </a:p>
          <a:p>
            <a:pPr marL="0" marR="0" indent="0" algn="ctr" defTabSz="889000" rtl="0" eaLnBrk="1" fontAlgn="base" latinLnBrk="0" hangingPunct="1"/>
            <a:endParaRPr lang="en-GB" sz="1100" b="1" dirty="0" smtClean="0">
              <a:solidFill>
                <a:schemeClr val="bg1"/>
              </a:solidFill>
            </a:endParaRPr>
          </a:p>
          <a:p>
            <a:pPr marL="0" marR="0" indent="0" algn="ctr" defTabSz="889000" rtl="0" eaLnBrk="1" fontAlgn="base" latinLnBrk="0" hangingPunct="1"/>
            <a:r>
              <a:rPr lang="en-GB" sz="1100" b="1" dirty="0" smtClean="0">
                <a:solidFill>
                  <a:schemeClr val="bg1"/>
                </a:solidFill>
              </a:rPr>
              <a:t>30</a:t>
            </a:r>
            <a:r>
              <a:rPr lang="en-GB" sz="1100" b="1" baseline="30000" dirty="0" smtClean="0">
                <a:solidFill>
                  <a:schemeClr val="bg1"/>
                </a:solidFill>
              </a:rPr>
              <a:t>th</a:t>
            </a:r>
            <a:r>
              <a:rPr lang="en-GB" sz="1100" b="1" dirty="0" smtClean="0">
                <a:solidFill>
                  <a:schemeClr val="bg1"/>
                </a:solidFill>
              </a:rPr>
              <a:t> Oct </a:t>
            </a:r>
          </a:p>
        </p:txBody>
      </p:sp>
      <p:sp>
        <p:nvSpPr>
          <p:cNvPr id="24" name="ValueChainHeader"/>
          <p:cNvSpPr>
            <a:spLocks noChangeArrowheads="1"/>
          </p:cNvSpPr>
          <p:nvPr/>
        </p:nvSpPr>
        <p:spPr bwMode="gray">
          <a:xfrm>
            <a:off x="5230948" y="1631438"/>
            <a:ext cx="1066183" cy="521247"/>
          </a:xfrm>
          <a:prstGeom prst="chevron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Jan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ValueChainHeader"/>
          <p:cNvSpPr>
            <a:spLocks noChangeArrowheads="1"/>
          </p:cNvSpPr>
          <p:nvPr/>
        </p:nvSpPr>
        <p:spPr bwMode="gray">
          <a:xfrm>
            <a:off x="6142470" y="1635453"/>
            <a:ext cx="1130376" cy="521247"/>
          </a:xfrm>
          <a:prstGeom prst="chevron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Feb - Mar 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entagon 39"/>
          <p:cNvSpPr/>
          <p:nvPr/>
        </p:nvSpPr>
        <p:spPr bwMode="auto">
          <a:xfrm>
            <a:off x="1593414" y="2818078"/>
            <a:ext cx="1263265" cy="709204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Collate feedback</a:t>
            </a:r>
            <a:r>
              <a:rPr kumimoji="0" lang="en-GB" sz="1100" b="1" i="0" u="none" strike="noStrike" cap="none" normalizeH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 and prepare report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37" name="Pentagon 36"/>
          <p:cNvSpPr/>
          <p:nvPr/>
        </p:nvSpPr>
        <p:spPr bwMode="auto">
          <a:xfrm>
            <a:off x="4409130" y="2283264"/>
            <a:ext cx="889551" cy="1244019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</a:rPr>
              <a:t>CCG COM &amp; GB/PB decision </a:t>
            </a:r>
          </a:p>
          <a:p>
            <a:pPr marL="0" marR="0" indent="0" algn="ctr" defTabSz="889000" rtl="0" eaLnBrk="1" fontAlgn="base" latinLnBrk="0" hangingPunct="1"/>
            <a:endParaRPr lang="en-GB" sz="1100" b="1" dirty="0">
              <a:solidFill>
                <a:schemeClr val="bg1"/>
              </a:solidFill>
            </a:endParaRPr>
          </a:p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</a:rPr>
              <a:t>Nov</a:t>
            </a:r>
          </a:p>
        </p:txBody>
      </p:sp>
      <p:sp>
        <p:nvSpPr>
          <p:cNvPr id="42" name="Pentagon 41"/>
          <p:cNvSpPr/>
          <p:nvPr/>
        </p:nvSpPr>
        <p:spPr bwMode="auto">
          <a:xfrm>
            <a:off x="134247" y="4507794"/>
            <a:ext cx="1098523" cy="635705"/>
          </a:xfrm>
          <a:prstGeom prst="homePlate">
            <a:avLst>
              <a:gd name="adj" fmla="val 0"/>
            </a:avLst>
          </a:prstGeom>
          <a:solidFill>
            <a:srgbClr val="177B57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>
                <a:solidFill>
                  <a:schemeClr val="bg1"/>
                </a:solidFill>
              </a:rPr>
              <a:t>Locality stock take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43" name="Pentagon 42"/>
          <p:cNvSpPr/>
          <p:nvPr/>
        </p:nvSpPr>
        <p:spPr bwMode="auto">
          <a:xfrm>
            <a:off x="452314" y="5065610"/>
            <a:ext cx="1119912" cy="1223872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Modelling current</a:t>
            </a:r>
            <a:r>
              <a:rPr kumimoji="0" lang="en-GB" sz="1100" b="1" i="0" u="none" strike="noStrike" cap="none" normalizeH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 work streams &amp; assessment of other opportunities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 flipV="1">
            <a:off x="1040678" y="1603981"/>
            <a:ext cx="4908" cy="4926455"/>
          </a:xfrm>
          <a:prstGeom prst="line">
            <a:avLst/>
          </a:prstGeom>
          <a:noFill/>
          <a:ln w="19050" cap="flat" cmpd="sng" algn="ctr">
            <a:solidFill>
              <a:srgbClr val="C413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Pentagon 43"/>
          <p:cNvSpPr/>
          <p:nvPr/>
        </p:nvSpPr>
        <p:spPr bwMode="auto">
          <a:xfrm>
            <a:off x="1486250" y="4673508"/>
            <a:ext cx="757173" cy="821328"/>
          </a:xfrm>
          <a:prstGeom prst="homePlate">
            <a:avLst>
              <a:gd name="adj" fmla="val 0"/>
            </a:avLst>
          </a:prstGeom>
          <a:solidFill>
            <a:srgbClr val="92D050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/>
              <a:t>Report for AT and Monitor</a:t>
            </a:r>
            <a:endParaRPr kumimoji="0" lang="en-GB" sz="1100" b="1" i="0" u="none" strike="noStrike" cap="none" normalizeH="0" baseline="0" dirty="0" smtClean="0">
              <a:effectLst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134247" y="4295274"/>
            <a:ext cx="8406319" cy="36095"/>
          </a:xfrm>
          <a:prstGeom prst="line">
            <a:avLst/>
          </a:prstGeom>
          <a:noFill/>
          <a:ln w="222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Pentagon 38"/>
          <p:cNvSpPr/>
          <p:nvPr/>
        </p:nvSpPr>
        <p:spPr bwMode="auto">
          <a:xfrm>
            <a:off x="3958947" y="3353300"/>
            <a:ext cx="1200204" cy="888141"/>
          </a:xfrm>
          <a:prstGeom prst="homePlate">
            <a:avLst>
              <a:gd name="adj" fmla="val 0"/>
            </a:avLst>
          </a:prstGeom>
          <a:solidFill>
            <a:srgbClr val="92D050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/>
              <a:t>Present / discuss with OSC</a:t>
            </a:r>
          </a:p>
          <a:p>
            <a:pPr marL="0" marR="0" indent="0" algn="ctr" defTabSz="889000" rtl="0" eaLnBrk="1" fontAlgn="base" latinLnBrk="0" hangingPunct="1"/>
            <a:endParaRPr kumimoji="0" lang="en-GB" sz="1100" b="1" i="0" u="none" strike="noStrike" cap="none" normalizeH="0" baseline="0" dirty="0">
              <a:effectLst/>
            </a:endParaRPr>
          </a:p>
          <a:p>
            <a:pPr marL="0" marR="0" indent="0" algn="ctr" defTabSz="889000" rtl="0" eaLnBrk="1" fontAlgn="base" latinLnBrk="0" hangingPunct="1"/>
            <a:r>
              <a:rPr lang="en-GB" sz="1100" b="1" dirty="0" smtClean="0"/>
              <a:t>Mid - Nov</a:t>
            </a:r>
            <a:endParaRPr kumimoji="0" lang="en-GB" sz="1100" b="1" i="0" u="none" strike="noStrike" cap="none" normalizeH="0" baseline="0" dirty="0" smtClean="0">
              <a:effectLst/>
            </a:endParaRPr>
          </a:p>
        </p:txBody>
      </p:sp>
      <p:sp>
        <p:nvSpPr>
          <p:cNvPr id="47" name="Pentagon 46"/>
          <p:cNvSpPr/>
          <p:nvPr/>
        </p:nvSpPr>
        <p:spPr bwMode="auto">
          <a:xfrm>
            <a:off x="4735060" y="4856218"/>
            <a:ext cx="1095616" cy="821328"/>
          </a:xfrm>
          <a:prstGeom prst="homePlate">
            <a:avLst>
              <a:gd name="adj" fmla="val 0"/>
            </a:avLst>
          </a:prstGeom>
          <a:solidFill>
            <a:srgbClr val="92D050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/>
              <a:t>Preparation of report &amp; engagement materials</a:t>
            </a:r>
            <a:endParaRPr kumimoji="0" lang="en-GB" sz="1100" b="1" i="0" u="none" strike="noStrike" cap="none" normalizeH="0" baseline="0" dirty="0" smtClean="0">
              <a:effectLst/>
            </a:endParaRPr>
          </a:p>
        </p:txBody>
      </p:sp>
      <p:sp>
        <p:nvSpPr>
          <p:cNvPr id="48" name="Pentagon 47"/>
          <p:cNvSpPr/>
          <p:nvPr/>
        </p:nvSpPr>
        <p:spPr bwMode="auto">
          <a:xfrm>
            <a:off x="6064922" y="4856219"/>
            <a:ext cx="1009638" cy="1004509"/>
          </a:xfrm>
          <a:prstGeom prst="homePlat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Public engagement</a:t>
            </a:r>
            <a:r>
              <a:rPr kumimoji="0" lang="en-GB" sz="1100" b="1" i="0" u="none" strike="noStrike" cap="none" normalizeH="0" dirty="0" smtClean="0">
                <a:solidFill>
                  <a:schemeClr val="bg1"/>
                </a:solidFill>
                <a:effectLst/>
                <a:latin typeface="+mn-lt"/>
                <a:cs typeface="+mn-cs"/>
              </a:rPr>
              <a:t> on new service models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  <a:latin typeface="+mn-lt"/>
              <a:cs typeface="+mn-cs"/>
            </a:endParaRPr>
          </a:p>
        </p:txBody>
      </p:sp>
      <p:sp>
        <p:nvSpPr>
          <p:cNvPr id="55" name="ValueChainHeader"/>
          <p:cNvSpPr>
            <a:spLocks noChangeArrowheads="1"/>
          </p:cNvSpPr>
          <p:nvPr/>
        </p:nvSpPr>
        <p:spPr bwMode="gray">
          <a:xfrm>
            <a:off x="7138314" y="1631445"/>
            <a:ext cx="1130376" cy="521247"/>
          </a:xfrm>
          <a:prstGeom prst="chevron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Apr - Jun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ValueChainHeader"/>
          <p:cNvSpPr>
            <a:spLocks noChangeArrowheads="1"/>
          </p:cNvSpPr>
          <p:nvPr/>
        </p:nvSpPr>
        <p:spPr bwMode="gray">
          <a:xfrm>
            <a:off x="8143486" y="1635453"/>
            <a:ext cx="743787" cy="521247"/>
          </a:xfrm>
          <a:prstGeom prst="chevron">
            <a:avLst>
              <a:gd name="adj" fmla="val 28363"/>
            </a:avLst>
          </a:prstGeom>
          <a:solidFill>
            <a:schemeClr val="tx2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91440" rIns="0" bIns="91440" anchor="ctr"/>
          <a:lstStyle/>
          <a:p>
            <a:pPr algn="ctr" eaLnBrk="0" hangingPunct="0"/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Jul</a:t>
            </a:r>
            <a:endParaRPr lang="en-GB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Pentagon 59"/>
          <p:cNvSpPr/>
          <p:nvPr/>
        </p:nvSpPr>
        <p:spPr bwMode="auto">
          <a:xfrm>
            <a:off x="7292770" y="4397728"/>
            <a:ext cx="996224" cy="1327767"/>
          </a:xfrm>
          <a:prstGeom prst="homePlate">
            <a:avLst>
              <a:gd name="adj" fmla="val 0"/>
            </a:avLst>
          </a:prstGeom>
          <a:solidFill>
            <a:schemeClr val="accent3">
              <a:lumMod val="25000"/>
            </a:schemeClr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>
                <a:solidFill>
                  <a:schemeClr val="bg1"/>
                </a:solidFill>
                <a:latin typeface="+mn-lt"/>
                <a:cs typeface="+mn-cs"/>
              </a:rPr>
              <a:t>Programme board, COM, GB/PB decision</a:t>
            </a:r>
          </a:p>
        </p:txBody>
      </p:sp>
      <p:sp>
        <p:nvSpPr>
          <p:cNvPr id="61" name="Pentagon 60"/>
          <p:cNvSpPr/>
          <p:nvPr/>
        </p:nvSpPr>
        <p:spPr bwMode="auto">
          <a:xfrm>
            <a:off x="8013290" y="5494836"/>
            <a:ext cx="1000515" cy="821328"/>
          </a:xfrm>
          <a:prstGeom prst="homePlate">
            <a:avLst>
              <a:gd name="adj" fmla="val 0"/>
            </a:avLst>
          </a:prstGeom>
          <a:solidFill>
            <a:srgbClr val="92D050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lang="en-GB" sz="1100" b="1" dirty="0" smtClean="0"/>
              <a:t>Public consultation</a:t>
            </a:r>
            <a:endParaRPr kumimoji="0" lang="en-GB" sz="1100" b="1" i="0" u="none" strike="noStrike" cap="none" normalizeH="0" baseline="0" dirty="0" smtClean="0">
              <a:effectLst/>
            </a:endParaRPr>
          </a:p>
        </p:txBody>
      </p:sp>
      <p:sp>
        <p:nvSpPr>
          <p:cNvPr id="62" name="Pentagon 61"/>
          <p:cNvSpPr/>
          <p:nvPr/>
        </p:nvSpPr>
        <p:spPr bwMode="auto">
          <a:xfrm>
            <a:off x="5717517" y="2667575"/>
            <a:ext cx="2437896" cy="547063"/>
          </a:xfrm>
          <a:prstGeom prst="homePlate">
            <a:avLst>
              <a:gd name="adj" fmla="val 0"/>
            </a:avLst>
          </a:prstGeom>
          <a:solidFill>
            <a:srgbClr val="177B57"/>
          </a:solidFill>
          <a:ln w="9525" cap="flat" cmpd="sng" algn="ctr">
            <a:solidFill>
              <a:srgbClr val="177B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89000" rtl="0" eaLnBrk="1" fontAlgn="base" latinLnBrk="0" hangingPunct="1"/>
            <a:r>
              <a:rPr kumimoji="0" lang="en-GB" sz="1100" b="1" i="0" u="none" strike="noStrike" cap="none" normalizeH="0" baseline="0" dirty="0" smtClean="0">
                <a:solidFill>
                  <a:schemeClr val="bg1"/>
                </a:solidFill>
                <a:effectLst/>
              </a:rPr>
              <a:t>Implementation</a:t>
            </a:r>
            <a:r>
              <a:rPr kumimoji="0" lang="en-GB" sz="1100" b="1" i="0" u="none" strike="noStrike" cap="none" normalizeH="0" dirty="0" smtClean="0">
                <a:solidFill>
                  <a:schemeClr val="bg1"/>
                </a:solidFill>
                <a:effectLst/>
              </a:rPr>
              <a:t> of changes</a:t>
            </a:r>
            <a:endParaRPr kumimoji="0" lang="en-GB" sz="1100" b="1" i="0" u="none" strike="noStrike" cap="none" normalizeH="0" baseline="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465" y="133953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2015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6083" y="13236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22213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398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think-cell Slide</vt:lpstr>
      <vt:lpstr>Northern Lincolnshire Healthy Lives Healthy Futures Programme</vt:lpstr>
      <vt:lpstr>Progress since last update </vt:lpstr>
      <vt:lpstr>Consultation and Engagement Timeline (High level) - post September 2014 </vt:lpstr>
      <vt:lpstr>Outline timeline for next phase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Informatics</dc:creator>
  <cp:lastModifiedBy>Jeanette Harris</cp:lastModifiedBy>
  <cp:revision>122</cp:revision>
  <cp:lastPrinted>2013-12-06T15:01:43Z</cp:lastPrinted>
  <dcterms:created xsi:type="dcterms:W3CDTF">2013-07-05T08:07:27Z</dcterms:created>
  <dcterms:modified xsi:type="dcterms:W3CDTF">2014-09-05T08:55:53Z</dcterms:modified>
</cp:coreProperties>
</file>