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2" r:id="rId5"/>
    <p:sldId id="267" r:id="rId6"/>
    <p:sldId id="263" r:id="rId7"/>
    <p:sldId id="268" r:id="rId8"/>
    <p:sldId id="269" r:id="rId9"/>
    <p:sldId id="266" r:id="rId10"/>
    <p:sldId id="260" r:id="rId11"/>
    <p:sldId id="261" r:id="rId12"/>
    <p:sldId id="264" r:id="rId13"/>
    <p:sldId id="270" r:id="rId14"/>
    <p:sldId id="265" r:id="rId15"/>
  </p:sldIdLst>
  <p:sldSz cx="9144000" cy="6858000" type="screen4x3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>
        <p:scale>
          <a:sx n="76" d="100"/>
          <a:sy n="76" d="100"/>
        </p:scale>
        <p:origin x="-990" y="-6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31A3A-1C4D-492C-A824-B5908395B543}" type="datetimeFigureOut">
              <a:rPr lang="en-GB" smtClean="0"/>
              <a:t>07/11/2014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E0FE4-31A3-46F9-BEFF-CE6F8205627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5347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07/11/2014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able Placeholder 7"/>
          <p:cNvSpPr>
            <a:spLocks noGrp="1"/>
          </p:cNvSpPr>
          <p:nvPr>
            <p:ph type="tbl" sz="quarter" idx="13"/>
          </p:nvPr>
        </p:nvSpPr>
        <p:spPr>
          <a:xfrm>
            <a:off x="0" y="5229200"/>
            <a:ext cx="9144000" cy="1628800"/>
          </a:xfr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7112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07/11/2014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5326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07/11/2014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0981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07/11/2014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67544" y="1412776"/>
            <a:ext cx="82089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353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07/11/2014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0592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07/11/2014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1416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07/11/2014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6301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07/11/2014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4789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07/11/2014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1852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07/11/2014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27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07/11/2014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8791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C808D-2F00-442D-A2AC-8891AF62848C}" type="datetimeFigureOut">
              <a:rPr lang="en-GB" smtClean="0"/>
              <a:t>07/11/2014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2FC4E-6322-4015-914A-3FD68F5F7CD4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 descr="h1-colour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2" y="17758"/>
            <a:ext cx="206692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Description: Description: Description: C:\Documents and Settings\SimpsonV\Desktop\North Lincolnshire CCG col.jpg"/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867" y="73065"/>
            <a:ext cx="1654810" cy="431800"/>
          </a:xfrm>
          <a:prstGeom prst="rect">
            <a:avLst/>
          </a:prstGeom>
          <a:noFill/>
        </p:spPr>
      </p:pic>
      <p:pic>
        <p:nvPicPr>
          <p:cNvPr id="9" name="Picture 8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48680"/>
            <a:ext cx="1616075" cy="4171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38276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4"/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1695998458"/>
              </p:ext>
            </p:extLst>
          </p:nvPr>
        </p:nvGraphicFramePr>
        <p:xfrm>
          <a:off x="0" y="5085184"/>
          <a:ext cx="9144000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187220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323528" y="1340769"/>
            <a:ext cx="8496944" cy="1656183"/>
          </a:xfrm>
        </p:spPr>
        <p:txBody>
          <a:bodyPr>
            <a:noAutofit/>
          </a:bodyPr>
          <a:lstStyle/>
          <a:p>
            <a:r>
              <a:rPr lang="en-GB" sz="3600" dirty="0" smtClean="0"/>
              <a:t>Northern Lincolnshire</a:t>
            </a:r>
            <a:br>
              <a:rPr lang="en-GB" sz="3600" dirty="0" smtClean="0"/>
            </a:br>
            <a:r>
              <a:rPr lang="en-GB" sz="3600" dirty="0" smtClean="0"/>
              <a:t>Healthy Lives Healthy Futures Programme</a:t>
            </a:r>
            <a:endParaRPr lang="en-GB" sz="3600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539552" y="3212976"/>
            <a:ext cx="8208912" cy="3645024"/>
          </a:xfrm>
        </p:spPr>
        <p:txBody>
          <a:bodyPr>
            <a:normAutofit/>
          </a:bodyPr>
          <a:lstStyle/>
          <a:p>
            <a:endParaRPr lang="en-GB" sz="2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</a:rPr>
              <a:t>Consultation Feedback and Review</a:t>
            </a:r>
          </a:p>
          <a:p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</a:rPr>
              <a:t>NEL Partnership Board </a:t>
            </a:r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</a:rPr>
              <a:t>November </a:t>
            </a:r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</a:rPr>
              <a:t>2014</a:t>
            </a:r>
            <a:endParaRPr lang="en-GB" sz="1600" b="1" dirty="0" smtClean="0">
              <a:solidFill>
                <a:schemeClr val="bg1"/>
              </a:solidFill>
            </a:endParaRPr>
          </a:p>
        </p:txBody>
      </p:sp>
      <p:pic>
        <p:nvPicPr>
          <p:cNvPr id="6" name="Picture 5" descr="h1-colour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71800" cy="11967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587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Clinical Senate 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Clinical Senate team reviewed both options appraisals and gave feedback reports.</a:t>
            </a:r>
          </a:p>
          <a:p>
            <a:r>
              <a:rPr lang="en-GB" dirty="0" smtClean="0"/>
              <a:t>The Clinical Senate team agreed with both preferred options.</a:t>
            </a:r>
          </a:p>
          <a:p>
            <a:r>
              <a:rPr lang="en-GB" dirty="0" smtClean="0"/>
              <a:t>Please see the full reports for details on their responses.</a:t>
            </a:r>
          </a:p>
        </p:txBody>
      </p:sp>
    </p:spTree>
    <p:extLst>
      <p:ext uri="{BB962C8B-B14F-4D97-AF65-F5344CB8AC3E}">
        <p14:creationId xmlns:p14="http://schemas.microsoft.com/office/powerpoint/2010/main" val="269707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Overview &amp; Scrutiny 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dirty="0" smtClean="0"/>
              <a:t>4 Groups responded with formal letters:</a:t>
            </a:r>
          </a:p>
          <a:p>
            <a:pPr lvl="1"/>
            <a:r>
              <a:rPr lang="en-GB" sz="2400" dirty="0" smtClean="0"/>
              <a:t>NEL Overview &amp; Scrutiny Committee</a:t>
            </a:r>
          </a:p>
          <a:p>
            <a:pPr lvl="1"/>
            <a:r>
              <a:rPr lang="en-GB" sz="2400" dirty="0" smtClean="0"/>
              <a:t>NL </a:t>
            </a:r>
            <a:r>
              <a:rPr lang="en-GB" sz="2400" dirty="0"/>
              <a:t>Overview &amp; Scrutiny Committee</a:t>
            </a:r>
            <a:endParaRPr lang="en-GB" sz="2400" dirty="0" smtClean="0"/>
          </a:p>
          <a:p>
            <a:pPr lvl="1"/>
            <a:r>
              <a:rPr lang="en-GB" sz="2400" dirty="0" smtClean="0"/>
              <a:t>Lincolnshire Healthy Scrutiny Panel</a:t>
            </a:r>
          </a:p>
          <a:p>
            <a:pPr lvl="1"/>
            <a:r>
              <a:rPr lang="en-GB" sz="2400" dirty="0" smtClean="0"/>
              <a:t>East Lindsay District Council</a:t>
            </a:r>
          </a:p>
          <a:p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NL, </a:t>
            </a:r>
            <a:r>
              <a:rPr lang="en-GB" sz="2800" dirty="0" err="1" smtClean="0"/>
              <a:t>Lincs</a:t>
            </a:r>
            <a:r>
              <a:rPr lang="en-GB" sz="2800" dirty="0" smtClean="0"/>
              <a:t> and East Lindsay support the preferred option, NEL support ENT option, but not Hyper-Acute Stroke, which they felt should be provided on both sites, or if not possible then from the DPOW site.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889792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Programme Board Recommendation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Programme Board met on 30</a:t>
            </a:r>
            <a:r>
              <a:rPr lang="en-GB" baseline="30000" dirty="0" smtClean="0"/>
              <a:t>th</a:t>
            </a:r>
            <a:r>
              <a:rPr lang="en-GB" dirty="0" smtClean="0"/>
              <a:t> October to consider the feedback and make a recommendation to CCGs for the final decision.</a:t>
            </a:r>
          </a:p>
          <a:p>
            <a:r>
              <a:rPr lang="en-GB" dirty="0" smtClean="0"/>
              <a:t>Clinical Leads and Accountable Officers were present for both CCGs and </a:t>
            </a:r>
            <a:r>
              <a:rPr lang="en-GB" dirty="0" err="1" smtClean="0"/>
              <a:t>NLaG</a:t>
            </a:r>
            <a:r>
              <a:rPr lang="en-GB" dirty="0" smtClean="0"/>
              <a:t>.</a:t>
            </a:r>
          </a:p>
          <a:p>
            <a:r>
              <a:rPr lang="en-GB" dirty="0" smtClean="0"/>
              <a:t>Having considered all the feedback the Programme Board recommend that the preferred options are upheld.</a:t>
            </a:r>
          </a:p>
        </p:txBody>
      </p:sp>
    </p:spTree>
    <p:extLst>
      <p:ext uri="{BB962C8B-B14F-4D97-AF65-F5344CB8AC3E}">
        <p14:creationId xmlns:p14="http://schemas.microsoft.com/office/powerpoint/2010/main" val="2829211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Council </a:t>
            </a:r>
            <a:r>
              <a:rPr lang="en-GB" dirty="0"/>
              <a:t>o</a:t>
            </a:r>
            <a:r>
              <a:rPr lang="en-GB" dirty="0" smtClean="0"/>
              <a:t>f Members Decision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NEL Council of Members met </a:t>
            </a:r>
            <a:r>
              <a:rPr lang="en-GB" dirty="0" smtClean="0"/>
              <a:t>on </a:t>
            </a:r>
            <a:r>
              <a:rPr lang="en-GB" dirty="0"/>
              <a:t>6</a:t>
            </a:r>
            <a:r>
              <a:rPr lang="en-GB" baseline="30000" dirty="0" smtClean="0"/>
              <a:t>th</a:t>
            </a:r>
            <a:r>
              <a:rPr lang="en-GB" dirty="0" smtClean="0"/>
              <a:t> November 2014, </a:t>
            </a:r>
            <a:r>
              <a:rPr lang="en-GB" dirty="0" smtClean="0"/>
              <a:t>to consider </a:t>
            </a:r>
            <a:r>
              <a:rPr lang="en-GB" dirty="0" smtClean="0"/>
              <a:t>the consultation </a:t>
            </a:r>
            <a:r>
              <a:rPr lang="en-GB" dirty="0" smtClean="0"/>
              <a:t>feedback and </a:t>
            </a:r>
            <a:r>
              <a:rPr lang="en-GB" dirty="0" smtClean="0"/>
              <a:t>programme board’s recommendation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Having </a:t>
            </a:r>
            <a:r>
              <a:rPr lang="en-GB" dirty="0" smtClean="0"/>
              <a:t>considered all the </a:t>
            </a:r>
            <a:r>
              <a:rPr lang="en-GB" dirty="0" smtClean="0"/>
              <a:t>feedback, </a:t>
            </a:r>
            <a:r>
              <a:rPr lang="en-GB" dirty="0" smtClean="0"/>
              <a:t>the </a:t>
            </a:r>
            <a:r>
              <a:rPr lang="en-GB" dirty="0" smtClean="0"/>
              <a:t>Council of Members made the decision to progress the preferred options for both Hyper-Acute Stroke and ENT Inpatient Surgery. (detailed voting results available with partnership board papers) </a:t>
            </a:r>
          </a:p>
          <a:p>
            <a:endParaRPr lang="en-GB" dirty="0" smtClean="0"/>
          </a:p>
          <a:p>
            <a:r>
              <a:rPr lang="en-GB" dirty="0" smtClean="0"/>
              <a:t>This decision is now brought before the NEL Partnership Board for ratification 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50419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Supporting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Public Consultation Feedback Report</a:t>
            </a:r>
          </a:p>
          <a:p>
            <a:r>
              <a:rPr lang="en-GB" dirty="0" smtClean="0"/>
              <a:t>Summary Consultation Feedback Report that was received by the Programme Board</a:t>
            </a:r>
          </a:p>
          <a:p>
            <a:r>
              <a:rPr lang="en-GB" dirty="0" smtClean="0"/>
              <a:t>Clinical Senate Report on ENT Inpatient Surgery</a:t>
            </a:r>
          </a:p>
          <a:p>
            <a:r>
              <a:rPr lang="en-GB" dirty="0" smtClean="0"/>
              <a:t>Clinical Senate Report on Hyper-Acute Stroke </a:t>
            </a:r>
            <a:r>
              <a:rPr lang="en-GB" dirty="0" smtClean="0"/>
              <a:t>Services</a:t>
            </a:r>
          </a:p>
          <a:p>
            <a:r>
              <a:rPr lang="en-GB" dirty="0" smtClean="0"/>
              <a:t>Detailed voting of COM on 6</a:t>
            </a:r>
            <a:r>
              <a:rPr lang="en-GB" baseline="30000" dirty="0" smtClean="0"/>
              <a:t>th</a:t>
            </a:r>
            <a:r>
              <a:rPr lang="en-GB" dirty="0" smtClean="0"/>
              <a:t> 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7721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Summary of Consultation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Consultation on </a:t>
            </a:r>
            <a:r>
              <a:rPr lang="en-GB" sz="2800" dirty="0" smtClean="0"/>
              <a:t>2 preferred </a:t>
            </a:r>
            <a:r>
              <a:rPr lang="en-GB" sz="2800" dirty="0" smtClean="0"/>
              <a:t>options:</a:t>
            </a:r>
          </a:p>
          <a:p>
            <a:r>
              <a:rPr lang="en-GB" sz="2800" dirty="0" smtClean="0"/>
              <a:t>Make permanent the current temporary arrangement of centralised Hyper-Acute Stroke services at the Scunthorpe General Hospital site.</a:t>
            </a:r>
          </a:p>
          <a:p>
            <a:r>
              <a:rPr lang="en-GB" sz="2800" dirty="0" smtClean="0"/>
              <a:t>Centralise the ENT Inpatient Surgery service at the Diana Princess of Wales site in Grimsby.</a:t>
            </a:r>
          </a:p>
          <a:p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The consultation ran for 13 weeks from 30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June to 26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September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73405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Summary of Responses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100" dirty="0"/>
              <a:t>Engaged with over 1000 primary </a:t>
            </a:r>
            <a:r>
              <a:rPr lang="en-GB" sz="2100" dirty="0" smtClean="0"/>
              <a:t>contacts through a range of public events, roadshows, community groups, GP Practice Visits and staff events</a:t>
            </a:r>
          </a:p>
          <a:p>
            <a:pPr>
              <a:defRPr/>
            </a:pPr>
            <a:r>
              <a:rPr lang="en-GB" sz="2100" dirty="0" smtClean="0"/>
              <a:t>298 formal responses to the consultation through a range of questionnaires, e-mails, letters and comment cards</a:t>
            </a:r>
          </a:p>
          <a:p>
            <a:pPr>
              <a:defRPr/>
            </a:pPr>
            <a:r>
              <a:rPr lang="en-GB" sz="2100" dirty="0" smtClean="0"/>
              <a:t>257 questionnaire responses, 26 </a:t>
            </a:r>
            <a:r>
              <a:rPr lang="en-GB" sz="2100" dirty="0"/>
              <a:t>of which were Easy </a:t>
            </a:r>
            <a:r>
              <a:rPr lang="en-GB" sz="2100" dirty="0" smtClean="0"/>
              <a:t>Read</a:t>
            </a:r>
          </a:p>
          <a:p>
            <a:pPr>
              <a:defRPr/>
            </a:pPr>
            <a:r>
              <a:rPr lang="en-GB" sz="2100" dirty="0" smtClean="0"/>
              <a:t>179 responses from the public or patient / carers</a:t>
            </a:r>
          </a:p>
          <a:p>
            <a:pPr>
              <a:defRPr/>
            </a:pPr>
            <a:r>
              <a:rPr lang="en-GB" sz="2100" dirty="0" smtClean="0"/>
              <a:t>Other responses from partner organisations, Overview &amp; Scrutiny Groups, Public Involvement Forums, Community &amp; Voluntary Groups</a:t>
            </a:r>
          </a:p>
          <a:p>
            <a:pPr>
              <a:defRPr/>
            </a:pPr>
            <a:endParaRPr lang="en-GB" sz="2100" dirty="0"/>
          </a:p>
          <a:p>
            <a:pPr marL="0" indent="0">
              <a:buNone/>
            </a:pPr>
            <a:endParaRPr lang="en-GB" sz="2100" dirty="0"/>
          </a:p>
        </p:txBody>
      </p:sp>
      <p:sp>
        <p:nvSpPr>
          <p:cNvPr id="20" name="Rectangle 19"/>
          <p:cNvSpPr/>
          <p:nvPr/>
        </p:nvSpPr>
        <p:spPr>
          <a:xfrm>
            <a:off x="611560" y="5085184"/>
            <a:ext cx="7704856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Based on the population size for Northern Lincolnshire an ideal response rate would be 384 patients, however based on the annual expected numbers of patients through the Hyper-Acute Stroke, and ENT Inpatient Surgery Services the ideal response rate is 260.  This is explained further in the full feedback report.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2608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/>
          <a:srcRect l="-18759"/>
          <a:stretch/>
        </p:blipFill>
        <p:spPr>
          <a:xfrm>
            <a:off x="3563888" y="3382358"/>
            <a:ext cx="5471344" cy="31349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9" y="116632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Who did we reach?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743986"/>
            <a:ext cx="4968551" cy="325798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3768926"/>
            <a:ext cx="4467526" cy="274840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655458" y="1772816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Please see the full feedback report for details on the ethnicity, sexual orientation, disability status etc.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3590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did we ask people?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Do you agree with our preferred option as outlined in our consultation document?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Would you prefer to see any other combination of options?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Are there any other options you think we should consider?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Demographic and equality information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561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580926"/>
          </a:xfrm>
        </p:spPr>
        <p:txBody>
          <a:bodyPr>
            <a:noAutofit/>
          </a:bodyPr>
          <a:lstStyle/>
          <a:p>
            <a:r>
              <a:rPr lang="en-GB" sz="3200" dirty="0" smtClean="0"/>
              <a:t>Did people agree with our preferred option?</a:t>
            </a:r>
            <a:endParaRPr lang="en-GB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101" y="1484784"/>
            <a:ext cx="4248472" cy="282382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932040" y="1628800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Overall 69% of respondents agree with the preferred options.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67544" y="4797152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breakdown of how </a:t>
            </a:r>
          </a:p>
          <a:p>
            <a:r>
              <a:rPr lang="en-GB" dirty="0" smtClean="0"/>
              <a:t>people responded from</a:t>
            </a:r>
          </a:p>
          <a:p>
            <a:r>
              <a:rPr lang="en-GB" dirty="0" smtClean="0"/>
              <a:t>each geographical area can </a:t>
            </a:r>
          </a:p>
          <a:p>
            <a:r>
              <a:rPr lang="en-GB" dirty="0" smtClean="0"/>
              <a:t>be seen here…….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908741"/>
              </p:ext>
            </p:extLst>
          </p:nvPr>
        </p:nvGraphicFramePr>
        <p:xfrm>
          <a:off x="3436544" y="3864196"/>
          <a:ext cx="5544618" cy="24686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7250"/>
                <a:gridCol w="819342"/>
                <a:gridCol w="819342"/>
                <a:gridCol w="819342"/>
                <a:gridCol w="819342"/>
              </a:tblGrid>
              <a:tr h="54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Area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9" marR="248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Said YES to preferred option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9" marR="248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Said NO to preferred option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9" marR="248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Did not respond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9" marR="248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Total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9" marR="24809" marT="0" marB="0"/>
                </a:tc>
              </a:tr>
              <a:tr h="247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 E Lincolnshire	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9" marR="248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82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9" marR="248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52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9" marR="248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6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9" marR="248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140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9" marR="24809" marT="0" marB="0"/>
                </a:tc>
              </a:tr>
              <a:tr h="247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 Lincolnshire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9" marR="248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52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9" marR="248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12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9" marR="248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9" marR="248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65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9" marR="24809" marT="0" marB="0"/>
                </a:tc>
              </a:tr>
              <a:tr h="247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Lincolnshire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9" marR="248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17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9" marR="248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9" marR="248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9" marR="248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27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9" marR="24809" marT="0" marB="0"/>
                </a:tc>
              </a:tr>
              <a:tr h="247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 Yorkshire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9" marR="248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7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9" marR="248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9" marR="248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9" marR="248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8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9" marR="24809" marT="0" marB="0"/>
                </a:tc>
              </a:tr>
              <a:tr h="247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Not stated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9" marR="248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14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9" marR="248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9" marR="248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9" marR="248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17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9" marR="24809" marT="0" marB="0"/>
                </a:tc>
              </a:tr>
              <a:tr h="2366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Total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9" marR="24809" marT="344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172</a:t>
                      </a:r>
                      <a:endParaRPr lang="en-GB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9" marR="248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76</a:t>
                      </a:r>
                      <a:endParaRPr lang="en-GB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9" marR="248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9</a:t>
                      </a:r>
                      <a:endParaRPr lang="en-GB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9" marR="248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257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09" marR="2480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830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80926"/>
          </a:xfrm>
        </p:spPr>
        <p:txBody>
          <a:bodyPr>
            <a:noAutofit/>
          </a:bodyPr>
          <a:lstStyle/>
          <a:p>
            <a:r>
              <a:rPr lang="en-GB" sz="3200" dirty="0" smtClean="0"/>
              <a:t>What combination of options </a:t>
            </a:r>
            <a:br>
              <a:rPr lang="en-GB" sz="3200" dirty="0" smtClean="0"/>
            </a:br>
            <a:r>
              <a:rPr lang="en-GB" sz="3200" dirty="0" smtClean="0"/>
              <a:t>would people prefer to see?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Of the people who answered this question 24% of stated they would prefer both services to be delivered on both sites.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18% of people selected our preferred option as their preferred combination.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All other combinations selected were 8% or below.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22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Are there other </a:t>
            </a:r>
            <a:br>
              <a:rPr lang="en-GB" dirty="0" smtClean="0"/>
            </a:br>
            <a:r>
              <a:rPr lang="en-GB" dirty="0" smtClean="0"/>
              <a:t>options we should consider?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Build a new hospital in a more central location and centralise all care on that site</a:t>
            </a:r>
          </a:p>
          <a:p>
            <a:r>
              <a:rPr lang="en-GB" dirty="0" smtClean="0"/>
              <a:t>Fund raising to provide equal services on both sites; for example 2</a:t>
            </a:r>
            <a:r>
              <a:rPr lang="en-GB" baseline="30000" dirty="0" smtClean="0"/>
              <a:t>nd</a:t>
            </a:r>
            <a:r>
              <a:rPr lang="en-GB" dirty="0" smtClean="0"/>
              <a:t> CT scanner for DPOW</a:t>
            </a:r>
          </a:p>
          <a:p>
            <a:r>
              <a:rPr lang="en-GB" dirty="0" smtClean="0"/>
              <a:t>Lots of comments about supporting the NHS and protecting services</a:t>
            </a:r>
          </a:p>
          <a:p>
            <a:r>
              <a:rPr lang="en-GB" dirty="0" smtClean="0"/>
              <a:t>Emphasis on the need for high quality staff and training</a:t>
            </a:r>
          </a:p>
          <a:p>
            <a:r>
              <a:rPr lang="en-GB" dirty="0" smtClean="0"/>
              <a:t>Transport still an issue </a:t>
            </a:r>
            <a:r>
              <a:rPr lang="en-GB" smtClean="0"/>
              <a:t>– concerns </a:t>
            </a:r>
            <a:r>
              <a:rPr lang="en-GB" dirty="0" smtClean="0"/>
              <a:t>over travelling between sites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392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Specific Stroke Responses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The HLHF team presented at Stroke Survivors Group in NEL, which 20 people attended and were complimentary about the current stroke service</a:t>
            </a:r>
          </a:p>
          <a:p>
            <a:r>
              <a:rPr lang="en-GB" dirty="0" smtClean="0"/>
              <a:t>24 Stroke Service Users responded to the questionnaire</a:t>
            </a:r>
          </a:p>
          <a:p>
            <a:r>
              <a:rPr lang="en-GB" dirty="0"/>
              <a:t>Of these 71% agreed with the preferred option</a:t>
            </a:r>
          </a:p>
          <a:p>
            <a:r>
              <a:rPr lang="en-GB" dirty="0" smtClean="0"/>
              <a:t>35 people said they heard about the consultation through the Stroke Association</a:t>
            </a:r>
          </a:p>
          <a:p>
            <a:r>
              <a:rPr lang="en-GB" dirty="0" smtClean="0"/>
              <a:t>Regular updates were given to the Stroke Association, and members of the Stroke Association participated in our equalities focus group</a:t>
            </a:r>
          </a:p>
          <a:p>
            <a:r>
              <a:rPr lang="en-GB" dirty="0" smtClean="0"/>
              <a:t>Many of the Easy Read responses were from stroke survivors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342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1423</TotalTime>
  <Words>830</Words>
  <Application>Microsoft Office PowerPoint</Application>
  <PresentationFormat>On-screen Show (4:3)</PresentationFormat>
  <Paragraphs>112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Northern Lincolnshire Healthy Lives Healthy Futures Programme</vt:lpstr>
      <vt:lpstr>Summary of Consultation Process</vt:lpstr>
      <vt:lpstr>Summary of Responses</vt:lpstr>
      <vt:lpstr>Who did we reach?</vt:lpstr>
      <vt:lpstr>What did we ask people?</vt:lpstr>
      <vt:lpstr>Did people agree with our preferred option?</vt:lpstr>
      <vt:lpstr>What combination of options  would people prefer to see?</vt:lpstr>
      <vt:lpstr>Are there other  options we should consider?</vt:lpstr>
      <vt:lpstr>Specific Stroke Responses</vt:lpstr>
      <vt:lpstr>Clinical Senate Feedback</vt:lpstr>
      <vt:lpstr>Overview &amp; Scrutiny Feedback</vt:lpstr>
      <vt:lpstr>Programme Board Recommendation</vt:lpstr>
      <vt:lpstr>Council of Members Decision </vt:lpstr>
      <vt:lpstr>Supporting Information</vt:lpstr>
    </vt:vector>
  </TitlesOfParts>
  <Company>NLNHS &amp; NELCTP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Informatics</dc:creator>
  <cp:lastModifiedBy>%USERNAME%</cp:lastModifiedBy>
  <cp:revision>105</cp:revision>
  <cp:lastPrinted>2013-12-06T15:01:43Z</cp:lastPrinted>
  <dcterms:created xsi:type="dcterms:W3CDTF">2013-07-05T08:07:27Z</dcterms:created>
  <dcterms:modified xsi:type="dcterms:W3CDTF">2014-11-07T13:00:39Z</dcterms:modified>
</cp:coreProperties>
</file>