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2" r:id="rId2"/>
    <p:sldId id="308" r:id="rId3"/>
    <p:sldId id="303" r:id="rId4"/>
    <p:sldId id="304" r:id="rId5"/>
    <p:sldId id="306" r:id="rId6"/>
    <p:sldId id="309" r:id="rId7"/>
  </p:sldIdLst>
  <p:sldSz cx="9144000" cy="6858000" type="screen4x3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3" autoAdjust="0"/>
    <p:restoredTop sz="94075" autoAdjust="0"/>
  </p:normalViewPr>
  <p:slideViewPr>
    <p:cSldViewPr>
      <p:cViewPr>
        <p:scale>
          <a:sx n="107" d="100"/>
          <a:sy n="107" d="100"/>
        </p:scale>
        <p:origin x="-66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31A3A-1C4D-492C-A824-B5908395B543}" type="datetimeFigureOut">
              <a:rPr lang="en-GB" smtClean="0"/>
              <a:t>07/11/2014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E0FE4-31A3-46F9-BEFF-CE6F8205627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347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07/11/2014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able Placeholder 7"/>
          <p:cNvSpPr>
            <a:spLocks noGrp="1"/>
          </p:cNvSpPr>
          <p:nvPr>
            <p:ph type="tbl" sz="quarter" idx="13"/>
          </p:nvPr>
        </p:nvSpPr>
        <p:spPr>
          <a:xfrm>
            <a:off x="0" y="5229200"/>
            <a:ext cx="9144000" cy="1628800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7112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07/11/2014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5326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07/11/2014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0981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954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719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07/11/2014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3530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07/11/2014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0592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07/11/2014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141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07/11/2014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6301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07/11/2014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4789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07/11/2014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1852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07/11/2014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27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07/11/2014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8791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C808D-2F00-442D-A2AC-8891AF62848C}" type="datetimeFigureOut">
              <a:rPr lang="en-GB" smtClean="0"/>
              <a:t>07/11/2014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 descr="h1-colour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2" y="17758"/>
            <a:ext cx="206692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Description: Description: Description: C:\Documents and Settings\SimpsonV\Desktop\North Lincolnshire CCG col.jpg"/>
          <p:cNvPicPr/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867" y="73065"/>
            <a:ext cx="1654810" cy="431800"/>
          </a:xfrm>
          <a:prstGeom prst="rect">
            <a:avLst/>
          </a:prstGeom>
          <a:noFill/>
        </p:spPr>
      </p:pic>
      <p:pic>
        <p:nvPicPr>
          <p:cNvPr id="9" name="Picture 8"/>
          <p:cNvPicPr/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48680"/>
            <a:ext cx="1616075" cy="4171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38276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Healthy Lives, Healthy Futures</a:t>
            </a:r>
            <a:br>
              <a:rPr lang="en-GB" dirty="0" smtClean="0"/>
            </a:br>
            <a:r>
              <a:rPr lang="en-GB" dirty="0" smtClean="0"/>
              <a:t>NEL Partnership Board update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13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 smtClean="0"/>
              <a:t>November 2014 </a:t>
            </a:r>
            <a:endParaRPr lang="en-GB" dirty="0"/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81269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HLHF Progress Oct – Nov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12568"/>
          </a:xfrm>
        </p:spPr>
        <p:txBody>
          <a:bodyPr>
            <a:normAutofit fontScale="92500" lnSpcReduction="20000"/>
          </a:bodyPr>
          <a:lstStyle/>
          <a:p>
            <a:pPr marL="0" indent="0">
              <a:buClr>
                <a:schemeClr val="tx2"/>
              </a:buClr>
              <a:buNone/>
            </a:pPr>
            <a:r>
              <a:rPr lang="en-GB" b="1" dirty="0">
                <a:solidFill>
                  <a:srgbClr val="000000"/>
                </a:solidFill>
              </a:rPr>
              <a:t>We have...</a:t>
            </a:r>
          </a:p>
          <a:p>
            <a:pPr marL="114300" lvl="1" indent="0">
              <a:spcBef>
                <a:spcPts val="0"/>
              </a:spcBef>
              <a:spcAft>
                <a:spcPts val="0"/>
              </a:spcAft>
              <a:buClr>
                <a:srgbClr val="345782"/>
              </a:buClr>
              <a:buSzPct val="100000"/>
              <a:buNone/>
            </a:pPr>
            <a:endParaRPr lang="en-GB" sz="2600" dirty="0" smtClean="0">
              <a:solidFill>
                <a:srgbClr val="000000"/>
              </a:solidFill>
            </a:endParaRPr>
          </a:p>
          <a:p>
            <a:pPr marL="285750" lvl="1" indent="-171450">
              <a:spcBef>
                <a:spcPts val="0"/>
              </a:spcBef>
              <a:buClr>
                <a:srgbClr val="345782"/>
              </a:buClr>
              <a:buSzPct val="100000"/>
              <a:buFont typeface="Arial"/>
              <a:buChar char="•"/>
            </a:pPr>
            <a:r>
              <a:rPr lang="en-GB" sz="2600" dirty="0">
                <a:solidFill>
                  <a:srgbClr val="000000"/>
                </a:solidFill>
              </a:rPr>
              <a:t>Undertaken work to assess our financial challenge and understand the impact that current plans will have</a:t>
            </a:r>
          </a:p>
          <a:p>
            <a:pPr marL="114300" lvl="1" indent="0">
              <a:spcBef>
                <a:spcPts val="0"/>
              </a:spcBef>
              <a:spcAft>
                <a:spcPts val="0"/>
              </a:spcAft>
              <a:buClr>
                <a:srgbClr val="345782"/>
              </a:buClr>
              <a:buSzPct val="100000"/>
              <a:buNone/>
            </a:pPr>
            <a:endParaRPr lang="en-GB" sz="2600" dirty="0">
              <a:solidFill>
                <a:srgbClr val="000000"/>
              </a:solidFill>
            </a:endParaRPr>
          </a:p>
          <a:p>
            <a:pPr marL="285750" lvl="1" indent="-171450">
              <a:spcBef>
                <a:spcPts val="0"/>
              </a:spcBef>
              <a:spcAft>
                <a:spcPts val="0"/>
              </a:spcAft>
              <a:buClr>
                <a:srgbClr val="345782"/>
              </a:buClr>
              <a:buSzPct val="100000"/>
              <a:buFont typeface="Arial"/>
              <a:buChar char="•"/>
            </a:pPr>
            <a:r>
              <a:rPr lang="en-GB" sz="2600" dirty="0" smtClean="0">
                <a:solidFill>
                  <a:srgbClr val="000000"/>
                </a:solidFill>
              </a:rPr>
              <a:t>Collated the feedback from the public consultation on Hyper –</a:t>
            </a:r>
            <a:r>
              <a:rPr lang="en-GB" sz="2600" dirty="0">
                <a:solidFill>
                  <a:srgbClr val="000000"/>
                </a:solidFill>
              </a:rPr>
              <a:t>A</a:t>
            </a:r>
            <a:r>
              <a:rPr lang="en-GB" sz="2600" dirty="0" smtClean="0">
                <a:solidFill>
                  <a:srgbClr val="000000"/>
                </a:solidFill>
              </a:rPr>
              <a:t>cute Stroke and ENT inpatient surgery  </a:t>
            </a:r>
          </a:p>
          <a:p>
            <a:pPr marL="285750" lvl="1" indent="-171450">
              <a:spcBef>
                <a:spcPts val="0"/>
              </a:spcBef>
              <a:spcAft>
                <a:spcPts val="0"/>
              </a:spcAft>
              <a:buClr>
                <a:srgbClr val="345782"/>
              </a:buClr>
              <a:buSzPct val="100000"/>
              <a:buFont typeface="Arial"/>
              <a:buChar char="•"/>
            </a:pPr>
            <a:endParaRPr lang="en-GB" sz="2600" dirty="0">
              <a:solidFill>
                <a:srgbClr val="000000"/>
              </a:solidFill>
            </a:endParaRPr>
          </a:p>
          <a:p>
            <a:pPr marL="285750" lvl="1" indent="-171450">
              <a:spcBef>
                <a:spcPts val="0"/>
              </a:spcBef>
              <a:buClr>
                <a:srgbClr val="345782"/>
              </a:buClr>
              <a:buSzPct val="100000"/>
              <a:buFont typeface="Arial"/>
              <a:buChar char="•"/>
            </a:pPr>
            <a:r>
              <a:rPr lang="en-GB" dirty="0">
                <a:solidFill>
                  <a:srgbClr val="000000"/>
                </a:solidFill>
              </a:rPr>
              <a:t>Responded to local Overview and Scrutiny Committees </a:t>
            </a:r>
          </a:p>
          <a:p>
            <a:pPr marL="114300" lvl="1" indent="0">
              <a:spcBef>
                <a:spcPts val="0"/>
              </a:spcBef>
              <a:spcAft>
                <a:spcPts val="0"/>
              </a:spcAft>
              <a:buClr>
                <a:srgbClr val="345782"/>
              </a:buClr>
              <a:buSzPct val="100000"/>
              <a:buNone/>
            </a:pPr>
            <a:endParaRPr lang="en-GB" sz="2600" dirty="0">
              <a:solidFill>
                <a:srgbClr val="000000"/>
              </a:solidFill>
            </a:endParaRPr>
          </a:p>
          <a:p>
            <a:pPr marL="285750" lvl="1" indent="-171450">
              <a:spcBef>
                <a:spcPts val="0"/>
              </a:spcBef>
              <a:spcAft>
                <a:spcPts val="0"/>
              </a:spcAft>
              <a:buClr>
                <a:srgbClr val="345782"/>
              </a:buClr>
              <a:buSzPct val="100000"/>
              <a:buFont typeface="Arial"/>
              <a:buChar char="•"/>
            </a:pPr>
            <a:r>
              <a:rPr lang="en-GB" sz="2600" dirty="0" smtClean="0">
                <a:solidFill>
                  <a:srgbClr val="000000"/>
                </a:solidFill>
              </a:rPr>
              <a:t>Communicated feedback to Council of Members at both CCG’s</a:t>
            </a:r>
          </a:p>
          <a:p>
            <a:pPr marL="114300" lvl="1" indent="0">
              <a:spcBef>
                <a:spcPts val="0"/>
              </a:spcBef>
              <a:spcAft>
                <a:spcPts val="0"/>
              </a:spcAft>
              <a:buClr>
                <a:srgbClr val="345782"/>
              </a:buClr>
              <a:buSzPct val="100000"/>
              <a:buNone/>
            </a:pPr>
            <a:endParaRPr lang="en-GB" sz="2600" dirty="0">
              <a:solidFill>
                <a:srgbClr val="000000"/>
              </a:solidFill>
            </a:endParaRPr>
          </a:p>
          <a:p>
            <a:pPr marL="285750" lvl="1" indent="-171450">
              <a:spcBef>
                <a:spcPts val="0"/>
              </a:spcBef>
              <a:spcAft>
                <a:spcPts val="0"/>
              </a:spcAft>
              <a:buClr>
                <a:srgbClr val="345782"/>
              </a:buClr>
              <a:buSzPct val="100000"/>
              <a:buFont typeface="Arial"/>
              <a:buChar char="•"/>
            </a:pPr>
            <a:r>
              <a:rPr lang="en-GB" sz="2600" dirty="0" smtClean="0">
                <a:solidFill>
                  <a:srgbClr val="000000"/>
                </a:solidFill>
              </a:rPr>
              <a:t>Re-assessed operational programme arrangements to focus on support for local delivery whilst recognising that some </a:t>
            </a:r>
            <a:r>
              <a:rPr lang="en-GB" sz="2600" dirty="0" err="1" smtClean="0">
                <a:solidFill>
                  <a:srgbClr val="000000"/>
                </a:solidFill>
              </a:rPr>
              <a:t>workstreams</a:t>
            </a:r>
            <a:r>
              <a:rPr lang="en-GB" sz="2600" dirty="0" smtClean="0">
                <a:solidFill>
                  <a:srgbClr val="000000"/>
                </a:solidFill>
              </a:rPr>
              <a:t> need a joint approach </a:t>
            </a:r>
            <a:endParaRPr lang="en-GB" sz="2600" dirty="0">
              <a:solidFill>
                <a:srgbClr val="000000"/>
              </a:solidFill>
            </a:endParaRPr>
          </a:p>
          <a:p>
            <a:pPr marL="285750" lvl="1" indent="-171450">
              <a:spcBef>
                <a:spcPts val="0"/>
              </a:spcBef>
              <a:spcAft>
                <a:spcPts val="0"/>
              </a:spcAft>
              <a:buClr>
                <a:srgbClr val="345782"/>
              </a:buClr>
              <a:buSzPct val="100000"/>
              <a:buFont typeface="Arial"/>
              <a:buChar char="•"/>
            </a:pPr>
            <a:endParaRPr lang="en-GB" sz="2600" dirty="0" smtClean="0">
              <a:solidFill>
                <a:srgbClr val="000000"/>
              </a:solidFill>
            </a:endParaRPr>
          </a:p>
          <a:p>
            <a:pPr marL="114300" lvl="1" indent="0">
              <a:spcBef>
                <a:spcPts val="0"/>
              </a:spcBef>
              <a:spcAft>
                <a:spcPts val="0"/>
              </a:spcAft>
              <a:buClr>
                <a:srgbClr val="345782"/>
              </a:buClr>
              <a:buSzPct val="100000"/>
              <a:buNone/>
            </a:pPr>
            <a:endParaRPr lang="en-GB" sz="2600" dirty="0">
              <a:solidFill>
                <a:srgbClr val="000000"/>
              </a:solidFill>
            </a:endParaRPr>
          </a:p>
          <a:p>
            <a:pPr marL="114300" lvl="1" indent="0">
              <a:spcBef>
                <a:spcPts val="0"/>
              </a:spcBef>
              <a:spcAft>
                <a:spcPts val="0"/>
              </a:spcAft>
              <a:buClr>
                <a:srgbClr val="345782"/>
              </a:buClr>
              <a:buSzPct val="100000"/>
              <a:buNone/>
            </a:pPr>
            <a:endParaRPr lang="en-GB" sz="2600" dirty="0" smtClean="0">
              <a:solidFill>
                <a:srgbClr val="000000"/>
              </a:solidFill>
            </a:endParaRPr>
          </a:p>
          <a:p>
            <a:pPr marL="514350" lvl="2" indent="0">
              <a:spcBef>
                <a:spcPts val="0"/>
              </a:spcBef>
              <a:buClr>
                <a:srgbClr val="345782"/>
              </a:buClr>
              <a:buSzPct val="100000"/>
              <a:buNone/>
            </a:pPr>
            <a:endParaRPr lang="en-GB" dirty="0" smtClean="0">
              <a:solidFill>
                <a:srgbClr val="000000"/>
              </a:solidFill>
            </a:endParaRPr>
          </a:p>
          <a:p>
            <a:pPr marL="514350" lvl="2" indent="0">
              <a:spcBef>
                <a:spcPts val="0"/>
              </a:spcBef>
              <a:buClr>
                <a:srgbClr val="345782"/>
              </a:buClr>
              <a:buSzPct val="100000"/>
              <a:buNone/>
            </a:pPr>
            <a:endParaRPr lang="en-GB" dirty="0" smtClean="0">
              <a:solidFill>
                <a:srgbClr val="000000"/>
              </a:solidFill>
            </a:endParaRPr>
          </a:p>
          <a:p>
            <a:pPr marL="285750" lvl="1" indent="-171450">
              <a:spcBef>
                <a:spcPts val="0"/>
              </a:spcBef>
              <a:spcAft>
                <a:spcPts val="0"/>
              </a:spcAft>
              <a:buClr>
                <a:srgbClr val="345782"/>
              </a:buClr>
              <a:buSzPct val="100000"/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>
              <a:buClr>
                <a:schemeClr val="tx2"/>
              </a:buClr>
            </a:pPr>
            <a:endParaRPr lang="en-GB" sz="2400" b="1" dirty="0">
              <a:solidFill>
                <a:srgbClr val="00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86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072" y="423529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Current Position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7514" y="1262638"/>
            <a:ext cx="5067578" cy="13407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6876" y="1297170"/>
            <a:ext cx="32406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Locality projects across Northern Lincolnshire have been mapped to the funnel, and reviewed against expected financial savings.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607514" y="2809030"/>
            <a:ext cx="5221965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The financial gap “do nothing” position has been reassessed, based on updated assumptions.    The likely position is £104m across the whole health community.</a:t>
            </a:r>
          </a:p>
          <a:p>
            <a:endParaRPr lang="en-GB" dirty="0"/>
          </a:p>
          <a:p>
            <a:r>
              <a:rPr lang="en-GB" dirty="0" smtClean="0"/>
              <a:t>The current CIPs and Schemes amount to an expected £56m benefit which leaves a gap of £48m.</a:t>
            </a:r>
          </a:p>
          <a:p>
            <a:endParaRPr lang="en-GB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2780928"/>
            <a:ext cx="3160683" cy="212791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64093" y="3379014"/>
            <a:ext cx="936104" cy="2462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00" dirty="0" smtClean="0"/>
              <a:t>Gap of £104m</a:t>
            </a:r>
            <a:endParaRPr lang="en-GB" sz="1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5161936"/>
            <a:ext cx="7953368" cy="1569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50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Scheme Management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755" y="841802"/>
            <a:ext cx="7893045" cy="20882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99657" y="3184374"/>
            <a:ext cx="399070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Locality projects across Northern Lincolnshire will be managed locally to ensure delivery of:</a:t>
            </a:r>
          </a:p>
          <a:p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Increased levels of self-care and independence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Increased care delivered in the community, either in patient homes or community </a:t>
            </a:r>
            <a:r>
              <a:rPr lang="en-GB" dirty="0" smtClean="0"/>
              <a:t>locations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Reduced outpatient reviews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/>
              <a:t>Reduced </a:t>
            </a:r>
            <a:r>
              <a:rPr lang="en-GB" dirty="0"/>
              <a:t>A&amp;E attendances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Reduced hospital admissions</a:t>
            </a:r>
          </a:p>
          <a:p>
            <a:endParaRPr lang="en-GB" dirty="0" smtClean="0"/>
          </a:p>
        </p:txBody>
      </p:sp>
      <p:sp>
        <p:nvSpPr>
          <p:cNvPr id="9" name="Striped Right Arrow 8"/>
          <p:cNvSpPr/>
          <p:nvPr/>
        </p:nvSpPr>
        <p:spPr>
          <a:xfrm>
            <a:off x="4186310" y="3688430"/>
            <a:ext cx="1557775" cy="2160240"/>
          </a:xfrm>
          <a:prstGeom prst="stripedRightArrow">
            <a:avLst>
              <a:gd name="adj1" fmla="val 3449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777614" y="3461372"/>
            <a:ext cx="285005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will deliver a step-change in the volume of hospital care that is needed</a:t>
            </a:r>
            <a:r>
              <a:rPr lang="en-GB" dirty="0"/>
              <a:t> </a:t>
            </a:r>
            <a:r>
              <a:rPr lang="en-GB" dirty="0" smtClean="0"/>
              <a:t>locally.</a:t>
            </a:r>
          </a:p>
          <a:p>
            <a:endParaRPr lang="en-GB" dirty="0"/>
          </a:p>
          <a:p>
            <a:r>
              <a:rPr lang="en-GB" dirty="0" smtClean="0"/>
              <a:t>This reduction in acute “contacts” will be quantified and a local vision for acute care over the next 5 years will be developed by Jan 2015.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404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581972" y="187626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Programme Portfolio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1952324" y="2013757"/>
            <a:ext cx="1008112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NL Locality schemes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 smtClean="0"/>
              <a:t>BCF, Frail &amp; Elderly</a:t>
            </a:r>
            <a:endParaRPr lang="en-GB" sz="1600" dirty="0"/>
          </a:p>
        </p:txBody>
      </p:sp>
      <p:sp>
        <p:nvSpPr>
          <p:cNvPr id="20" name="Rectangle 19"/>
          <p:cNvSpPr/>
          <p:nvPr/>
        </p:nvSpPr>
        <p:spPr>
          <a:xfrm>
            <a:off x="3279290" y="2016755"/>
            <a:ext cx="1008112" cy="19775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NEL Locality schemes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 smtClean="0"/>
              <a:t>12 priority schemes</a:t>
            </a:r>
            <a:endParaRPr lang="en-GB" sz="1600" dirty="0"/>
          </a:p>
        </p:txBody>
      </p:sp>
      <p:sp>
        <p:nvSpPr>
          <p:cNvPr id="3" name="Oval 2"/>
          <p:cNvSpPr/>
          <p:nvPr/>
        </p:nvSpPr>
        <p:spPr>
          <a:xfrm>
            <a:off x="4481815" y="2054060"/>
            <a:ext cx="1623022" cy="19510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Urgent Care Whole System Vision</a:t>
            </a:r>
            <a:endParaRPr lang="en-GB" sz="1600" dirty="0"/>
          </a:p>
        </p:txBody>
      </p:sp>
      <p:sp>
        <p:nvSpPr>
          <p:cNvPr id="24" name="Oval 23"/>
          <p:cNvSpPr/>
          <p:nvPr/>
        </p:nvSpPr>
        <p:spPr>
          <a:xfrm>
            <a:off x="7165609" y="2031042"/>
            <a:ext cx="1637774" cy="19510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Healthy Lives, Healthy Futures Service Delivery Strategy</a:t>
            </a:r>
            <a:endParaRPr lang="en-GB" sz="1600" dirty="0"/>
          </a:p>
        </p:txBody>
      </p:sp>
      <p:sp>
        <p:nvSpPr>
          <p:cNvPr id="28" name="Right Arrow 27"/>
          <p:cNvSpPr/>
          <p:nvPr/>
        </p:nvSpPr>
        <p:spPr>
          <a:xfrm>
            <a:off x="6511736" y="2787246"/>
            <a:ext cx="46805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320860" y="1412776"/>
            <a:ext cx="5979332" cy="3600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7" name="Straight Arrow Connector 16"/>
          <p:cNvCxnSpPr>
            <a:stCxn id="20" idx="2"/>
            <a:endCxn id="3" idx="4"/>
          </p:cNvCxnSpPr>
          <p:nvPr/>
        </p:nvCxnSpPr>
        <p:spPr>
          <a:xfrm rot="16200000" flipH="1">
            <a:off x="4532936" y="3244673"/>
            <a:ext cx="10801" cy="1509980"/>
          </a:xfrm>
          <a:prstGeom prst="curvedConnector3">
            <a:avLst>
              <a:gd name="adj1" fmla="val 2216471"/>
            </a:avLst>
          </a:prstGeom>
          <a:ln w="28575"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" idx="2"/>
            <a:endCxn id="3" idx="4"/>
          </p:cNvCxnSpPr>
          <p:nvPr/>
        </p:nvCxnSpPr>
        <p:spPr>
          <a:xfrm rot="5400000" flipH="1" flipV="1">
            <a:off x="3862394" y="2599050"/>
            <a:ext cx="24917" cy="2836946"/>
          </a:xfrm>
          <a:prstGeom prst="curvedConnector3">
            <a:avLst>
              <a:gd name="adj1" fmla="val -917446"/>
            </a:avLst>
          </a:prstGeom>
          <a:ln w="28575"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625358" y="2013757"/>
            <a:ext cx="1008112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Business as usual 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 smtClean="0"/>
              <a:t>CIPs / QIPPs</a:t>
            </a:r>
            <a:endParaRPr lang="en-GB" sz="1600" dirty="0"/>
          </a:p>
        </p:txBody>
      </p:sp>
      <p:sp>
        <p:nvSpPr>
          <p:cNvPr id="61" name="Rectangle 60"/>
          <p:cNvSpPr/>
          <p:nvPr/>
        </p:nvSpPr>
        <p:spPr>
          <a:xfrm>
            <a:off x="468167" y="5735961"/>
            <a:ext cx="8208912" cy="4297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 HLHF Financial Model – outlining impact of all schemes and quantifying the vision</a:t>
            </a:r>
            <a:endParaRPr lang="en-GB" dirty="0"/>
          </a:p>
        </p:txBody>
      </p:sp>
      <p:sp>
        <p:nvSpPr>
          <p:cNvPr id="65" name="Down Arrow 64"/>
          <p:cNvSpPr/>
          <p:nvPr/>
        </p:nvSpPr>
        <p:spPr>
          <a:xfrm>
            <a:off x="2915198" y="5157191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6" name="Left-Right Arrow 65"/>
          <p:cNvSpPr/>
          <p:nvPr/>
        </p:nvSpPr>
        <p:spPr>
          <a:xfrm rot="5400000">
            <a:off x="7300421" y="4640911"/>
            <a:ext cx="1368150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7" name="Rectangle 66"/>
          <p:cNvSpPr/>
          <p:nvPr/>
        </p:nvSpPr>
        <p:spPr>
          <a:xfrm>
            <a:off x="467544" y="6268376"/>
            <a:ext cx="8208912" cy="399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Enabling workstreams: Estates, IT Strategy, Transport, Communications &amp; Engagement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944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Key Elements of the next phase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Implementation of key enabling work that does not require formal public consultation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/>
              <a:t>D</a:t>
            </a:r>
            <a:r>
              <a:rPr lang="en-GB" dirty="0" smtClean="0"/>
              <a:t>evelopment of a clinically driven Healthy Lives, Healthy Futures service delivery strategy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On-going engagement with key stakeholders, clinicians and the public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Formal public consultation as required, dependant upon changes being considered as part of the delivery strategy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406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2023</TotalTime>
  <Words>368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Healthy Lives, Healthy Futures NEL Partnership Board update </vt:lpstr>
      <vt:lpstr>HLHF Progress Oct – Nov </vt:lpstr>
      <vt:lpstr>Current Position</vt:lpstr>
      <vt:lpstr>Scheme Management </vt:lpstr>
      <vt:lpstr>Programme Portfolio</vt:lpstr>
      <vt:lpstr>Key Elements of the next phase </vt:lpstr>
    </vt:vector>
  </TitlesOfParts>
  <Company>NLNHS &amp; NELCTP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Informatics</dc:creator>
  <cp:lastModifiedBy>%USERNAME%</cp:lastModifiedBy>
  <cp:revision>142</cp:revision>
  <cp:lastPrinted>2013-12-06T15:01:43Z</cp:lastPrinted>
  <dcterms:created xsi:type="dcterms:W3CDTF">2013-07-05T08:07:27Z</dcterms:created>
  <dcterms:modified xsi:type="dcterms:W3CDTF">2014-11-07T11:35:14Z</dcterms:modified>
</cp:coreProperties>
</file>