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7" r:id="rId3"/>
    <p:sldId id="271" r:id="rId4"/>
    <p:sldId id="275" r:id="rId5"/>
    <p:sldId id="272" r:id="rId6"/>
    <p:sldId id="273" r:id="rId7"/>
    <p:sldId id="274" r:id="rId8"/>
    <p:sldId id="276" r:id="rId9"/>
    <p:sldId id="278" r:id="rId10"/>
    <p:sldId id="280" r:id="rId11"/>
    <p:sldId id="279"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E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91" d="100"/>
          <a:sy n="91" d="100"/>
        </p:scale>
        <p:origin x="-786"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84D05A-8B8E-4146-A259-EC76D692312A}" type="doc">
      <dgm:prSet loTypeId="urn:microsoft.com/office/officeart/2005/8/layout/venn1" loCatId="relationship" qsTypeId="urn:microsoft.com/office/officeart/2005/8/quickstyle/simple1" qsCatId="simple" csTypeId="urn:microsoft.com/office/officeart/2005/8/colors/accent1_2" csCatId="accent1" phldr="1"/>
      <dgm:spPr/>
    </dgm:pt>
    <dgm:pt modelId="{5C7A113E-A91F-4B64-B460-393AE40B4BB9}">
      <dgm:prSet phldrT="[Text]"/>
      <dgm:spPr/>
      <dgm:t>
        <a:bodyPr/>
        <a:lstStyle/>
        <a:p>
          <a:r>
            <a:rPr lang="en-GB" dirty="0" smtClean="0"/>
            <a:t>Customer Care</a:t>
          </a:r>
          <a:endParaRPr lang="en-GB" dirty="0"/>
        </a:p>
      </dgm:t>
    </dgm:pt>
    <dgm:pt modelId="{E47027CD-3395-4F15-97CF-452533425132}" type="parTrans" cxnId="{D8EED117-B826-4F0E-AF48-51279A09A71E}">
      <dgm:prSet/>
      <dgm:spPr/>
      <dgm:t>
        <a:bodyPr/>
        <a:lstStyle/>
        <a:p>
          <a:endParaRPr lang="en-GB"/>
        </a:p>
      </dgm:t>
    </dgm:pt>
    <dgm:pt modelId="{FC0006D8-48FC-4B00-95CA-B877BAB3398D}" type="sibTrans" cxnId="{D8EED117-B826-4F0E-AF48-51279A09A71E}">
      <dgm:prSet/>
      <dgm:spPr/>
      <dgm:t>
        <a:bodyPr/>
        <a:lstStyle/>
        <a:p>
          <a:endParaRPr lang="en-GB"/>
        </a:p>
      </dgm:t>
    </dgm:pt>
    <dgm:pt modelId="{5D976756-424C-4008-876A-309B0375B585}">
      <dgm:prSet phldrT="[Text]"/>
      <dgm:spPr/>
      <dgm:t>
        <a:bodyPr/>
        <a:lstStyle/>
        <a:p>
          <a:r>
            <a:rPr lang="en-GB" dirty="0" smtClean="0"/>
            <a:t>Quality</a:t>
          </a:r>
          <a:endParaRPr lang="en-GB" dirty="0"/>
        </a:p>
      </dgm:t>
    </dgm:pt>
    <dgm:pt modelId="{290BAD19-C8B9-47F4-8A51-1AB957007D43}" type="parTrans" cxnId="{D698ED98-7D37-46AA-A69E-373FF2B97A24}">
      <dgm:prSet/>
      <dgm:spPr/>
      <dgm:t>
        <a:bodyPr/>
        <a:lstStyle/>
        <a:p>
          <a:endParaRPr lang="en-GB"/>
        </a:p>
      </dgm:t>
    </dgm:pt>
    <dgm:pt modelId="{646080DB-A038-47DD-9D7A-F6DDFBD20C4A}" type="sibTrans" cxnId="{D698ED98-7D37-46AA-A69E-373FF2B97A24}">
      <dgm:prSet/>
      <dgm:spPr/>
      <dgm:t>
        <a:bodyPr/>
        <a:lstStyle/>
        <a:p>
          <a:endParaRPr lang="en-GB"/>
        </a:p>
      </dgm:t>
    </dgm:pt>
    <dgm:pt modelId="{7DD74582-85CF-41E0-80F3-11380CDFA695}">
      <dgm:prSet phldrT="[Text]"/>
      <dgm:spPr/>
      <dgm:t>
        <a:bodyPr/>
        <a:lstStyle/>
        <a:p>
          <a:r>
            <a:rPr lang="en-GB" dirty="0" smtClean="0"/>
            <a:t>Engagement</a:t>
          </a:r>
          <a:endParaRPr lang="en-GB" dirty="0"/>
        </a:p>
      </dgm:t>
    </dgm:pt>
    <dgm:pt modelId="{108F2E6D-D412-4D9D-869D-2981058604C6}" type="parTrans" cxnId="{2F720650-178D-4131-AFB2-E26710C0FC45}">
      <dgm:prSet/>
      <dgm:spPr/>
      <dgm:t>
        <a:bodyPr/>
        <a:lstStyle/>
        <a:p>
          <a:endParaRPr lang="en-GB"/>
        </a:p>
      </dgm:t>
    </dgm:pt>
    <dgm:pt modelId="{EB63E972-6D40-4F29-A174-A0C40C9E9B72}" type="sibTrans" cxnId="{2F720650-178D-4131-AFB2-E26710C0FC45}">
      <dgm:prSet/>
      <dgm:spPr/>
      <dgm:t>
        <a:bodyPr/>
        <a:lstStyle/>
        <a:p>
          <a:endParaRPr lang="en-GB"/>
        </a:p>
      </dgm:t>
    </dgm:pt>
    <dgm:pt modelId="{4833C3B8-8D5E-47FC-A9E1-C34A74B0DD2C}" type="pres">
      <dgm:prSet presAssocID="{2684D05A-8B8E-4146-A259-EC76D692312A}" presName="compositeShape" presStyleCnt="0">
        <dgm:presLayoutVars>
          <dgm:chMax val="7"/>
          <dgm:dir/>
          <dgm:resizeHandles val="exact"/>
        </dgm:presLayoutVars>
      </dgm:prSet>
      <dgm:spPr/>
    </dgm:pt>
    <dgm:pt modelId="{2BE2164A-48A2-4004-BF99-283DFAB51926}" type="pres">
      <dgm:prSet presAssocID="{5C7A113E-A91F-4B64-B460-393AE40B4BB9}" presName="circ1" presStyleLbl="vennNode1" presStyleIdx="0" presStyleCnt="3"/>
      <dgm:spPr/>
    </dgm:pt>
    <dgm:pt modelId="{55523BF0-70DA-4E8E-BD70-2EC326D33F8B}" type="pres">
      <dgm:prSet presAssocID="{5C7A113E-A91F-4B64-B460-393AE40B4BB9}" presName="circ1Tx" presStyleLbl="revTx" presStyleIdx="0" presStyleCnt="0">
        <dgm:presLayoutVars>
          <dgm:chMax val="0"/>
          <dgm:chPref val="0"/>
          <dgm:bulletEnabled val="1"/>
        </dgm:presLayoutVars>
      </dgm:prSet>
      <dgm:spPr/>
    </dgm:pt>
    <dgm:pt modelId="{D84599D5-B15F-4601-84F7-D7BF0409E5D3}" type="pres">
      <dgm:prSet presAssocID="{5D976756-424C-4008-876A-309B0375B585}" presName="circ2" presStyleLbl="vennNode1" presStyleIdx="1" presStyleCnt="3"/>
      <dgm:spPr/>
    </dgm:pt>
    <dgm:pt modelId="{F380C784-71F2-4987-A22E-0D000AA1640F}" type="pres">
      <dgm:prSet presAssocID="{5D976756-424C-4008-876A-309B0375B585}" presName="circ2Tx" presStyleLbl="revTx" presStyleIdx="0" presStyleCnt="0">
        <dgm:presLayoutVars>
          <dgm:chMax val="0"/>
          <dgm:chPref val="0"/>
          <dgm:bulletEnabled val="1"/>
        </dgm:presLayoutVars>
      </dgm:prSet>
      <dgm:spPr/>
    </dgm:pt>
    <dgm:pt modelId="{916EE08E-8F74-4613-9D56-2F6B999A3F7C}" type="pres">
      <dgm:prSet presAssocID="{7DD74582-85CF-41E0-80F3-11380CDFA695}" presName="circ3" presStyleLbl="vennNode1" presStyleIdx="2" presStyleCnt="3"/>
      <dgm:spPr/>
      <dgm:t>
        <a:bodyPr/>
        <a:lstStyle/>
        <a:p>
          <a:endParaRPr lang="en-GB"/>
        </a:p>
      </dgm:t>
    </dgm:pt>
    <dgm:pt modelId="{1311EABA-C001-4E52-9F8C-F9A22ED236C8}" type="pres">
      <dgm:prSet presAssocID="{7DD74582-85CF-41E0-80F3-11380CDFA695}" presName="circ3Tx" presStyleLbl="revTx" presStyleIdx="0" presStyleCnt="0">
        <dgm:presLayoutVars>
          <dgm:chMax val="0"/>
          <dgm:chPref val="0"/>
          <dgm:bulletEnabled val="1"/>
        </dgm:presLayoutVars>
      </dgm:prSet>
      <dgm:spPr/>
      <dgm:t>
        <a:bodyPr/>
        <a:lstStyle/>
        <a:p>
          <a:endParaRPr lang="en-GB"/>
        </a:p>
      </dgm:t>
    </dgm:pt>
  </dgm:ptLst>
  <dgm:cxnLst>
    <dgm:cxn modelId="{39D6F5B2-4019-4F31-9499-34ACBD9686AD}" type="presOf" srcId="{5C7A113E-A91F-4B64-B460-393AE40B4BB9}" destId="{2BE2164A-48A2-4004-BF99-283DFAB51926}" srcOrd="0" destOrd="0" presId="urn:microsoft.com/office/officeart/2005/8/layout/venn1"/>
    <dgm:cxn modelId="{A3E105F6-FA3D-49D0-8B37-DDC1C2A65DDE}" type="presOf" srcId="{5D976756-424C-4008-876A-309B0375B585}" destId="{D84599D5-B15F-4601-84F7-D7BF0409E5D3}" srcOrd="0" destOrd="0" presId="urn:microsoft.com/office/officeart/2005/8/layout/venn1"/>
    <dgm:cxn modelId="{DD7CED7B-9C53-4DEC-B8B8-FF68D08E9312}" type="presOf" srcId="{7DD74582-85CF-41E0-80F3-11380CDFA695}" destId="{1311EABA-C001-4E52-9F8C-F9A22ED236C8}" srcOrd="1" destOrd="0" presId="urn:microsoft.com/office/officeart/2005/8/layout/venn1"/>
    <dgm:cxn modelId="{2F720650-178D-4131-AFB2-E26710C0FC45}" srcId="{2684D05A-8B8E-4146-A259-EC76D692312A}" destId="{7DD74582-85CF-41E0-80F3-11380CDFA695}" srcOrd="2" destOrd="0" parTransId="{108F2E6D-D412-4D9D-869D-2981058604C6}" sibTransId="{EB63E972-6D40-4F29-A174-A0C40C9E9B72}"/>
    <dgm:cxn modelId="{1C9862DA-9217-4FCD-B8A6-DC70BEAA3E1F}" type="presOf" srcId="{5D976756-424C-4008-876A-309B0375B585}" destId="{F380C784-71F2-4987-A22E-0D000AA1640F}" srcOrd="1" destOrd="0" presId="urn:microsoft.com/office/officeart/2005/8/layout/venn1"/>
    <dgm:cxn modelId="{DEA5416A-9AC3-4336-9BEE-9E05A7B9362B}" type="presOf" srcId="{5C7A113E-A91F-4B64-B460-393AE40B4BB9}" destId="{55523BF0-70DA-4E8E-BD70-2EC326D33F8B}" srcOrd="1" destOrd="0" presId="urn:microsoft.com/office/officeart/2005/8/layout/venn1"/>
    <dgm:cxn modelId="{56E7AAB0-B382-4E93-9679-705B25F9E9C2}" type="presOf" srcId="{2684D05A-8B8E-4146-A259-EC76D692312A}" destId="{4833C3B8-8D5E-47FC-A9E1-C34A74B0DD2C}" srcOrd="0" destOrd="0" presId="urn:microsoft.com/office/officeart/2005/8/layout/venn1"/>
    <dgm:cxn modelId="{F7FF455D-F486-4C1B-B73C-132EA94854FA}" type="presOf" srcId="{7DD74582-85CF-41E0-80F3-11380CDFA695}" destId="{916EE08E-8F74-4613-9D56-2F6B999A3F7C}" srcOrd="0" destOrd="0" presId="urn:microsoft.com/office/officeart/2005/8/layout/venn1"/>
    <dgm:cxn modelId="{D8EED117-B826-4F0E-AF48-51279A09A71E}" srcId="{2684D05A-8B8E-4146-A259-EC76D692312A}" destId="{5C7A113E-A91F-4B64-B460-393AE40B4BB9}" srcOrd="0" destOrd="0" parTransId="{E47027CD-3395-4F15-97CF-452533425132}" sibTransId="{FC0006D8-48FC-4B00-95CA-B877BAB3398D}"/>
    <dgm:cxn modelId="{D698ED98-7D37-46AA-A69E-373FF2B97A24}" srcId="{2684D05A-8B8E-4146-A259-EC76D692312A}" destId="{5D976756-424C-4008-876A-309B0375B585}" srcOrd="1" destOrd="0" parTransId="{290BAD19-C8B9-47F4-8A51-1AB957007D43}" sibTransId="{646080DB-A038-47DD-9D7A-F6DDFBD20C4A}"/>
    <dgm:cxn modelId="{E9386E7B-EE41-4E4E-AB21-29B3A864465C}" type="presParOf" srcId="{4833C3B8-8D5E-47FC-A9E1-C34A74B0DD2C}" destId="{2BE2164A-48A2-4004-BF99-283DFAB51926}" srcOrd="0" destOrd="0" presId="urn:microsoft.com/office/officeart/2005/8/layout/venn1"/>
    <dgm:cxn modelId="{6B9B05F7-C135-44B2-8483-A3BE2C28243C}" type="presParOf" srcId="{4833C3B8-8D5E-47FC-A9E1-C34A74B0DD2C}" destId="{55523BF0-70DA-4E8E-BD70-2EC326D33F8B}" srcOrd="1" destOrd="0" presId="urn:microsoft.com/office/officeart/2005/8/layout/venn1"/>
    <dgm:cxn modelId="{C9A1AB82-96F1-4536-88D9-45CFDF1518A5}" type="presParOf" srcId="{4833C3B8-8D5E-47FC-A9E1-C34A74B0DD2C}" destId="{D84599D5-B15F-4601-84F7-D7BF0409E5D3}" srcOrd="2" destOrd="0" presId="urn:microsoft.com/office/officeart/2005/8/layout/venn1"/>
    <dgm:cxn modelId="{D6CD982E-2E55-4F28-8A5F-97217BF2A06B}" type="presParOf" srcId="{4833C3B8-8D5E-47FC-A9E1-C34A74B0DD2C}" destId="{F380C784-71F2-4987-A22E-0D000AA1640F}" srcOrd="3" destOrd="0" presId="urn:microsoft.com/office/officeart/2005/8/layout/venn1"/>
    <dgm:cxn modelId="{5A5AA6CB-4648-4F5F-A4B9-6E085BA9D6B9}" type="presParOf" srcId="{4833C3B8-8D5E-47FC-A9E1-C34A74B0DD2C}" destId="{916EE08E-8F74-4613-9D56-2F6B999A3F7C}" srcOrd="4" destOrd="0" presId="urn:microsoft.com/office/officeart/2005/8/layout/venn1"/>
    <dgm:cxn modelId="{40A1B9D5-81E3-43B4-B977-E2A8F741EC30}" type="presParOf" srcId="{4833C3B8-8D5E-47FC-A9E1-C34A74B0DD2C}" destId="{1311EABA-C001-4E52-9F8C-F9A22ED236C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2164A-48A2-4004-BF99-283DFAB51926}">
      <dsp:nvSpPr>
        <dsp:cNvPr id="0" name=""/>
        <dsp:cNvSpPr/>
      </dsp:nvSpPr>
      <dsp:spPr>
        <a:xfrm>
          <a:off x="1665852" y="32600"/>
          <a:ext cx="1564838" cy="1564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kern="1200" dirty="0" smtClean="0"/>
            <a:t>Customer Care</a:t>
          </a:r>
          <a:endParaRPr lang="en-GB" sz="1400" kern="1200" dirty="0"/>
        </a:p>
      </dsp:txBody>
      <dsp:txXfrm>
        <a:off x="1874497" y="306447"/>
        <a:ext cx="1147548" cy="704177"/>
      </dsp:txXfrm>
    </dsp:sp>
    <dsp:sp modelId="{D84599D5-B15F-4601-84F7-D7BF0409E5D3}">
      <dsp:nvSpPr>
        <dsp:cNvPr id="0" name=""/>
        <dsp:cNvSpPr/>
      </dsp:nvSpPr>
      <dsp:spPr>
        <a:xfrm>
          <a:off x="2230498" y="1010624"/>
          <a:ext cx="1564838" cy="1564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kern="1200" dirty="0" smtClean="0"/>
            <a:t>Quality</a:t>
          </a:r>
          <a:endParaRPr lang="en-GB" sz="1400" kern="1200" dirty="0"/>
        </a:p>
      </dsp:txBody>
      <dsp:txXfrm>
        <a:off x="2709078" y="1414874"/>
        <a:ext cx="938903" cy="860661"/>
      </dsp:txXfrm>
    </dsp:sp>
    <dsp:sp modelId="{916EE08E-8F74-4613-9D56-2F6B999A3F7C}">
      <dsp:nvSpPr>
        <dsp:cNvPr id="0" name=""/>
        <dsp:cNvSpPr/>
      </dsp:nvSpPr>
      <dsp:spPr>
        <a:xfrm>
          <a:off x="1101206" y="1010624"/>
          <a:ext cx="1564838" cy="15648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GB" sz="1400" kern="1200" dirty="0" smtClean="0"/>
            <a:t>Engagement</a:t>
          </a:r>
          <a:endParaRPr lang="en-GB" sz="1400" kern="1200" dirty="0"/>
        </a:p>
      </dsp:txBody>
      <dsp:txXfrm>
        <a:off x="1248562" y="1414874"/>
        <a:ext cx="938903" cy="86066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C40B7-4B07-482D-9976-F32DE779DA37}" type="datetimeFigureOut">
              <a:rPr lang="en-GB" smtClean="0"/>
              <a:t>09/11/2016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498D8-2B5E-4FF6-82FF-80CFEFB9503B}" type="slidenum">
              <a:rPr lang="en-GB" smtClean="0"/>
              <a:t>‹#›</a:t>
            </a:fld>
            <a:endParaRPr lang="en-GB"/>
          </a:p>
        </p:txBody>
      </p:sp>
    </p:spTree>
    <p:extLst>
      <p:ext uri="{BB962C8B-B14F-4D97-AF65-F5344CB8AC3E}">
        <p14:creationId xmlns:p14="http://schemas.microsoft.com/office/powerpoint/2010/main" val="3303378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3498D8-2B5E-4FF6-82FF-80CFEFB9503B}" type="slidenum">
              <a:rPr lang="en-GB" smtClean="0"/>
              <a:t>10</a:t>
            </a:fld>
            <a:endParaRPr lang="en-GB"/>
          </a:p>
        </p:txBody>
      </p:sp>
    </p:spTree>
    <p:extLst>
      <p:ext uri="{BB962C8B-B14F-4D97-AF65-F5344CB8AC3E}">
        <p14:creationId xmlns:p14="http://schemas.microsoft.com/office/powerpoint/2010/main" val="43802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600">
                <a:solidFill>
                  <a:schemeClr val="tx1"/>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AF6D516C-4413-45A6-A87F-6249D4EF472C}"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
        <p:nvSpPr>
          <p:cNvPr id="10" name="Rectangle 9"/>
          <p:cNvSpPr/>
          <p:nvPr userDrawn="1"/>
        </p:nvSpPr>
        <p:spPr>
          <a:xfrm>
            <a:off x="0" y="1071546"/>
            <a:ext cx="9144000" cy="71438"/>
          </a:xfrm>
          <a:prstGeom prst="rect">
            <a:avLst/>
          </a:prstGeom>
          <a:solidFill>
            <a:srgbClr val="0089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00108"/>
            <a:ext cx="2057400" cy="5126055"/>
          </a:xfrm>
        </p:spPr>
        <p:txBody>
          <a:bodyPr vert="eaVert">
            <a:normAutofit/>
          </a:bodyPr>
          <a:lstStyle>
            <a:lvl1pPr>
              <a:defRPr sz="3200"/>
            </a:lvl1p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00108"/>
            <a:ext cx="6019800" cy="5126055"/>
          </a:xfrm>
        </p:spPr>
        <p:txBody>
          <a:bodyPr vert="eaVert">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D516C-4413-45A6-A87F-6249D4EF472C}" type="datetimeFigureOut">
              <a:rPr lang="en-US" smtClean="0"/>
              <a:t>11/9/2016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42910" y="1928802"/>
            <a:ext cx="3786214" cy="4197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928802"/>
            <a:ext cx="3929090" cy="4197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6D516C-4413-45A6-A87F-6249D4EF472C}" type="datetimeFigureOut">
              <a:rPr lang="en-US" smtClean="0"/>
              <a:t>11/9/2016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2910" y="1857364"/>
            <a:ext cx="3857652" cy="568324"/>
          </a:xfrm>
        </p:spPr>
        <p:txBody>
          <a:bodyPr anchor="b">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42910" y="2500305"/>
            <a:ext cx="3854478" cy="3625857"/>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3438" y="1857364"/>
            <a:ext cx="3857652" cy="568324"/>
          </a:xfrm>
        </p:spPr>
        <p:txBody>
          <a:bodyPr anchor="b">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00307"/>
            <a:ext cx="3856065" cy="3625856"/>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p:txBody>
          <a:bodyPr/>
          <a:lstStyle/>
          <a:p>
            <a:fld id="{AF6D516C-4413-45A6-A87F-6249D4EF472C}" type="datetimeFigureOut">
              <a:rPr lang="en-US" smtClean="0"/>
              <a:t>11/9/2016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6D516C-4413-45A6-A87F-6249D4EF472C}" type="datetimeFigureOut">
              <a:rPr lang="en-US" smtClean="0"/>
              <a:t>11/9/2016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D516C-4413-45A6-A87F-6249D4EF472C}" type="datetimeFigureOut">
              <a:rPr lang="en-US" smtClean="0"/>
              <a:t>11/9/2016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2117" y="785794"/>
            <a:ext cx="3008313" cy="116205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71546"/>
            <a:ext cx="5111750" cy="5054617"/>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928802"/>
            <a:ext cx="3008313" cy="41973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F6D516C-4413-45A6-A87F-6249D4EF472C}" type="datetimeFigureOut">
              <a:rPr lang="en-US" smtClean="0"/>
              <a:t>11/9/2016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D516C-4413-45A6-A87F-6249D4EF472C}" type="datetimeFigureOut">
              <a:rPr lang="en-US" smtClean="0"/>
              <a:t>11/9/2016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2910" y="714356"/>
            <a:ext cx="7943848"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42910" y="2000240"/>
            <a:ext cx="7929618" cy="41259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D516C-4413-45A6-A87F-6249D4EF472C}" type="datetimeFigureOut">
              <a:rPr lang="en-US" smtClean="0"/>
              <a:t>11/9/2016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36B72-8189-47B3-97C2-363415E09031}" type="slidenum">
              <a:rPr lang="en-GB" smtClean="0"/>
              <a:t>‹#›</a:t>
            </a:fld>
            <a:endParaRPr lang="en-GB"/>
          </a:p>
        </p:txBody>
      </p:sp>
      <p:pic>
        <p:nvPicPr>
          <p:cNvPr id="7" name="Picture 2"/>
          <p:cNvPicPr>
            <a:picLocks noChangeAspect="1" noChangeArrowheads="1"/>
          </p:cNvPicPr>
          <p:nvPr/>
        </p:nvPicPr>
        <p:blipFill>
          <a:blip r:embed="rId13"/>
          <a:srcRect/>
          <a:stretch>
            <a:fillRect/>
          </a:stretch>
        </p:blipFill>
        <p:spPr bwMode="auto">
          <a:xfrm>
            <a:off x="6643702" y="0"/>
            <a:ext cx="2286016" cy="799728"/>
          </a:xfrm>
          <a:prstGeom prst="rect">
            <a:avLst/>
          </a:prstGeom>
          <a:noFill/>
          <a:ln w="9525">
            <a:noFill/>
            <a:miter lim="800000"/>
            <a:headEnd/>
            <a:tailEnd/>
          </a:ln>
          <a:effectLst/>
        </p:spPr>
      </p:pic>
      <p:pic>
        <p:nvPicPr>
          <p:cNvPr id="2050" name="Picture 2" descr="C:\Users\Alison\Documents\Kinetic\Client Files\CCG\Branding\nhstridiagramtri.jpg"/>
          <p:cNvPicPr>
            <a:picLocks noChangeAspect="1" noChangeArrowheads="1"/>
          </p:cNvPicPr>
          <p:nvPr/>
        </p:nvPicPr>
        <p:blipFill>
          <a:blip r:embed="rId14" cstate="print"/>
          <a:srcRect/>
          <a:stretch>
            <a:fillRect/>
          </a:stretch>
        </p:blipFill>
        <p:spPr bwMode="auto">
          <a:xfrm>
            <a:off x="7778246" y="5643578"/>
            <a:ext cx="1230828" cy="1100427"/>
          </a:xfrm>
          <a:prstGeom prst="rect">
            <a:avLst/>
          </a:prstGeom>
          <a:noFill/>
        </p:spPr>
      </p:pic>
      <p:pic>
        <p:nvPicPr>
          <p:cNvPr id="2051" name="Picture 3" descr="C:\Users\Alison\Documents\Kinetic\Client Files\CCG\Branding\nhstridiagram2 script.jpg"/>
          <p:cNvPicPr>
            <a:picLocks noChangeAspect="1" noChangeArrowheads="1"/>
          </p:cNvPicPr>
          <p:nvPr/>
        </p:nvPicPr>
        <p:blipFill>
          <a:blip r:embed="rId15" cstate="print"/>
          <a:srcRect/>
          <a:stretch>
            <a:fillRect/>
          </a:stretch>
        </p:blipFill>
        <p:spPr bwMode="auto">
          <a:xfrm>
            <a:off x="142844" y="6380875"/>
            <a:ext cx="3000396" cy="405711"/>
          </a:xfrm>
          <a:prstGeom prst="rect">
            <a:avLst/>
          </a:prstGeom>
          <a:noFill/>
        </p:spPr>
      </p:pic>
      <p:pic>
        <p:nvPicPr>
          <p:cNvPr id="12" name="Picture 11" descr="ovalicon flip.jpg"/>
          <p:cNvPicPr>
            <a:picLocks noChangeAspect="1"/>
          </p:cNvPicPr>
          <p:nvPr/>
        </p:nvPicPr>
        <p:blipFill>
          <a:blip r:embed="rId16" cstate="print"/>
          <a:srcRect t="7068"/>
          <a:stretch>
            <a:fillRect/>
          </a:stretch>
        </p:blipFill>
        <p:spPr>
          <a:xfrm>
            <a:off x="71406" y="0"/>
            <a:ext cx="1214446" cy="9395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89E6"/>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0089E6"/>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089E6"/>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0089E6"/>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0089E6"/>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Patient Experience Report</a:t>
            </a:r>
            <a:endParaRPr lang="en-GB" dirty="0"/>
          </a:p>
        </p:txBody>
      </p:sp>
      <p:sp>
        <p:nvSpPr>
          <p:cNvPr id="3" name="Subtitle 2"/>
          <p:cNvSpPr>
            <a:spLocks noGrp="1"/>
          </p:cNvSpPr>
          <p:nvPr>
            <p:ph type="subTitle" idx="1"/>
          </p:nvPr>
        </p:nvSpPr>
        <p:spPr/>
        <p:txBody>
          <a:bodyPr>
            <a:normAutofit/>
          </a:bodyPr>
          <a:lstStyle/>
          <a:p>
            <a:r>
              <a:rPr lang="en-GB" sz="1800" dirty="0" smtClean="0"/>
              <a:t>Presented By: Lydia Golby - Nursing Lead for Quality</a:t>
            </a:r>
          </a:p>
          <a:p>
            <a:endParaRPr lang="en-GB" sz="1800" dirty="0" smtClean="0"/>
          </a:p>
          <a:p>
            <a:r>
              <a:rPr lang="en-GB" sz="1800" dirty="0" smtClean="0"/>
              <a:t>Contributors: Customer Care Team, Engagement Team &amp; Quality Team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908720"/>
            <a:ext cx="7929618" cy="5217443"/>
          </a:xfrm>
        </p:spPr>
        <p:txBody>
          <a:bodyPr/>
          <a:lstStyle/>
          <a:p>
            <a:r>
              <a:rPr lang="en-GB" dirty="0" smtClean="0"/>
              <a:t>Quality and Customer Care have been working closely to compile and review experience held intelligence when completing a deep dive review.  </a:t>
            </a:r>
          </a:p>
          <a:p>
            <a:r>
              <a:rPr lang="en-GB" dirty="0" smtClean="0"/>
              <a:t>Complaints continue meet 100% of mutually agreed timescales.</a:t>
            </a:r>
          </a:p>
          <a:p>
            <a:r>
              <a:rPr lang="en-GB" dirty="0" smtClean="0"/>
              <a:t>Engagement activity shows a month on month increase and move up the ladder of engagement.</a:t>
            </a:r>
          </a:p>
          <a:p>
            <a:r>
              <a:rPr lang="en-GB" dirty="0" smtClean="0"/>
              <a:t>The June audit of Engagement achieved Significant Assurance.  </a:t>
            </a:r>
          </a:p>
          <a:p>
            <a:r>
              <a:rPr lang="en-GB" dirty="0" smtClean="0"/>
              <a:t>Public engagement on ‘what is quality’ has been utilised to drive improvements in General Practice.</a:t>
            </a:r>
          </a:p>
        </p:txBody>
      </p:sp>
    </p:spTree>
    <p:extLst>
      <p:ext uri="{BB962C8B-B14F-4D97-AF65-F5344CB8AC3E}">
        <p14:creationId xmlns:p14="http://schemas.microsoft.com/office/powerpoint/2010/main" val="406586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Now?</a:t>
            </a:r>
            <a:endParaRPr lang="en-GB" dirty="0"/>
          </a:p>
        </p:txBody>
      </p:sp>
      <p:sp>
        <p:nvSpPr>
          <p:cNvPr id="3" name="Content Placeholder 2"/>
          <p:cNvSpPr>
            <a:spLocks noGrp="1"/>
          </p:cNvSpPr>
          <p:nvPr>
            <p:ph idx="1"/>
          </p:nvPr>
        </p:nvSpPr>
        <p:spPr/>
        <p:txBody>
          <a:bodyPr>
            <a:noAutofit/>
          </a:bodyPr>
          <a:lstStyle/>
          <a:p>
            <a:r>
              <a:rPr lang="en-GB" dirty="0" smtClean="0"/>
              <a:t>The </a:t>
            </a:r>
            <a:r>
              <a:rPr lang="en-GB" dirty="0"/>
              <a:t>CCG will continue to promote and encourage the inclusion of experience capacity within our commissioned </a:t>
            </a:r>
            <a:r>
              <a:rPr lang="en-GB" dirty="0" smtClean="0"/>
              <a:t>providers.</a:t>
            </a:r>
          </a:p>
          <a:p>
            <a:pPr marL="0" indent="0">
              <a:buNone/>
            </a:pPr>
            <a:endParaRPr lang="en-GB" dirty="0" smtClean="0"/>
          </a:p>
          <a:p>
            <a:r>
              <a:rPr lang="en-GB" dirty="0" smtClean="0"/>
              <a:t>Engage </a:t>
            </a:r>
            <a:r>
              <a:rPr lang="en-GB" dirty="0"/>
              <a:t>with the Northern Lincolnshire Research and Development </a:t>
            </a:r>
            <a:r>
              <a:rPr lang="en-GB" dirty="0" smtClean="0"/>
              <a:t>Group.</a:t>
            </a:r>
          </a:p>
          <a:p>
            <a:pPr marL="0" indent="0">
              <a:buNone/>
            </a:pPr>
            <a:endParaRPr lang="en-GB" dirty="0" smtClean="0"/>
          </a:p>
          <a:p>
            <a:r>
              <a:rPr lang="en-GB" dirty="0" smtClean="0"/>
              <a:t>Promote experience within the CCG.</a:t>
            </a:r>
          </a:p>
        </p:txBody>
      </p:sp>
    </p:spTree>
    <p:extLst>
      <p:ext uri="{BB962C8B-B14F-4D97-AF65-F5344CB8AC3E}">
        <p14:creationId xmlns:p14="http://schemas.microsoft.com/office/powerpoint/2010/main" val="196840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908720"/>
            <a:ext cx="7929618" cy="5217443"/>
          </a:xfrm>
        </p:spPr>
        <p:txBody>
          <a:bodyPr/>
          <a:lstStyle/>
          <a:p>
            <a:pPr marL="0" indent="0">
              <a:buNone/>
            </a:pPr>
            <a:endParaRPr lang="en-GB" dirty="0" smtClean="0"/>
          </a:p>
          <a:p>
            <a:pPr marL="0" indent="0" algn="ctr">
              <a:buNone/>
            </a:pPr>
            <a:r>
              <a:rPr lang="en-GB" dirty="0" smtClean="0"/>
              <a:t>Any Questions?</a:t>
            </a:r>
            <a:endParaRPr lang="en-GB" dirty="0"/>
          </a:p>
        </p:txBody>
      </p:sp>
    </p:spTree>
    <p:extLst>
      <p:ext uri="{BB962C8B-B14F-4D97-AF65-F5344CB8AC3E}">
        <p14:creationId xmlns:p14="http://schemas.microsoft.com/office/powerpoint/2010/main" val="1146097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 Intentions</a:t>
            </a:r>
            <a:endParaRPr lang="en-GB" dirty="0"/>
          </a:p>
        </p:txBody>
      </p:sp>
      <p:sp>
        <p:nvSpPr>
          <p:cNvPr id="3" name="Content Placeholder 2"/>
          <p:cNvSpPr>
            <a:spLocks noGrp="1"/>
          </p:cNvSpPr>
          <p:nvPr>
            <p:ph idx="1"/>
          </p:nvPr>
        </p:nvSpPr>
        <p:spPr/>
        <p:txBody>
          <a:bodyPr/>
          <a:lstStyle/>
          <a:p>
            <a:r>
              <a:rPr lang="en-GB" dirty="0" smtClean="0"/>
              <a:t>Annual Complaints Report 15-16; Summary; Themes and Trends; Learning and Key Priorities.</a:t>
            </a:r>
          </a:p>
          <a:p>
            <a:endParaRPr lang="en-GB" dirty="0" smtClean="0"/>
          </a:p>
          <a:p>
            <a:r>
              <a:rPr lang="en-GB" dirty="0" smtClean="0"/>
              <a:t>Update on the 16-17 position with regards to Patient Experience.  Encompassing Customer Care, Engagement and Quality (Assurance and Improvement).</a:t>
            </a:r>
            <a:endParaRPr lang="en-GB" dirty="0"/>
          </a:p>
        </p:txBody>
      </p:sp>
    </p:spTree>
    <p:extLst>
      <p:ext uri="{BB962C8B-B14F-4D97-AF65-F5344CB8AC3E}">
        <p14:creationId xmlns:p14="http://schemas.microsoft.com/office/powerpoint/2010/main" val="296297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Annua</a:t>
            </a:r>
            <a:r>
              <a:rPr lang="en-GB" dirty="0" smtClean="0"/>
              <a:t>l Complaints Report – In Summary</a:t>
            </a:r>
            <a:endParaRPr lang="en-GB" dirty="0"/>
          </a:p>
        </p:txBody>
      </p:sp>
      <p:sp>
        <p:nvSpPr>
          <p:cNvPr id="4" name="Content Placeholder 3"/>
          <p:cNvSpPr>
            <a:spLocks noGrp="1"/>
          </p:cNvSpPr>
          <p:nvPr>
            <p:ph idx="1"/>
          </p:nvPr>
        </p:nvSpPr>
        <p:spPr/>
        <p:txBody>
          <a:bodyPr/>
          <a:lstStyle/>
          <a:p>
            <a:pPr marL="0" indent="0">
              <a:buNone/>
            </a:pPr>
            <a:r>
              <a:rPr lang="en-GB" dirty="0" smtClean="0"/>
              <a:t>In 2009 previous timescales for response to complainants was replaced with timeframes to be agreed with the complainant/representative. </a:t>
            </a:r>
          </a:p>
          <a:p>
            <a:pPr marL="0" indent="0">
              <a:buNone/>
            </a:pPr>
            <a:endParaRPr lang="en-GB" dirty="0" smtClean="0"/>
          </a:p>
          <a:p>
            <a:pPr marL="0" indent="0">
              <a:buNone/>
            </a:pPr>
            <a:r>
              <a:rPr lang="en-GB" dirty="0" smtClean="0"/>
              <a:t>In 2015-16 100% of timescales agreed with the complainant/representative were met.  Future reports will include a breakdown of the length of time agreed with complainants. </a:t>
            </a:r>
            <a:endParaRPr lang="en-GB" dirty="0" smtClean="0"/>
          </a:p>
        </p:txBody>
      </p:sp>
    </p:spTree>
    <p:extLst>
      <p:ext uri="{BB962C8B-B14F-4D97-AF65-F5344CB8AC3E}">
        <p14:creationId xmlns:p14="http://schemas.microsoft.com/office/powerpoint/2010/main" val="47339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Themes and Trends in Complaints and</a:t>
            </a:r>
            <a:br>
              <a:rPr lang="en-GB" dirty="0" smtClean="0"/>
            </a:br>
            <a:r>
              <a:rPr lang="en-GB" dirty="0" smtClean="0"/>
              <a:t>Concerns</a:t>
            </a:r>
            <a:endParaRPr lang="en-GB" dirty="0"/>
          </a:p>
        </p:txBody>
      </p:sp>
      <p:sp>
        <p:nvSpPr>
          <p:cNvPr id="3" name="Content Placeholder 2"/>
          <p:cNvSpPr>
            <a:spLocks noGrp="1"/>
          </p:cNvSpPr>
          <p:nvPr>
            <p:ph idx="1"/>
          </p:nvPr>
        </p:nvSpPr>
        <p:spPr/>
        <p:txBody>
          <a:bodyPr/>
          <a:lstStyle/>
          <a:p>
            <a:pPr marL="0" indent="0">
              <a:buNone/>
            </a:pPr>
            <a:r>
              <a:rPr lang="en-GB" dirty="0" smtClean="0"/>
              <a:t>There has been an annual increase in the number of complaints and concerns received by the Customer Care Team.</a:t>
            </a:r>
          </a:p>
          <a:p>
            <a:pPr marL="0" indent="0">
              <a:buNone/>
            </a:pPr>
            <a:r>
              <a:rPr lang="en-GB" dirty="0" smtClean="0"/>
              <a:t>The Customer Care Team have been actively promoting the service in order to increase public awareness and access to PALS and Complaints services.  </a:t>
            </a:r>
          </a:p>
          <a:p>
            <a:pPr marL="0" indent="0">
              <a:buNone/>
            </a:pPr>
            <a:endParaRPr lang="en-GB" dirty="0"/>
          </a:p>
        </p:txBody>
      </p:sp>
    </p:spTree>
    <p:extLst>
      <p:ext uri="{BB962C8B-B14F-4D97-AF65-F5344CB8AC3E}">
        <p14:creationId xmlns:p14="http://schemas.microsoft.com/office/powerpoint/2010/main" val="348093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Learning from Complaints &amp; Concerns </a:t>
            </a:r>
            <a:endParaRPr lang="en-GB" dirty="0"/>
          </a:p>
        </p:txBody>
      </p:sp>
      <p:sp>
        <p:nvSpPr>
          <p:cNvPr id="3" name="Content Placeholder 2"/>
          <p:cNvSpPr>
            <a:spLocks noGrp="1"/>
          </p:cNvSpPr>
          <p:nvPr>
            <p:ph idx="1"/>
          </p:nvPr>
        </p:nvSpPr>
        <p:spPr/>
        <p:txBody>
          <a:bodyPr/>
          <a:lstStyle/>
          <a:p>
            <a:pPr marL="0" indent="0">
              <a:buNone/>
            </a:pPr>
            <a:r>
              <a:rPr lang="en-GB" dirty="0" smtClean="0"/>
              <a:t>Section 3.5 in the report includes how learning from complaints in Adult Social Care Services has been actioned in order to improve services.</a:t>
            </a:r>
          </a:p>
          <a:p>
            <a:pPr marL="0" indent="0">
              <a:buNone/>
            </a:pPr>
            <a:endParaRPr lang="en-GB" dirty="0" smtClean="0"/>
          </a:p>
          <a:p>
            <a:pPr marL="0" indent="0">
              <a:buNone/>
            </a:pPr>
            <a:r>
              <a:rPr lang="en-GB" dirty="0" smtClean="0"/>
              <a:t>Some of the service improvements include:-</a:t>
            </a:r>
          </a:p>
          <a:p>
            <a:r>
              <a:rPr lang="en-GB" dirty="0" smtClean="0"/>
              <a:t>The development of a patient information suite relating to residential charging on the Services4Me website.</a:t>
            </a:r>
            <a:endParaRPr lang="en-GB" dirty="0"/>
          </a:p>
        </p:txBody>
      </p:sp>
    </p:spTree>
    <p:extLst>
      <p:ext uri="{BB962C8B-B14F-4D97-AF65-F5344CB8AC3E}">
        <p14:creationId xmlns:p14="http://schemas.microsoft.com/office/powerpoint/2010/main" val="2216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124744"/>
            <a:ext cx="7929618" cy="5001419"/>
          </a:xfrm>
        </p:spPr>
        <p:txBody>
          <a:bodyPr/>
          <a:lstStyle/>
          <a:p>
            <a:r>
              <a:rPr lang="en-GB" dirty="0" smtClean="0"/>
              <a:t>Dissemination of learning to provider staff in relation to clear communication and early communication in relation to financial implications in relation to the provision of care.</a:t>
            </a:r>
          </a:p>
          <a:p>
            <a:r>
              <a:rPr lang="en-GB" dirty="0" smtClean="0"/>
              <a:t>The CCG reviewed </a:t>
            </a:r>
            <a:r>
              <a:rPr lang="en-GB" dirty="0"/>
              <a:t>and amended the policy for Universal Deferred Payment </a:t>
            </a:r>
            <a:r>
              <a:rPr lang="en-GB" dirty="0" smtClean="0"/>
              <a:t>Schemes.</a:t>
            </a:r>
          </a:p>
          <a:p>
            <a:r>
              <a:rPr lang="en-GB" dirty="0"/>
              <a:t>The Community Care Finance Team also now have a checklist and a process in place, in terms of giving information out to service users/families.</a:t>
            </a:r>
          </a:p>
        </p:txBody>
      </p:sp>
    </p:spTree>
    <p:extLst>
      <p:ext uri="{BB962C8B-B14F-4D97-AF65-F5344CB8AC3E}">
        <p14:creationId xmlns:p14="http://schemas.microsoft.com/office/powerpoint/2010/main" val="325067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Customer Care Priority for 2016-17</a:t>
            </a:r>
            <a:endParaRPr lang="en-GB" dirty="0"/>
          </a:p>
        </p:txBody>
      </p:sp>
      <p:sp>
        <p:nvSpPr>
          <p:cNvPr id="3" name="Content Placeholder 2"/>
          <p:cNvSpPr>
            <a:spLocks noGrp="1"/>
          </p:cNvSpPr>
          <p:nvPr>
            <p:ph idx="1"/>
          </p:nvPr>
        </p:nvSpPr>
        <p:spPr/>
        <p:txBody>
          <a:bodyPr/>
          <a:lstStyle/>
          <a:p>
            <a:r>
              <a:rPr lang="en-GB" dirty="0"/>
              <a:t>To promote PALS and Complaints locally to ensure we provide an accessible service for all</a:t>
            </a:r>
            <a:r>
              <a:rPr lang="en-GB" dirty="0" smtClean="0"/>
              <a:t>.  The Customer Care Team have been actively increasing awareness of the service through promotional visits.</a:t>
            </a:r>
          </a:p>
          <a:p>
            <a:r>
              <a:rPr lang="en-GB" dirty="0" smtClean="0"/>
              <a:t>Undertake </a:t>
            </a:r>
            <a:r>
              <a:rPr lang="en-GB" dirty="0"/>
              <a:t>a survey with users of the Paediatric Assessment </a:t>
            </a:r>
            <a:r>
              <a:rPr lang="en-GB" dirty="0" smtClean="0"/>
              <a:t>Unit.  This is currently in progress.</a:t>
            </a:r>
            <a:endParaRPr lang="en-GB" dirty="0"/>
          </a:p>
        </p:txBody>
      </p:sp>
    </p:spTree>
    <p:extLst>
      <p:ext uri="{BB962C8B-B14F-4D97-AF65-F5344CB8AC3E}">
        <p14:creationId xmlns:p14="http://schemas.microsoft.com/office/powerpoint/2010/main" val="3467714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Year in brief</a:t>
            </a:r>
            <a:endParaRPr lang="en-GB" dirty="0"/>
          </a:p>
        </p:txBody>
      </p:sp>
      <p:sp>
        <p:nvSpPr>
          <p:cNvPr id="3" name="Content Placeholder 2"/>
          <p:cNvSpPr>
            <a:spLocks noGrp="1"/>
          </p:cNvSpPr>
          <p:nvPr>
            <p:ph idx="1"/>
          </p:nvPr>
        </p:nvSpPr>
        <p:spPr/>
        <p:txBody>
          <a:bodyPr/>
          <a:lstStyle/>
          <a:p>
            <a:r>
              <a:rPr lang="en-GB" dirty="0" smtClean="0"/>
              <a:t>The components of Experience (Customer Care, Engagement &amp; Quality) are interdependent, inter-related and interconnected – all with the aim of hearing &amp; responding to the voice of the service user.</a:t>
            </a:r>
          </a:p>
          <a:p>
            <a:pPr marL="0" indent="0">
              <a:buNone/>
            </a:pPr>
            <a:endParaRPr lang="en-GB" dirty="0" smtClean="0"/>
          </a:p>
        </p:txBody>
      </p:sp>
      <p:graphicFrame>
        <p:nvGraphicFramePr>
          <p:cNvPr id="4" name="Diagram 3"/>
          <p:cNvGraphicFramePr/>
          <p:nvPr>
            <p:extLst>
              <p:ext uri="{D42A27DB-BD31-4B8C-83A1-F6EECF244321}">
                <p14:modId xmlns:p14="http://schemas.microsoft.com/office/powerpoint/2010/main" val="1797842563"/>
              </p:ext>
            </p:extLst>
          </p:nvPr>
        </p:nvGraphicFramePr>
        <p:xfrm>
          <a:off x="2339752" y="3861048"/>
          <a:ext cx="4896544" cy="260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402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980728"/>
            <a:ext cx="7929618" cy="5145435"/>
          </a:xfrm>
        </p:spPr>
        <p:txBody>
          <a:bodyPr>
            <a:normAutofit/>
          </a:bodyPr>
          <a:lstStyle/>
          <a:p>
            <a:r>
              <a:rPr lang="en-GB" dirty="0" smtClean="0"/>
              <a:t>We are working to further develop the ways in which we engage and gain the experience of service users through the three respective mechanisms and how the ‘voice’ of the service user will be harnessed to drive innovation and improvement in the commissioning of services and in service provision.</a:t>
            </a:r>
          </a:p>
          <a:p>
            <a:endParaRPr lang="en-GB" dirty="0"/>
          </a:p>
          <a:p>
            <a:r>
              <a:rPr lang="en-GB" dirty="0" smtClean="0"/>
              <a:t>Experience </a:t>
            </a:r>
            <a:r>
              <a:rPr lang="en-GB" dirty="0"/>
              <a:t>is key to service improvement and can drive innovation in practice. </a:t>
            </a:r>
            <a:endParaRPr lang="en-GB" dirty="0"/>
          </a:p>
        </p:txBody>
      </p:sp>
    </p:spTree>
    <p:extLst>
      <p:ext uri="{BB962C8B-B14F-4D97-AF65-F5344CB8AC3E}">
        <p14:creationId xmlns:p14="http://schemas.microsoft.com/office/powerpoint/2010/main" val="61211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8864</TotalTime>
  <Words>566</Words>
  <Application>Microsoft Office PowerPoint</Application>
  <PresentationFormat>On-screen Show (4:3)</PresentationFormat>
  <Paragraphs>48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Patient Experience Report</vt:lpstr>
      <vt:lpstr>Report Intentions</vt:lpstr>
      <vt:lpstr>Annual Complaints Report – In Summary</vt:lpstr>
      <vt:lpstr>Themes and Trends in Complaints and Concerns</vt:lpstr>
      <vt:lpstr>Learning from Complaints &amp; Concerns </vt:lpstr>
      <vt:lpstr>PowerPoint Presentation</vt:lpstr>
      <vt:lpstr>Key Customer Care Priority for 2016-17</vt:lpstr>
      <vt:lpstr>This Year in brief</vt:lpstr>
      <vt:lpstr>PowerPoint Presentation</vt:lpstr>
      <vt:lpstr>PowerPoint Presentation</vt:lpstr>
      <vt:lpstr>So What Now?</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Alison</dc:creator>
  <cp:lastModifiedBy>Lydia Golby</cp:lastModifiedBy>
  <cp:revision>31</cp:revision>
  <dcterms:created xsi:type="dcterms:W3CDTF">2014-03-19T15:04:32Z</dcterms:created>
  <dcterms:modified xsi:type="dcterms:W3CDTF">2016-11-09T21:52:50Z</dcterms:modified>
</cp:coreProperties>
</file>