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8" r:id="rId2"/>
    <p:sldId id="281" r:id="rId3"/>
    <p:sldId id="259" r:id="rId4"/>
    <p:sldId id="265" r:id="rId5"/>
    <p:sldId id="266" r:id="rId6"/>
    <p:sldId id="267" r:id="rId7"/>
    <p:sldId id="270" r:id="rId8"/>
    <p:sldId id="287" r:id="rId9"/>
    <p:sldId id="288" r:id="rId10"/>
    <p:sldId id="260" r:id="rId11"/>
    <p:sldId id="278" r:id="rId12"/>
    <p:sldId id="273" r:id="rId13"/>
    <p:sldId id="282" r:id="rId14"/>
    <p:sldId id="261" r:id="rId15"/>
    <p:sldId id="279" r:id="rId16"/>
    <p:sldId id="284" r:id="rId17"/>
    <p:sldId id="274" r:id="rId18"/>
    <p:sldId id="285" r:id="rId19"/>
    <p:sldId id="280" r:id="rId20"/>
    <p:sldId id="286" r:id="rId21"/>
    <p:sldId id="277" r:id="rId22"/>
    <p:sldId id="262" r:id="rId23"/>
    <p:sldId id="263" r:id="rId24"/>
    <p:sldId id="269"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0B61"/>
    <a:srgbClr val="BA31D5"/>
    <a:srgbClr val="F31594"/>
    <a:srgbClr val="CC0000"/>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76" autoAdjust="0"/>
  </p:normalViewPr>
  <p:slideViewPr>
    <p:cSldViewPr snapToGrid="0" snapToObjects="1">
      <p:cViewPr>
        <p:scale>
          <a:sx n="40" d="100"/>
          <a:sy n="40" d="100"/>
        </p:scale>
        <p:origin x="-134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nelincs-dat0\PubHealth\Public%20Health%20Core\DPH%20Annual%20Report%202016\Data\Older%20People%20Population%20data\2014%20population%20pyramid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nelincs-dat0\PubHealth\Public%20Health%20Core\DPH%20Annual%20Report%202016\Data\Life%20Expectancy\NEL%202012-14%20LE%20all%20persons.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file:///\\nelincs-dat0\PubHealth\Public%20Health%20Core\DPH%20Annual%20Report%202016\Data\Life%20Expectancy\2009-13%20Disability%20free%20life%20expectancy.xls"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'All ages 2014'!$H$43</c:f>
              <c:strCache>
                <c:ptCount val="1"/>
                <c:pt idx="0">
                  <c:v>NEL Males</c:v>
                </c:pt>
              </c:strCache>
            </c:strRef>
          </c:tx>
          <c:spPr>
            <a:solidFill>
              <a:schemeClr val="tx2">
                <a:lumMod val="60000"/>
                <a:lumOff val="40000"/>
              </a:schemeClr>
            </a:solidFill>
          </c:spPr>
          <c:invertIfNegative val="0"/>
          <c:cat>
            <c:strRef>
              <c:f>'All ages 2014'!$G$44:$G$47</c:f>
              <c:strCache>
                <c:ptCount val="4"/>
                <c:pt idx="0">
                  <c:v>0 to 24</c:v>
                </c:pt>
                <c:pt idx="1">
                  <c:v>25 to 44</c:v>
                </c:pt>
                <c:pt idx="2">
                  <c:v>45 to 64</c:v>
                </c:pt>
                <c:pt idx="3">
                  <c:v>65+</c:v>
                </c:pt>
              </c:strCache>
            </c:strRef>
          </c:cat>
          <c:val>
            <c:numRef>
              <c:f>'All ages 2014'!$H$44:$H$47</c:f>
              <c:numCache>
                <c:formatCode>0%</c:formatCode>
                <c:ptCount val="4"/>
                <c:pt idx="0">
                  <c:v>0.15198618307426598</c:v>
                </c:pt>
                <c:pt idx="1">
                  <c:v>0.12114840679832795</c:v>
                </c:pt>
                <c:pt idx="2">
                  <c:v>0.13067883156867163</c:v>
                </c:pt>
                <c:pt idx="3">
                  <c:v>8.6699957447873649E-2</c:v>
                </c:pt>
              </c:numCache>
            </c:numRef>
          </c:val>
        </c:ser>
        <c:ser>
          <c:idx val="1"/>
          <c:order val="1"/>
          <c:tx>
            <c:strRef>
              <c:f>'All ages 2014'!$I$43</c:f>
              <c:strCache>
                <c:ptCount val="1"/>
                <c:pt idx="0">
                  <c:v>NEL Females</c:v>
                </c:pt>
              </c:strCache>
            </c:strRef>
          </c:tx>
          <c:spPr>
            <a:solidFill>
              <a:srgbClr val="FF0066"/>
            </a:solidFill>
          </c:spPr>
          <c:invertIfNegative val="0"/>
          <c:cat>
            <c:strRef>
              <c:f>'All ages 2014'!$G$44:$G$47</c:f>
              <c:strCache>
                <c:ptCount val="4"/>
                <c:pt idx="0">
                  <c:v>0 to 24</c:v>
                </c:pt>
                <c:pt idx="1">
                  <c:v>25 to 44</c:v>
                </c:pt>
                <c:pt idx="2">
                  <c:v>45 to 64</c:v>
                </c:pt>
                <c:pt idx="3">
                  <c:v>65+</c:v>
                </c:pt>
              </c:strCache>
            </c:strRef>
          </c:cat>
          <c:val>
            <c:numRef>
              <c:f>'All ages 2014'!$I$44:$I$47</c:f>
              <c:numCache>
                <c:formatCode>0%</c:formatCode>
                <c:ptCount val="4"/>
                <c:pt idx="0">
                  <c:v>-0.14711146154038698</c:v>
                </c:pt>
                <c:pt idx="1">
                  <c:v>-0.12289429551200221</c:v>
                </c:pt>
                <c:pt idx="2">
                  <c:v>-0.13388275637656127</c:v>
                </c:pt>
                <c:pt idx="3">
                  <c:v>-0.10559810768191034</c:v>
                </c:pt>
              </c:numCache>
            </c:numRef>
          </c:val>
        </c:ser>
        <c:ser>
          <c:idx val="2"/>
          <c:order val="2"/>
          <c:tx>
            <c:strRef>
              <c:f>'All ages 2014'!$J$43</c:f>
              <c:strCache>
                <c:ptCount val="1"/>
                <c:pt idx="0">
                  <c:v>England Males</c:v>
                </c:pt>
              </c:strCache>
            </c:strRef>
          </c:tx>
          <c:spPr>
            <a:noFill/>
            <a:ln w="19050">
              <a:solidFill>
                <a:schemeClr val="tx1"/>
              </a:solidFill>
            </a:ln>
          </c:spPr>
          <c:invertIfNegative val="0"/>
          <c:cat>
            <c:strRef>
              <c:f>'All ages 2014'!$G$44:$G$47</c:f>
              <c:strCache>
                <c:ptCount val="4"/>
                <c:pt idx="0">
                  <c:v>0 to 24</c:v>
                </c:pt>
                <c:pt idx="1">
                  <c:v>25 to 44</c:v>
                </c:pt>
                <c:pt idx="2">
                  <c:v>45 to 64</c:v>
                </c:pt>
                <c:pt idx="3">
                  <c:v>65+</c:v>
                </c:pt>
              </c:strCache>
            </c:strRef>
          </c:cat>
          <c:val>
            <c:numRef>
              <c:f>'All ages 2014'!$J$44:$J$47</c:f>
              <c:numCache>
                <c:formatCode>0%</c:formatCode>
                <c:ptCount val="4"/>
                <c:pt idx="0">
                  <c:v>0.15548075730881969</c:v>
                </c:pt>
                <c:pt idx="1">
                  <c:v>0.13249979698182787</c:v>
                </c:pt>
                <c:pt idx="2">
                  <c:v>0.12499409932168067</c:v>
                </c:pt>
                <c:pt idx="3">
                  <c:v>7.9886771078102617E-2</c:v>
                </c:pt>
              </c:numCache>
            </c:numRef>
          </c:val>
        </c:ser>
        <c:ser>
          <c:idx val="3"/>
          <c:order val="3"/>
          <c:tx>
            <c:strRef>
              <c:f>'All ages 2014'!$K$43</c:f>
              <c:strCache>
                <c:ptCount val="1"/>
                <c:pt idx="0">
                  <c:v>England Females</c:v>
                </c:pt>
              </c:strCache>
            </c:strRef>
          </c:tx>
          <c:spPr>
            <a:noFill/>
            <a:ln w="19050">
              <a:solidFill>
                <a:schemeClr val="tx1"/>
              </a:solidFill>
            </a:ln>
          </c:spPr>
          <c:invertIfNegative val="0"/>
          <c:cat>
            <c:strRef>
              <c:f>'All ages 2014'!$G$44:$G$47</c:f>
              <c:strCache>
                <c:ptCount val="4"/>
                <c:pt idx="0">
                  <c:v>0 to 24</c:v>
                </c:pt>
                <c:pt idx="1">
                  <c:v>25 to 44</c:v>
                </c:pt>
                <c:pt idx="2">
                  <c:v>45 to 64</c:v>
                </c:pt>
                <c:pt idx="3">
                  <c:v>65+</c:v>
                </c:pt>
              </c:strCache>
            </c:strRef>
          </c:cat>
          <c:val>
            <c:numRef>
              <c:f>'All ages 2014'!$K$44:$K$47</c:f>
              <c:numCache>
                <c:formatCode>0%</c:formatCode>
                <c:ptCount val="4"/>
                <c:pt idx="0">
                  <c:v>-0.1482863890172377</c:v>
                </c:pt>
                <c:pt idx="1">
                  <c:v>-0.1334439926078044</c:v>
                </c:pt>
                <c:pt idx="2">
                  <c:v>-0.12844958880241297</c:v>
                </c:pt>
                <c:pt idx="3">
                  <c:v>-9.6958604882114108E-2</c:v>
                </c:pt>
              </c:numCache>
            </c:numRef>
          </c:val>
        </c:ser>
        <c:dLbls>
          <c:showLegendKey val="0"/>
          <c:showVal val="0"/>
          <c:showCatName val="0"/>
          <c:showSerName val="0"/>
          <c:showPercent val="0"/>
          <c:showBubbleSize val="0"/>
        </c:dLbls>
        <c:gapWidth val="0"/>
        <c:overlap val="100"/>
        <c:axId val="87744512"/>
        <c:axId val="87746432"/>
      </c:barChart>
      <c:catAx>
        <c:axId val="87744512"/>
        <c:scaling>
          <c:orientation val="minMax"/>
        </c:scaling>
        <c:delete val="0"/>
        <c:axPos val="l"/>
        <c:title>
          <c:tx>
            <c:rich>
              <a:bodyPr rot="-5400000" vert="horz"/>
              <a:lstStyle/>
              <a:p>
                <a:pPr>
                  <a:defRPr sz="1600"/>
                </a:pPr>
                <a:r>
                  <a:rPr lang="en-GB" sz="1600"/>
                  <a:t>Age (years)</a:t>
                </a:r>
              </a:p>
            </c:rich>
          </c:tx>
          <c:layout>
            <c:manualLayout>
              <c:xMode val="edge"/>
              <c:yMode val="edge"/>
              <c:x val="5.2015597580032345E-3"/>
              <c:y val="0.32920239596548445"/>
            </c:manualLayout>
          </c:layout>
          <c:overlay val="0"/>
        </c:title>
        <c:majorTickMark val="none"/>
        <c:minorTickMark val="none"/>
        <c:tickLblPos val="low"/>
        <c:txPr>
          <a:bodyPr/>
          <a:lstStyle/>
          <a:p>
            <a:pPr>
              <a:defRPr sz="1400"/>
            </a:pPr>
            <a:endParaRPr lang="en-US"/>
          </a:p>
        </c:txPr>
        <c:crossAx val="87746432"/>
        <c:crosses val="autoZero"/>
        <c:auto val="1"/>
        <c:lblAlgn val="ctr"/>
        <c:lblOffset val="100"/>
        <c:noMultiLvlLbl val="0"/>
      </c:catAx>
      <c:valAx>
        <c:axId val="87746432"/>
        <c:scaling>
          <c:orientation val="minMax"/>
        </c:scaling>
        <c:delete val="0"/>
        <c:axPos val="b"/>
        <c:majorGridlines/>
        <c:title>
          <c:tx>
            <c:rich>
              <a:bodyPr/>
              <a:lstStyle/>
              <a:p>
                <a:pPr>
                  <a:defRPr sz="1600"/>
                </a:pPr>
                <a:r>
                  <a:rPr lang="en-GB" sz="1600" dirty="0"/>
                  <a:t>%</a:t>
                </a:r>
                <a:r>
                  <a:rPr lang="en-GB" sz="1600" baseline="0" dirty="0"/>
                  <a:t> of population</a:t>
                </a:r>
                <a:endParaRPr lang="en-GB" sz="1600" dirty="0"/>
              </a:p>
            </c:rich>
          </c:tx>
          <c:layout/>
          <c:overlay val="0"/>
        </c:title>
        <c:numFmt formatCode="#,###%;#,###%" sourceLinked="0"/>
        <c:majorTickMark val="out"/>
        <c:minorTickMark val="none"/>
        <c:tickLblPos val="nextTo"/>
        <c:txPr>
          <a:bodyPr/>
          <a:lstStyle/>
          <a:p>
            <a:pPr>
              <a:defRPr sz="1400"/>
            </a:pPr>
            <a:endParaRPr lang="en-US"/>
          </a:p>
        </c:txPr>
        <c:crossAx val="8774451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0"/>
          <c:order val="0"/>
          <c:tx>
            <c:strRef>
              <c:f>'NEL all persons'!$A$40</c:f>
              <c:strCache>
                <c:ptCount val="1"/>
                <c:pt idx="0">
                  <c:v>65-74</c:v>
                </c:pt>
              </c:strCache>
            </c:strRef>
          </c:tx>
          <c:spPr>
            <a:solidFill>
              <a:schemeClr val="accent5">
                <a:lumMod val="40000"/>
                <a:lumOff val="60000"/>
                <a:alpha val="80000"/>
              </a:schemeClr>
            </a:solidFill>
          </c:spPr>
          <c:dLbls>
            <c:dLbl>
              <c:idx val="0"/>
              <c:delete val="1"/>
            </c:dLbl>
            <c:dLbl>
              <c:idx val="1"/>
              <c:delete val="1"/>
            </c:dLbl>
            <c:dLbl>
              <c:idx val="2"/>
              <c:delete val="1"/>
            </c:dLbl>
            <c:dLbl>
              <c:idx val="3"/>
              <c:delete val="1"/>
            </c:dLbl>
            <c:dLbl>
              <c:idx val="4"/>
              <c:layout>
                <c:manualLayout>
                  <c:x val="-1.3294925769997783E-2"/>
                  <c:y val="0"/>
                </c:manualLayout>
              </c:layout>
              <c:showLegendKey val="0"/>
              <c:showVal val="1"/>
              <c:showCatName val="0"/>
              <c:showSerName val="0"/>
              <c:showPercent val="0"/>
              <c:showBubbleSize val="0"/>
            </c:dLbl>
            <c:dLbl>
              <c:idx val="5"/>
              <c:delete val="1"/>
            </c:dLbl>
            <c:dLbl>
              <c:idx val="6"/>
              <c:delete val="1"/>
            </c:dLbl>
            <c:dLbl>
              <c:idx val="7"/>
              <c:delete val="1"/>
            </c:dLbl>
            <c:dLbl>
              <c:idx val="9"/>
              <c:delete val="1"/>
            </c:dLbl>
            <c:dLbl>
              <c:idx val="10"/>
              <c:delete val="1"/>
            </c:dLbl>
            <c:dLbl>
              <c:idx val="11"/>
              <c:delete val="1"/>
            </c:dLbl>
            <c:dLbl>
              <c:idx val="12"/>
              <c:delete val="1"/>
            </c:dLbl>
            <c:dLbl>
              <c:idx val="14"/>
              <c:delete val="1"/>
            </c:dLbl>
            <c:dLbl>
              <c:idx val="15"/>
              <c:delete val="1"/>
            </c:dLbl>
            <c:dLbl>
              <c:idx val="16"/>
              <c:delete val="1"/>
            </c:dLbl>
            <c:dLbl>
              <c:idx val="17"/>
              <c:delete val="1"/>
            </c:dLbl>
            <c:dLbl>
              <c:idx val="19"/>
              <c:delete val="1"/>
            </c:dLbl>
            <c:dLbl>
              <c:idx val="20"/>
              <c:delete val="1"/>
            </c:dLbl>
            <c:dLbl>
              <c:idx val="21"/>
              <c:delete val="1"/>
            </c:dLbl>
            <c:dLbl>
              <c:idx val="22"/>
              <c:delete val="1"/>
            </c:dLbl>
            <c:dLbl>
              <c:idx val="23"/>
              <c:layout>
                <c:manualLayout>
                  <c:x val="-1.7718715393133997E-2"/>
                  <c:y val="0"/>
                </c:manualLayout>
              </c:layout>
              <c:showLegendKey val="0"/>
              <c:showVal val="1"/>
              <c:showCatName val="0"/>
              <c:showSerName val="0"/>
              <c:showPercent val="0"/>
              <c:showBubbleSize val="0"/>
            </c:dLbl>
            <c:dLbl>
              <c:idx val="24"/>
              <c:delete val="1"/>
            </c:dLbl>
            <c:dLbl>
              <c:idx val="25"/>
              <c:layout>
                <c:manualLayout>
                  <c:x val="0"/>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'NEL all persons'!$B$39:$AA$39</c:f>
              <c:numCache>
                <c:formatCode>General</c:formatCode>
                <c:ptCount val="26"/>
                <c:pt idx="4">
                  <c:v>2016</c:v>
                </c:pt>
                <c:pt idx="8">
                  <c:v>2020</c:v>
                </c:pt>
                <c:pt idx="13">
                  <c:v>2025</c:v>
                </c:pt>
                <c:pt idx="18">
                  <c:v>2030</c:v>
                </c:pt>
                <c:pt idx="23">
                  <c:v>2035</c:v>
                </c:pt>
                <c:pt idx="25">
                  <c:v>2037</c:v>
                </c:pt>
              </c:numCache>
            </c:numRef>
          </c:cat>
          <c:val>
            <c:numRef>
              <c:f>'NEL all persons'!$B$40:$AA$40</c:f>
              <c:numCache>
                <c:formatCode>_-* #,##0_-;\-* #,##0_-;_-* "-"??_-;_-@_-</c:formatCode>
                <c:ptCount val="26"/>
                <c:pt idx="0">
                  <c:v>15500</c:v>
                </c:pt>
                <c:pt idx="1">
                  <c:v>16000</c:v>
                </c:pt>
                <c:pt idx="2">
                  <c:v>16300</c:v>
                </c:pt>
                <c:pt idx="3">
                  <c:v>16700</c:v>
                </c:pt>
                <c:pt idx="4">
                  <c:v>16899.999999999996</c:v>
                </c:pt>
                <c:pt idx="5">
                  <c:v>17200</c:v>
                </c:pt>
                <c:pt idx="6">
                  <c:v>17300</c:v>
                </c:pt>
                <c:pt idx="7">
                  <c:v>17500</c:v>
                </c:pt>
                <c:pt idx="8">
                  <c:v>17500</c:v>
                </c:pt>
                <c:pt idx="9">
                  <c:v>17500</c:v>
                </c:pt>
                <c:pt idx="10">
                  <c:v>17200.000000000004</c:v>
                </c:pt>
                <c:pt idx="11">
                  <c:v>17000</c:v>
                </c:pt>
                <c:pt idx="12">
                  <c:v>17200</c:v>
                </c:pt>
                <c:pt idx="13">
                  <c:v>17399.999999999996</c:v>
                </c:pt>
                <c:pt idx="14">
                  <c:v>17700</c:v>
                </c:pt>
                <c:pt idx="15">
                  <c:v>18100.000000000004</c:v>
                </c:pt>
                <c:pt idx="16">
                  <c:v>18399.999999999996</c:v>
                </c:pt>
                <c:pt idx="17">
                  <c:v>18800</c:v>
                </c:pt>
                <c:pt idx="18">
                  <c:v>19100.000000000004</c:v>
                </c:pt>
                <c:pt idx="19">
                  <c:v>19399.999999999996</c:v>
                </c:pt>
                <c:pt idx="20">
                  <c:v>19600.000000000004</c:v>
                </c:pt>
                <c:pt idx="21">
                  <c:v>19800</c:v>
                </c:pt>
                <c:pt idx="22">
                  <c:v>19799.999999999996</c:v>
                </c:pt>
                <c:pt idx="23">
                  <c:v>19899.999999999996</c:v>
                </c:pt>
                <c:pt idx="24">
                  <c:v>19800</c:v>
                </c:pt>
                <c:pt idx="25">
                  <c:v>19700.000000000004</c:v>
                </c:pt>
              </c:numCache>
            </c:numRef>
          </c:val>
        </c:ser>
        <c:ser>
          <c:idx val="1"/>
          <c:order val="1"/>
          <c:tx>
            <c:strRef>
              <c:f>'NEL all persons'!$A$41</c:f>
              <c:strCache>
                <c:ptCount val="1"/>
                <c:pt idx="0">
                  <c:v>75-84</c:v>
                </c:pt>
              </c:strCache>
            </c:strRef>
          </c:tx>
          <c:spPr>
            <a:solidFill>
              <a:schemeClr val="accent5">
                <a:lumMod val="60000"/>
                <a:lumOff val="40000"/>
                <a:alpha val="80000"/>
              </a:schemeClr>
            </a:solidFill>
          </c:spPr>
          <c:dLbls>
            <c:dLbl>
              <c:idx val="0"/>
              <c:delete val="1"/>
            </c:dLbl>
            <c:dLbl>
              <c:idx val="1"/>
              <c:delete val="1"/>
            </c:dLbl>
            <c:dLbl>
              <c:idx val="2"/>
              <c:delete val="1"/>
            </c:dLbl>
            <c:dLbl>
              <c:idx val="3"/>
              <c:delete val="1"/>
            </c:dLbl>
            <c:dLbl>
              <c:idx val="5"/>
              <c:delete val="1"/>
            </c:dLbl>
            <c:dLbl>
              <c:idx val="6"/>
              <c:delete val="1"/>
            </c:dLbl>
            <c:dLbl>
              <c:idx val="7"/>
              <c:delete val="1"/>
            </c:dLbl>
            <c:dLbl>
              <c:idx val="9"/>
              <c:delete val="1"/>
            </c:dLbl>
            <c:dLbl>
              <c:idx val="10"/>
              <c:delete val="1"/>
            </c:dLbl>
            <c:dLbl>
              <c:idx val="11"/>
              <c:delete val="1"/>
            </c:dLbl>
            <c:dLbl>
              <c:idx val="12"/>
              <c:delete val="1"/>
            </c:dLbl>
            <c:dLbl>
              <c:idx val="14"/>
              <c:delete val="1"/>
            </c:dLbl>
            <c:dLbl>
              <c:idx val="15"/>
              <c:delete val="1"/>
            </c:dLbl>
            <c:dLbl>
              <c:idx val="16"/>
              <c:delete val="1"/>
            </c:dLbl>
            <c:dLbl>
              <c:idx val="17"/>
              <c:delete val="1"/>
            </c:dLbl>
            <c:dLbl>
              <c:idx val="19"/>
              <c:delete val="1"/>
            </c:dLbl>
            <c:dLbl>
              <c:idx val="20"/>
              <c:delete val="1"/>
            </c:dLbl>
            <c:dLbl>
              <c:idx val="21"/>
              <c:delete val="1"/>
            </c:dLbl>
            <c:dLbl>
              <c:idx val="22"/>
              <c:delete val="1"/>
            </c:dLbl>
            <c:dLbl>
              <c:idx val="23"/>
              <c:layout>
                <c:manualLayout>
                  <c:x val="-1.7718715393133997E-2"/>
                  <c:y val="0"/>
                </c:manualLayout>
              </c:layout>
              <c:showLegendKey val="0"/>
              <c:showVal val="1"/>
              <c:showCatName val="0"/>
              <c:showSerName val="0"/>
              <c:showPercent val="0"/>
              <c:showBubbleSize val="0"/>
            </c:dLbl>
            <c:dLbl>
              <c:idx val="24"/>
              <c:delete val="1"/>
            </c:dLbl>
            <c:showLegendKey val="0"/>
            <c:showVal val="1"/>
            <c:showCatName val="0"/>
            <c:showSerName val="0"/>
            <c:showPercent val="0"/>
            <c:showBubbleSize val="0"/>
            <c:showLeaderLines val="0"/>
          </c:dLbls>
          <c:cat>
            <c:numRef>
              <c:f>'NEL all persons'!$B$39:$AA$39</c:f>
              <c:numCache>
                <c:formatCode>General</c:formatCode>
                <c:ptCount val="26"/>
                <c:pt idx="4">
                  <c:v>2016</c:v>
                </c:pt>
                <c:pt idx="8">
                  <c:v>2020</c:v>
                </c:pt>
                <c:pt idx="13">
                  <c:v>2025</c:v>
                </c:pt>
                <c:pt idx="18">
                  <c:v>2030</c:v>
                </c:pt>
                <c:pt idx="23">
                  <c:v>2035</c:v>
                </c:pt>
                <c:pt idx="25">
                  <c:v>2037</c:v>
                </c:pt>
              </c:numCache>
            </c:numRef>
          </c:cat>
          <c:val>
            <c:numRef>
              <c:f>'NEL all persons'!$B$41:$AA$41</c:f>
              <c:numCache>
                <c:formatCode>_-* #,##0_-;\-* #,##0_-;_-* "-"??_-;_-@_-</c:formatCode>
                <c:ptCount val="26"/>
                <c:pt idx="0">
                  <c:v>10100.000000000002</c:v>
                </c:pt>
                <c:pt idx="1">
                  <c:v>10300</c:v>
                </c:pt>
                <c:pt idx="2">
                  <c:v>10400</c:v>
                </c:pt>
                <c:pt idx="3">
                  <c:v>10500</c:v>
                </c:pt>
                <c:pt idx="4">
                  <c:v>10600</c:v>
                </c:pt>
                <c:pt idx="5">
                  <c:v>10700</c:v>
                </c:pt>
                <c:pt idx="6">
                  <c:v>10800</c:v>
                </c:pt>
                <c:pt idx="7">
                  <c:v>11100.000000000002</c:v>
                </c:pt>
                <c:pt idx="8">
                  <c:v>11200</c:v>
                </c:pt>
                <c:pt idx="9">
                  <c:v>11500</c:v>
                </c:pt>
                <c:pt idx="10">
                  <c:v>12200</c:v>
                </c:pt>
                <c:pt idx="11">
                  <c:v>12700</c:v>
                </c:pt>
                <c:pt idx="12">
                  <c:v>12899.999999999998</c:v>
                </c:pt>
                <c:pt idx="13">
                  <c:v>13300</c:v>
                </c:pt>
                <c:pt idx="14">
                  <c:v>13500</c:v>
                </c:pt>
                <c:pt idx="15">
                  <c:v>13700</c:v>
                </c:pt>
                <c:pt idx="16">
                  <c:v>13900</c:v>
                </c:pt>
                <c:pt idx="17">
                  <c:v>14000</c:v>
                </c:pt>
                <c:pt idx="18">
                  <c:v>14100</c:v>
                </c:pt>
                <c:pt idx="19">
                  <c:v>14200</c:v>
                </c:pt>
                <c:pt idx="20">
                  <c:v>14000</c:v>
                </c:pt>
                <c:pt idx="21">
                  <c:v>13899.999999999998</c:v>
                </c:pt>
                <c:pt idx="22">
                  <c:v>14000</c:v>
                </c:pt>
                <c:pt idx="23">
                  <c:v>14300</c:v>
                </c:pt>
                <c:pt idx="24">
                  <c:v>14600</c:v>
                </c:pt>
                <c:pt idx="25">
                  <c:v>14900</c:v>
                </c:pt>
              </c:numCache>
            </c:numRef>
          </c:val>
        </c:ser>
        <c:ser>
          <c:idx val="2"/>
          <c:order val="2"/>
          <c:tx>
            <c:strRef>
              <c:f>'NEL all persons'!$A$42</c:f>
              <c:strCache>
                <c:ptCount val="1"/>
                <c:pt idx="0">
                  <c:v>85+</c:v>
                </c:pt>
              </c:strCache>
            </c:strRef>
          </c:tx>
          <c:spPr>
            <a:solidFill>
              <a:schemeClr val="accent5">
                <a:lumMod val="75000"/>
                <a:alpha val="80000"/>
              </a:schemeClr>
            </a:solidFill>
            <a:ln>
              <a:noFill/>
            </a:ln>
          </c:spPr>
          <c:dLbls>
            <c:dLbl>
              <c:idx val="0"/>
              <c:delete val="1"/>
            </c:dLbl>
            <c:dLbl>
              <c:idx val="1"/>
              <c:delete val="1"/>
            </c:dLbl>
            <c:dLbl>
              <c:idx val="2"/>
              <c:delete val="1"/>
            </c:dLbl>
            <c:dLbl>
              <c:idx val="3"/>
              <c:delete val="1"/>
            </c:dLbl>
            <c:dLbl>
              <c:idx val="5"/>
              <c:delete val="1"/>
            </c:dLbl>
            <c:dLbl>
              <c:idx val="6"/>
              <c:delete val="1"/>
            </c:dLbl>
            <c:dLbl>
              <c:idx val="7"/>
              <c:delete val="1"/>
            </c:dLbl>
            <c:dLbl>
              <c:idx val="9"/>
              <c:delete val="1"/>
            </c:dLbl>
            <c:dLbl>
              <c:idx val="10"/>
              <c:delete val="1"/>
            </c:dLbl>
            <c:dLbl>
              <c:idx val="11"/>
              <c:delete val="1"/>
            </c:dLbl>
            <c:dLbl>
              <c:idx val="12"/>
              <c:delete val="1"/>
            </c:dLbl>
            <c:dLbl>
              <c:idx val="14"/>
              <c:delete val="1"/>
            </c:dLbl>
            <c:dLbl>
              <c:idx val="15"/>
              <c:delete val="1"/>
            </c:dLbl>
            <c:dLbl>
              <c:idx val="16"/>
              <c:delete val="1"/>
            </c:dLbl>
            <c:dLbl>
              <c:idx val="17"/>
              <c:delete val="1"/>
            </c:dLbl>
            <c:dLbl>
              <c:idx val="19"/>
              <c:delete val="1"/>
            </c:dLbl>
            <c:dLbl>
              <c:idx val="20"/>
              <c:delete val="1"/>
            </c:dLbl>
            <c:dLbl>
              <c:idx val="21"/>
              <c:delete val="1"/>
            </c:dLbl>
            <c:dLbl>
              <c:idx val="22"/>
              <c:delete val="1"/>
            </c:dLbl>
            <c:dLbl>
              <c:idx val="23"/>
              <c:layout>
                <c:manualLayout>
                  <c:x val="-2.6578073089700997E-2"/>
                  <c:y val="-1.7006802721088437E-2"/>
                </c:manualLayout>
              </c:layout>
              <c:showLegendKey val="0"/>
              <c:showVal val="1"/>
              <c:showCatName val="0"/>
              <c:showSerName val="0"/>
              <c:showPercent val="0"/>
              <c:showBubbleSize val="0"/>
            </c:dLbl>
            <c:dLbl>
              <c:idx val="24"/>
              <c:delete val="1"/>
            </c:dLbl>
            <c:showLegendKey val="0"/>
            <c:showVal val="1"/>
            <c:showCatName val="0"/>
            <c:showSerName val="0"/>
            <c:showPercent val="0"/>
            <c:showBubbleSize val="0"/>
            <c:showLeaderLines val="0"/>
          </c:dLbls>
          <c:cat>
            <c:numRef>
              <c:f>'NEL all persons'!$B$39:$AA$39</c:f>
              <c:numCache>
                <c:formatCode>General</c:formatCode>
                <c:ptCount val="26"/>
                <c:pt idx="4">
                  <c:v>2016</c:v>
                </c:pt>
                <c:pt idx="8">
                  <c:v>2020</c:v>
                </c:pt>
                <c:pt idx="13">
                  <c:v>2025</c:v>
                </c:pt>
                <c:pt idx="18">
                  <c:v>2030</c:v>
                </c:pt>
                <c:pt idx="23">
                  <c:v>2035</c:v>
                </c:pt>
                <c:pt idx="25">
                  <c:v>2037</c:v>
                </c:pt>
              </c:numCache>
            </c:numRef>
          </c:cat>
          <c:val>
            <c:numRef>
              <c:f>'NEL all persons'!$B$42:$AA$42</c:f>
              <c:numCache>
                <c:formatCode>_-* #,##0_-;\-* #,##0_-;_-* "-"??_-;_-@_-</c:formatCode>
                <c:ptCount val="26"/>
                <c:pt idx="0">
                  <c:v>3900</c:v>
                </c:pt>
                <c:pt idx="1">
                  <c:v>3900</c:v>
                </c:pt>
                <c:pt idx="2">
                  <c:v>4000</c:v>
                </c:pt>
                <c:pt idx="3">
                  <c:v>4099.9999999999991</c:v>
                </c:pt>
                <c:pt idx="4">
                  <c:v>4300.0000000000009</c:v>
                </c:pt>
                <c:pt idx="5">
                  <c:v>4400.0000000000009</c:v>
                </c:pt>
                <c:pt idx="6">
                  <c:v>4599.9999999999991</c:v>
                </c:pt>
                <c:pt idx="7">
                  <c:v>4800</c:v>
                </c:pt>
                <c:pt idx="8">
                  <c:v>4900.0000000000009</c:v>
                </c:pt>
                <c:pt idx="9">
                  <c:v>5099.9999999999991</c:v>
                </c:pt>
                <c:pt idx="10">
                  <c:v>5300</c:v>
                </c:pt>
                <c:pt idx="11">
                  <c:v>5600</c:v>
                </c:pt>
                <c:pt idx="12">
                  <c:v>5800</c:v>
                </c:pt>
                <c:pt idx="13">
                  <c:v>5900</c:v>
                </c:pt>
                <c:pt idx="14">
                  <c:v>6100</c:v>
                </c:pt>
                <c:pt idx="15">
                  <c:v>6300.0000000000009</c:v>
                </c:pt>
                <c:pt idx="16">
                  <c:v>6500</c:v>
                </c:pt>
                <c:pt idx="17">
                  <c:v>6800</c:v>
                </c:pt>
                <c:pt idx="18">
                  <c:v>7000</c:v>
                </c:pt>
                <c:pt idx="19">
                  <c:v>7300</c:v>
                </c:pt>
                <c:pt idx="20">
                  <c:v>7900</c:v>
                </c:pt>
                <c:pt idx="21">
                  <c:v>8300.0000000000018</c:v>
                </c:pt>
                <c:pt idx="22">
                  <c:v>8600</c:v>
                </c:pt>
                <c:pt idx="23">
                  <c:v>8899.9999999999982</c:v>
                </c:pt>
                <c:pt idx="24">
                  <c:v>9100</c:v>
                </c:pt>
                <c:pt idx="25">
                  <c:v>9300.0000000000018</c:v>
                </c:pt>
              </c:numCache>
            </c:numRef>
          </c:val>
        </c:ser>
        <c:dLbls>
          <c:showLegendKey val="0"/>
          <c:showVal val="1"/>
          <c:showCatName val="0"/>
          <c:showSerName val="0"/>
          <c:showPercent val="0"/>
          <c:showBubbleSize val="0"/>
        </c:dLbls>
        <c:axId val="72734976"/>
        <c:axId val="87331968"/>
      </c:areaChart>
      <c:barChart>
        <c:barDir val="col"/>
        <c:grouping val="clustered"/>
        <c:varyColors val="0"/>
        <c:ser>
          <c:idx val="3"/>
          <c:order val="3"/>
          <c:spPr>
            <a:noFill/>
            <a:ln w="25400">
              <a:noFill/>
            </a:ln>
          </c:spPr>
          <c:invertIfNegative val="0"/>
          <c:dLbls>
            <c:dLbl>
              <c:idx val="0"/>
              <c:delete val="1"/>
            </c:dLbl>
            <c:dLbl>
              <c:idx val="1"/>
              <c:delete val="1"/>
            </c:dLbl>
            <c:dLbl>
              <c:idx val="2"/>
              <c:delete val="1"/>
            </c:dLbl>
            <c:dLbl>
              <c:idx val="3"/>
              <c:delete val="1"/>
            </c:dLbl>
            <c:dLbl>
              <c:idx val="5"/>
              <c:delete val="1"/>
            </c:dLbl>
            <c:dLbl>
              <c:idx val="6"/>
              <c:delete val="1"/>
            </c:dLbl>
            <c:dLbl>
              <c:idx val="7"/>
              <c:delete val="1"/>
            </c:dLbl>
            <c:dLbl>
              <c:idx val="9"/>
              <c:delete val="1"/>
            </c:dLbl>
            <c:dLbl>
              <c:idx val="10"/>
              <c:delete val="1"/>
            </c:dLbl>
            <c:dLbl>
              <c:idx val="11"/>
              <c:delete val="1"/>
            </c:dLbl>
            <c:dLbl>
              <c:idx val="12"/>
              <c:delete val="1"/>
            </c:dLbl>
            <c:dLbl>
              <c:idx val="14"/>
              <c:delete val="1"/>
            </c:dLbl>
            <c:dLbl>
              <c:idx val="15"/>
              <c:delete val="1"/>
            </c:dLbl>
            <c:dLbl>
              <c:idx val="16"/>
              <c:delete val="1"/>
            </c:dLbl>
            <c:dLbl>
              <c:idx val="17"/>
              <c:delete val="1"/>
            </c:dLbl>
            <c:dLbl>
              <c:idx val="19"/>
              <c:delete val="1"/>
            </c:dLbl>
            <c:dLbl>
              <c:idx val="20"/>
              <c:delete val="1"/>
            </c:dLbl>
            <c:dLbl>
              <c:idx val="21"/>
              <c:delete val="1"/>
            </c:dLbl>
            <c:dLbl>
              <c:idx val="22"/>
              <c:delete val="1"/>
            </c:dLbl>
            <c:dLbl>
              <c:idx val="23"/>
              <c:layout>
                <c:manualLayout>
                  <c:x val="-2.4369262403137769E-2"/>
                  <c:y val="0"/>
                </c:manualLayout>
              </c:layout>
              <c:showLegendKey val="0"/>
              <c:showVal val="1"/>
              <c:showCatName val="0"/>
              <c:showSerName val="0"/>
              <c:showPercent val="0"/>
              <c:showBubbleSize val="0"/>
            </c:dLbl>
            <c:dLbl>
              <c:idx val="24"/>
              <c:delete val="1"/>
            </c:dLbl>
            <c:txPr>
              <a:bodyPr/>
              <a:lstStyle/>
              <a:p>
                <a:pPr>
                  <a:defRPr sz="1100" b="1"/>
                </a:pPr>
                <a:endParaRPr lang="en-US"/>
              </a:p>
            </c:txPr>
            <c:showLegendKey val="0"/>
            <c:showVal val="1"/>
            <c:showCatName val="0"/>
            <c:showSerName val="0"/>
            <c:showPercent val="0"/>
            <c:showBubbleSize val="0"/>
            <c:showLeaderLines val="0"/>
          </c:dLbls>
          <c:val>
            <c:numRef>
              <c:f>'NEL all persons'!$B$43:$AA$43</c:f>
              <c:numCache>
                <c:formatCode>General</c:formatCode>
                <c:ptCount val="26"/>
                <c:pt idx="4" formatCode="_-* #,##0_-;\-* #,##0_-;_-* &quot;-&quot;??_-;_-@_-">
                  <c:v>31799.999999999996</c:v>
                </c:pt>
                <c:pt idx="8" formatCode="_-* #,##0_-;\-* #,##0_-;_-* &quot;-&quot;??_-;_-@_-">
                  <c:v>33600</c:v>
                </c:pt>
                <c:pt idx="13" formatCode="_-* #,##0_-;\-* #,##0_-;_-* &quot;-&quot;??_-;_-@_-">
                  <c:v>36600</c:v>
                </c:pt>
                <c:pt idx="18" formatCode="_-* #,##0_-;\-* #,##0_-;_-* &quot;-&quot;??_-;_-@_-">
                  <c:v>40200</c:v>
                </c:pt>
                <c:pt idx="23" formatCode="_-* #,##0_-;\-* #,##0_-;_-* &quot;-&quot;??_-;_-@_-">
                  <c:v>43100</c:v>
                </c:pt>
                <c:pt idx="25" formatCode="_-* #,##0_-;\-* #,##0_-;_-* &quot;-&quot;??_-;_-@_-">
                  <c:v>43900</c:v>
                </c:pt>
              </c:numCache>
            </c:numRef>
          </c:val>
        </c:ser>
        <c:dLbls>
          <c:showLegendKey val="0"/>
          <c:showVal val="1"/>
          <c:showCatName val="0"/>
          <c:showSerName val="0"/>
          <c:showPercent val="0"/>
          <c:showBubbleSize val="0"/>
        </c:dLbls>
        <c:gapWidth val="0"/>
        <c:overlap val="100"/>
        <c:axId val="72734976"/>
        <c:axId val="87331968"/>
      </c:barChart>
      <c:catAx>
        <c:axId val="72734976"/>
        <c:scaling>
          <c:orientation val="minMax"/>
        </c:scaling>
        <c:delete val="0"/>
        <c:axPos val="b"/>
        <c:numFmt formatCode="General" sourceLinked="1"/>
        <c:majorTickMark val="in"/>
        <c:minorTickMark val="none"/>
        <c:tickLblPos val="nextTo"/>
        <c:txPr>
          <a:bodyPr rot="0" vert="horz"/>
          <a:lstStyle/>
          <a:p>
            <a:pPr>
              <a:defRPr sz="1400" b="1"/>
            </a:pPr>
            <a:endParaRPr lang="en-US"/>
          </a:p>
        </c:txPr>
        <c:crossAx val="87331968"/>
        <c:crosses val="autoZero"/>
        <c:auto val="1"/>
        <c:lblAlgn val="ctr"/>
        <c:lblOffset val="100"/>
        <c:tickLblSkip val="1"/>
        <c:noMultiLvlLbl val="0"/>
      </c:catAx>
      <c:valAx>
        <c:axId val="87331968"/>
        <c:scaling>
          <c:orientation val="minMax"/>
          <c:max val="50000"/>
        </c:scaling>
        <c:delete val="0"/>
        <c:axPos val="l"/>
        <c:title>
          <c:tx>
            <c:rich>
              <a:bodyPr rot="-5400000" vert="horz"/>
              <a:lstStyle/>
              <a:p>
                <a:pPr>
                  <a:defRPr sz="1600"/>
                </a:pPr>
                <a:r>
                  <a:rPr lang="en-GB" sz="1600"/>
                  <a:t>Number of people</a:t>
                </a:r>
              </a:p>
            </c:rich>
          </c:tx>
          <c:layout/>
          <c:overlay val="0"/>
        </c:title>
        <c:numFmt formatCode="#,##0" sourceLinked="0"/>
        <c:majorTickMark val="out"/>
        <c:minorTickMark val="none"/>
        <c:tickLblPos val="nextTo"/>
        <c:txPr>
          <a:bodyPr/>
          <a:lstStyle/>
          <a:p>
            <a:pPr>
              <a:defRPr sz="1000"/>
            </a:pPr>
            <a:endParaRPr lang="en-US"/>
          </a:p>
        </c:txPr>
        <c:crossAx val="72734976"/>
        <c:crosses val="autoZero"/>
        <c:crossBetween val="midCat"/>
      </c:valAx>
    </c:plotArea>
    <c:legend>
      <c:legendPos val="b"/>
      <c:legendEntry>
        <c:idx val="3"/>
        <c:delete val="1"/>
      </c:legendEntry>
      <c:layout/>
      <c:overlay val="0"/>
      <c:txPr>
        <a:bodyPr/>
        <a:lstStyle/>
        <a:p>
          <a:pPr>
            <a:defRPr sz="1400"/>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1">
                  <a:lumMod val="50000"/>
                </a:schemeClr>
              </a:solidFill>
            </c:spPr>
          </c:dPt>
          <c:dPt>
            <c:idx val="1"/>
            <c:invertIfNegative val="0"/>
            <c:bubble3D val="0"/>
            <c:spPr>
              <a:solidFill>
                <a:schemeClr val="accent1">
                  <a:lumMod val="50000"/>
                </a:schemeClr>
              </a:solidFill>
            </c:spPr>
          </c:dPt>
          <c:dPt>
            <c:idx val="2"/>
            <c:invertIfNegative val="0"/>
            <c:bubble3D val="0"/>
            <c:spPr>
              <a:solidFill>
                <a:schemeClr val="accent1">
                  <a:lumMod val="50000"/>
                </a:schemeClr>
              </a:solidFill>
            </c:spPr>
          </c:dPt>
          <c:dPt>
            <c:idx val="9"/>
            <c:invertIfNegative val="0"/>
            <c:bubble3D val="0"/>
            <c:spPr>
              <a:solidFill>
                <a:schemeClr val="accent1"/>
              </a:solidFill>
            </c:spPr>
          </c:dPt>
          <c:dPt>
            <c:idx val="10"/>
            <c:invertIfNegative val="0"/>
            <c:bubble3D val="0"/>
            <c:spPr>
              <a:solidFill>
                <a:schemeClr val="accent1">
                  <a:lumMod val="40000"/>
                  <a:lumOff val="60000"/>
                </a:schemeClr>
              </a:solidFill>
            </c:spPr>
          </c:dPt>
          <c:dPt>
            <c:idx val="11"/>
            <c:invertIfNegative val="0"/>
            <c:bubble3D val="0"/>
            <c:spPr>
              <a:solidFill>
                <a:schemeClr val="accent1">
                  <a:lumMod val="40000"/>
                  <a:lumOff val="60000"/>
                </a:schemeClr>
              </a:solidFill>
            </c:spPr>
          </c:dPt>
          <c:dPt>
            <c:idx val="12"/>
            <c:invertIfNegative val="0"/>
            <c:bubble3D val="0"/>
            <c:spPr>
              <a:solidFill>
                <a:schemeClr val="accent1">
                  <a:lumMod val="40000"/>
                  <a:lumOff val="60000"/>
                </a:schemeClr>
              </a:solidFill>
            </c:spPr>
          </c:dPt>
          <c:dPt>
            <c:idx val="13"/>
            <c:invertIfNegative val="0"/>
            <c:bubble3D val="0"/>
            <c:spPr>
              <a:solidFill>
                <a:schemeClr val="accent1">
                  <a:lumMod val="40000"/>
                  <a:lumOff val="60000"/>
                </a:schemeClr>
              </a:solidFill>
            </c:spPr>
          </c:dPt>
          <c:dPt>
            <c:idx val="14"/>
            <c:invertIfNegative val="0"/>
            <c:bubble3D val="0"/>
            <c:spPr>
              <a:solidFill>
                <a:schemeClr val="accent1">
                  <a:lumMod val="40000"/>
                  <a:lumOff val="60000"/>
                </a:schemeClr>
              </a:solidFill>
            </c:spPr>
          </c:dPt>
          <c:dLbls>
            <c:numFmt formatCode="#,##0.0" sourceLinked="0"/>
            <c:spPr>
              <a:solidFill>
                <a:schemeClr val="bg1"/>
              </a:solidFill>
            </c:spPr>
            <c:dLblPos val="ctr"/>
            <c:showLegendKey val="0"/>
            <c:showVal val="1"/>
            <c:showCatName val="0"/>
            <c:showSerName val="0"/>
            <c:showPercent val="0"/>
            <c:showBubbleSize val="0"/>
            <c:showLeaderLines val="0"/>
          </c:dLbls>
          <c:errBars>
            <c:errBarType val="both"/>
            <c:errValType val="cust"/>
            <c:noEndCap val="0"/>
            <c:plus>
              <c:numRef>
                <c:f>'S:\Public Health Core\DPH Annual Report 2016\Data\Life Expectancy\[2010-14 NEL Life Expectancy.xls]Sheet1'!$F$2:$F$19</c:f>
                <c:numCache>
                  <c:formatCode>General</c:formatCode>
                  <c:ptCount val="18"/>
                  <c:pt idx="0">
                    <c:v>1.4624590099655563</c:v>
                  </c:pt>
                  <c:pt idx="1">
                    <c:v>1.3285519551691607</c:v>
                  </c:pt>
                  <c:pt idx="2">
                    <c:v>1.419274839985377</c:v>
                  </c:pt>
                  <c:pt idx="3">
                    <c:v>1.5161752594093656</c:v>
                  </c:pt>
                  <c:pt idx="4">
                    <c:v>1.9378242654614297</c:v>
                  </c:pt>
                  <c:pt idx="5">
                    <c:v>1.6134892525991944</c:v>
                  </c:pt>
                  <c:pt idx="6">
                    <c:v>1.3350197327385587</c:v>
                  </c:pt>
                  <c:pt idx="7">
                    <c:v>1.5261612192471432</c:v>
                  </c:pt>
                  <c:pt idx="8">
                    <c:v>1.2025675100010886</c:v>
                  </c:pt>
                  <c:pt idx="9">
                    <c:v>1.3145950800212063</c:v>
                  </c:pt>
                  <c:pt idx="10">
                    <c:v>1.5873002533050737</c:v>
                  </c:pt>
                  <c:pt idx="11">
                    <c:v>1.351937597179699</c:v>
                  </c:pt>
                  <c:pt idx="12">
                    <c:v>1.5606083237203023</c:v>
                  </c:pt>
                  <c:pt idx="13">
                    <c:v>1.457000883876475</c:v>
                  </c:pt>
                  <c:pt idx="14">
                    <c:v>1.1780424518610459</c:v>
                  </c:pt>
                  <c:pt idx="16">
                    <c:v>0.36892094700739619</c:v>
                  </c:pt>
                </c:numCache>
              </c:numRef>
            </c:plus>
            <c:minus>
              <c:numRef>
                <c:f>'S:\Public Health Core\DPH Annual Report 2016\Data\Life Expectancy\[2010-14 NEL Life Expectancy.xls]Sheet1'!$E$2:$E$18</c:f>
                <c:numCache>
                  <c:formatCode>General</c:formatCode>
                  <c:ptCount val="17"/>
                  <c:pt idx="0">
                    <c:v>1.4624590099655563</c:v>
                  </c:pt>
                  <c:pt idx="1">
                    <c:v>1.3285519551691607</c:v>
                  </c:pt>
                  <c:pt idx="2">
                    <c:v>1.419274839985377</c:v>
                  </c:pt>
                  <c:pt idx="3">
                    <c:v>1.5161752594093656</c:v>
                  </c:pt>
                  <c:pt idx="4">
                    <c:v>1.9378242654614297</c:v>
                  </c:pt>
                  <c:pt idx="5">
                    <c:v>1.6134892525991944</c:v>
                  </c:pt>
                  <c:pt idx="6">
                    <c:v>1.3350197327385587</c:v>
                  </c:pt>
                  <c:pt idx="7">
                    <c:v>1.5261612192471432</c:v>
                  </c:pt>
                  <c:pt idx="8">
                    <c:v>1.2025675100010886</c:v>
                  </c:pt>
                  <c:pt idx="9">
                    <c:v>1.3145950800212063</c:v>
                  </c:pt>
                  <c:pt idx="10">
                    <c:v>1.5873002533050737</c:v>
                  </c:pt>
                  <c:pt idx="11">
                    <c:v>1.351937597179699</c:v>
                  </c:pt>
                  <c:pt idx="12">
                    <c:v>1.5606083237203023</c:v>
                  </c:pt>
                  <c:pt idx="13">
                    <c:v>1.457000883876475</c:v>
                  </c:pt>
                  <c:pt idx="14">
                    <c:v>1.1780424518610459</c:v>
                  </c:pt>
                  <c:pt idx="16">
                    <c:v>0.36892094700739619</c:v>
                  </c:pt>
                </c:numCache>
              </c:numRef>
            </c:minus>
          </c:errBars>
          <c:cat>
            <c:strRef>
              <c:f>'S:\Public Health Core\DPH Annual Report 2016\Data\Life Expectancy\[2010-14 NEL Life Expectancy.xls]Sheet1'!$A$2:$A$18</c:f>
              <c:strCache>
                <c:ptCount val="17"/>
                <c:pt idx="0">
                  <c:v>East Marsh</c:v>
                </c:pt>
                <c:pt idx="1">
                  <c:v>South</c:v>
                </c:pt>
                <c:pt idx="2">
                  <c:v>Sidney Sussex</c:v>
                </c:pt>
                <c:pt idx="3">
                  <c:v>Immingham</c:v>
                </c:pt>
                <c:pt idx="4">
                  <c:v>West Marsh</c:v>
                </c:pt>
                <c:pt idx="5">
                  <c:v>Freshney</c:v>
                </c:pt>
                <c:pt idx="6">
                  <c:v>Park</c:v>
                </c:pt>
                <c:pt idx="7">
                  <c:v>Croft Baker</c:v>
                </c:pt>
                <c:pt idx="8">
                  <c:v>Yarborough</c:v>
                </c:pt>
                <c:pt idx="9">
                  <c:v>Heneage</c:v>
                </c:pt>
                <c:pt idx="10">
                  <c:v>Humberston and New Waltham</c:v>
                </c:pt>
                <c:pt idx="11">
                  <c:v>Scartho</c:v>
                </c:pt>
                <c:pt idx="12">
                  <c:v>Waltham</c:v>
                </c:pt>
                <c:pt idx="13">
                  <c:v>Wolds</c:v>
                </c:pt>
                <c:pt idx="14">
                  <c:v>Haverstoe</c:v>
                </c:pt>
                <c:pt idx="16">
                  <c:v>North East Lincolnshire</c:v>
                </c:pt>
              </c:strCache>
            </c:strRef>
          </c:cat>
          <c:val>
            <c:numRef>
              <c:f>'S:\Public Health Core\DPH Annual Report 2016\Data\Life Expectancy\[2010-14 NEL Life Expectancy.xls]Sheet1'!$B$2:$B$18</c:f>
              <c:numCache>
                <c:formatCode>General</c:formatCode>
                <c:ptCount val="17"/>
                <c:pt idx="0">
                  <c:v>74.714745309364673</c:v>
                </c:pt>
                <c:pt idx="1">
                  <c:v>77.105967697230582</c:v>
                </c:pt>
                <c:pt idx="2">
                  <c:v>78.485048924037969</c:v>
                </c:pt>
                <c:pt idx="3">
                  <c:v>78.968533231125363</c:v>
                </c:pt>
                <c:pt idx="4">
                  <c:v>79.292475815218125</c:v>
                </c:pt>
                <c:pt idx="5">
                  <c:v>79.415016425727629</c:v>
                </c:pt>
                <c:pt idx="6">
                  <c:v>80.078692306972641</c:v>
                </c:pt>
                <c:pt idx="7">
                  <c:v>80.309706057940204</c:v>
                </c:pt>
                <c:pt idx="8">
                  <c:v>80.752338430618508</c:v>
                </c:pt>
                <c:pt idx="9">
                  <c:v>80.912662451321253</c:v>
                </c:pt>
                <c:pt idx="10">
                  <c:v>82.273667842956854</c:v>
                </c:pt>
                <c:pt idx="11">
                  <c:v>82.41020158906197</c:v>
                </c:pt>
                <c:pt idx="12">
                  <c:v>82.725396990158728</c:v>
                </c:pt>
                <c:pt idx="13">
                  <c:v>82.887650967706122</c:v>
                </c:pt>
                <c:pt idx="14">
                  <c:v>84.573502765153876</c:v>
                </c:pt>
                <c:pt idx="16">
                  <c:v>80.269079194334367</c:v>
                </c:pt>
              </c:numCache>
            </c:numRef>
          </c:val>
        </c:ser>
        <c:ser>
          <c:idx val="1"/>
          <c:order val="1"/>
          <c:tx>
            <c:strRef>
              <c:f>'S:\Public Health Core\DPH Annual Report 2016\Data\Life Expectancy\[2010-14 NEL Life Expectancy.xls]Sheet1'!$G$1</c:f>
              <c:strCache>
                <c:ptCount val="1"/>
                <c:pt idx="0">
                  <c:v>LE significantly lower than NEL average</c:v>
                </c:pt>
              </c:strCache>
            </c:strRef>
          </c:tx>
          <c:spPr>
            <a:solidFill>
              <a:schemeClr val="accent1">
                <a:lumMod val="50000"/>
              </a:schemeClr>
            </a:solidFill>
          </c:spPr>
          <c:invertIfNegative val="0"/>
          <c:val>
            <c:numRef>
              <c:f>'S:\Public Health Core\DPH Annual Report 2016\Data\Life Expectancy\[2010-14 NEL Life Expectancy.xls]Sheet1'!$G$2</c:f>
              <c:numCache>
                <c:formatCode>General</c:formatCode>
                <c:ptCount val="1"/>
                <c:pt idx="0">
                  <c:v>0</c:v>
                </c:pt>
              </c:numCache>
            </c:numRef>
          </c:val>
        </c:ser>
        <c:ser>
          <c:idx val="2"/>
          <c:order val="2"/>
          <c:tx>
            <c:strRef>
              <c:f>'S:\Public Health Core\DPH Annual Report 2016\Data\Life Expectancy\[2010-14 NEL Life Expectancy.xls]Sheet1'!$H$1</c:f>
              <c:strCache>
                <c:ptCount val="1"/>
                <c:pt idx="0">
                  <c:v>LE similar to NEL average</c:v>
                </c:pt>
              </c:strCache>
            </c:strRef>
          </c:tx>
          <c:spPr>
            <a:solidFill>
              <a:schemeClr val="accent1"/>
            </a:solidFill>
          </c:spPr>
          <c:invertIfNegative val="0"/>
          <c:val>
            <c:numRef>
              <c:f>'S:\Public Health Core\DPH Annual Report 2016\Data\Life Expectancy\[2010-14 NEL Life Expectancy.xls]Sheet1'!$H$2</c:f>
              <c:numCache>
                <c:formatCode>General</c:formatCode>
                <c:ptCount val="1"/>
                <c:pt idx="0">
                  <c:v>0</c:v>
                </c:pt>
              </c:numCache>
            </c:numRef>
          </c:val>
        </c:ser>
        <c:ser>
          <c:idx val="3"/>
          <c:order val="3"/>
          <c:tx>
            <c:strRef>
              <c:f>'S:\Public Health Core\DPH Annual Report 2016\Data\Life Expectancy\[2010-14 NEL Life Expectancy.xls]Sheet1'!$I$1</c:f>
              <c:strCache>
                <c:ptCount val="1"/>
                <c:pt idx="0">
                  <c:v>LE significantly higher than NEL average</c:v>
                </c:pt>
              </c:strCache>
            </c:strRef>
          </c:tx>
          <c:spPr>
            <a:solidFill>
              <a:schemeClr val="accent1">
                <a:lumMod val="40000"/>
                <a:lumOff val="60000"/>
              </a:schemeClr>
            </a:solidFill>
          </c:spPr>
          <c:invertIfNegative val="0"/>
          <c:val>
            <c:numRef>
              <c:f>'S:\Public Health Core\DPH Annual Report 2016\Data\Life Expectancy\[2010-14 NEL Life Expectancy.xls]Sheet1'!$I$2</c:f>
              <c:numCache>
                <c:formatCode>General</c:formatCode>
                <c:ptCount val="1"/>
                <c:pt idx="0">
                  <c:v>0</c:v>
                </c:pt>
              </c:numCache>
            </c:numRef>
          </c:val>
        </c:ser>
        <c:dLbls>
          <c:showLegendKey val="0"/>
          <c:showVal val="0"/>
          <c:showCatName val="0"/>
          <c:showSerName val="0"/>
          <c:showPercent val="0"/>
          <c:showBubbleSize val="0"/>
        </c:dLbls>
        <c:gapWidth val="50"/>
        <c:overlap val="100"/>
        <c:axId val="87995136"/>
        <c:axId val="87996672"/>
      </c:barChart>
      <c:catAx>
        <c:axId val="87995136"/>
        <c:scaling>
          <c:orientation val="minMax"/>
        </c:scaling>
        <c:delete val="0"/>
        <c:axPos val="b"/>
        <c:numFmt formatCode="General" sourceLinked="1"/>
        <c:majorTickMark val="out"/>
        <c:minorTickMark val="none"/>
        <c:tickLblPos val="nextTo"/>
        <c:txPr>
          <a:bodyPr/>
          <a:lstStyle/>
          <a:p>
            <a:pPr>
              <a:defRPr sz="1200"/>
            </a:pPr>
            <a:endParaRPr lang="en-US"/>
          </a:p>
        </c:txPr>
        <c:crossAx val="87996672"/>
        <c:crosses val="autoZero"/>
        <c:auto val="1"/>
        <c:lblAlgn val="ctr"/>
        <c:lblOffset val="100"/>
        <c:noMultiLvlLbl val="0"/>
      </c:catAx>
      <c:valAx>
        <c:axId val="87996672"/>
        <c:scaling>
          <c:orientation val="minMax"/>
          <c:max val="86"/>
          <c:min val="70"/>
        </c:scaling>
        <c:delete val="0"/>
        <c:axPos val="l"/>
        <c:majorGridlines/>
        <c:title>
          <c:tx>
            <c:rich>
              <a:bodyPr rot="-5400000" vert="horz"/>
              <a:lstStyle/>
              <a:p>
                <a:pPr>
                  <a:defRPr/>
                </a:pPr>
                <a:r>
                  <a:rPr lang="en-GB"/>
                  <a:t>Life expectancy</a:t>
                </a:r>
                <a:r>
                  <a:rPr lang="en-GB" baseline="0"/>
                  <a:t> (years)</a:t>
                </a:r>
                <a:endParaRPr lang="en-GB"/>
              </a:p>
            </c:rich>
          </c:tx>
          <c:layout/>
          <c:overlay val="0"/>
        </c:title>
        <c:numFmt formatCode="General" sourceLinked="1"/>
        <c:majorTickMark val="out"/>
        <c:minorTickMark val="none"/>
        <c:tickLblPos val="nextTo"/>
        <c:crossAx val="87995136"/>
        <c:crosses val="autoZero"/>
        <c:crossBetween val="between"/>
      </c:valAx>
    </c:plotArea>
    <c:legend>
      <c:legendPos val="r"/>
      <c:legendEntry>
        <c:idx val="0"/>
        <c:delete val="1"/>
      </c:legendEntry>
      <c:layout>
        <c:manualLayout>
          <c:xMode val="edge"/>
          <c:yMode val="edge"/>
          <c:x val="0.71314979107637377"/>
          <c:y val="0.21380862825554225"/>
          <c:w val="0.28685020892362628"/>
          <c:h val="0.32013748110516788"/>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Sheet1!$B$15</c:f>
              <c:strCache>
                <c:ptCount val="1"/>
                <c:pt idx="0">
                  <c:v>North East Lincolnshire</c:v>
                </c:pt>
              </c:strCache>
            </c:strRef>
          </c:tx>
          <c:invertIfNegative val="0"/>
          <c:errBars>
            <c:errBarType val="both"/>
            <c:errValType val="cust"/>
            <c:noEndCap val="0"/>
            <c:plus>
              <c:numRef>
                <c:f>(Sheet1!$G$15,Sheet1!$L$15)</c:f>
                <c:numCache>
                  <c:formatCode>General</c:formatCode>
                  <c:ptCount val="2"/>
                  <c:pt idx="0">
                    <c:v>0.32289000000000101</c:v>
                  </c:pt>
                  <c:pt idx="1">
                    <c:v>0.29462999999999795</c:v>
                  </c:pt>
                </c:numCache>
              </c:numRef>
            </c:plus>
            <c:minus>
              <c:numRef>
                <c:f>(Sheet1!$E$15,Sheet1!$J$15)</c:f>
                <c:numCache>
                  <c:formatCode>General</c:formatCode>
                  <c:ptCount val="2"/>
                  <c:pt idx="0">
                    <c:v>0.32287999999999784</c:v>
                  </c:pt>
                  <c:pt idx="1">
                    <c:v>0.29462999999999795</c:v>
                  </c:pt>
                </c:numCache>
              </c:numRef>
            </c:minus>
          </c:errBars>
          <c:cat>
            <c:strRef>
              <c:f>(Sheet1!$C$14,Sheet1!$H$14)</c:f>
              <c:strCache>
                <c:ptCount val="2"/>
                <c:pt idx="0">
                  <c:v>Male</c:v>
                </c:pt>
                <c:pt idx="1">
                  <c:v>Female</c:v>
                </c:pt>
              </c:strCache>
            </c:strRef>
          </c:cat>
          <c:val>
            <c:numRef>
              <c:f>(Sheet1!$C$15,Sheet1!$H$15)</c:f>
              <c:numCache>
                <c:formatCode>0.0</c:formatCode>
                <c:ptCount val="2"/>
                <c:pt idx="0">
                  <c:v>61.428649999999998</c:v>
                </c:pt>
                <c:pt idx="1">
                  <c:v>62.998860000000001</c:v>
                </c:pt>
              </c:numCache>
            </c:numRef>
          </c:val>
        </c:ser>
        <c:ser>
          <c:idx val="1"/>
          <c:order val="1"/>
          <c:tx>
            <c:strRef>
              <c:f>Sheet1!$B$16</c:f>
              <c:strCache>
                <c:ptCount val="1"/>
                <c:pt idx="0">
                  <c:v>Yorkshire and The Humber</c:v>
                </c:pt>
              </c:strCache>
            </c:strRef>
          </c:tx>
          <c:invertIfNegative val="0"/>
          <c:errBars>
            <c:errBarType val="both"/>
            <c:errValType val="cust"/>
            <c:noEndCap val="0"/>
            <c:plus>
              <c:numRef>
                <c:f>(Sheet1!$G$16,Sheet1!$L$16)</c:f>
                <c:numCache>
                  <c:formatCode>General</c:formatCode>
                  <c:ptCount val="2"/>
                  <c:pt idx="0">
                    <c:v>5.4980000000000473E-2</c:v>
                  </c:pt>
                  <c:pt idx="1">
                    <c:v>5.1980000000000359E-2</c:v>
                  </c:pt>
                </c:numCache>
              </c:numRef>
            </c:plus>
            <c:minus>
              <c:numRef>
                <c:f>(Sheet1!$E$16,Sheet1!$J$16)</c:f>
                <c:numCache>
                  <c:formatCode>General</c:formatCode>
                  <c:ptCount val="2"/>
                  <c:pt idx="0">
                    <c:v>5.4980000000000473E-2</c:v>
                  </c:pt>
                  <c:pt idx="1">
                    <c:v>5.1980000000000359E-2</c:v>
                  </c:pt>
                </c:numCache>
              </c:numRef>
            </c:minus>
          </c:errBars>
          <c:cat>
            <c:strRef>
              <c:f>(Sheet1!$C$14,Sheet1!$H$14)</c:f>
              <c:strCache>
                <c:ptCount val="2"/>
                <c:pt idx="0">
                  <c:v>Male</c:v>
                </c:pt>
                <c:pt idx="1">
                  <c:v>Female</c:v>
                </c:pt>
              </c:strCache>
            </c:strRef>
          </c:cat>
          <c:val>
            <c:numRef>
              <c:f>(Sheet1!$C$16,Sheet1!$H$16)</c:f>
              <c:numCache>
                <c:formatCode>0.0</c:formatCode>
                <c:ptCount val="2"/>
                <c:pt idx="0">
                  <c:v>61.905200000000001</c:v>
                </c:pt>
                <c:pt idx="1">
                  <c:v>63.284140000000001</c:v>
                </c:pt>
              </c:numCache>
            </c:numRef>
          </c:val>
        </c:ser>
        <c:ser>
          <c:idx val="2"/>
          <c:order val="2"/>
          <c:tx>
            <c:strRef>
              <c:f>Sheet1!$B$17</c:f>
              <c:strCache>
                <c:ptCount val="1"/>
                <c:pt idx="0">
                  <c:v>England</c:v>
                </c:pt>
              </c:strCache>
            </c:strRef>
          </c:tx>
          <c:invertIfNegative val="0"/>
          <c:errBars>
            <c:errBarType val="both"/>
            <c:errValType val="cust"/>
            <c:noEndCap val="0"/>
            <c:plus>
              <c:numRef>
                <c:f>(Sheet1!$G$17,Sheet1!$L$17)</c:f>
                <c:numCache>
                  <c:formatCode>General</c:formatCode>
                  <c:ptCount val="2"/>
                  <c:pt idx="0">
                    <c:v>1.7670000000002517E-2</c:v>
                  </c:pt>
                  <c:pt idx="1">
                    <c:v>1.6480000000001382E-2</c:v>
                  </c:pt>
                </c:numCache>
              </c:numRef>
            </c:plus>
            <c:minus>
              <c:numRef>
                <c:f>(Sheet1!$E$17,Sheet1!$J$17)</c:f>
                <c:numCache>
                  <c:formatCode>General</c:formatCode>
                  <c:ptCount val="2"/>
                  <c:pt idx="0">
                    <c:v>1.7679999999998586E-2</c:v>
                  </c:pt>
                  <c:pt idx="1">
                    <c:v>1.6480000000001382E-2</c:v>
                  </c:pt>
                </c:numCache>
              </c:numRef>
            </c:minus>
          </c:errBars>
          <c:cat>
            <c:strRef>
              <c:f>(Sheet1!$C$14,Sheet1!$H$14)</c:f>
              <c:strCache>
                <c:ptCount val="2"/>
                <c:pt idx="0">
                  <c:v>Male</c:v>
                </c:pt>
                <c:pt idx="1">
                  <c:v>Female</c:v>
                </c:pt>
              </c:strCache>
            </c:strRef>
          </c:cat>
          <c:val>
            <c:numRef>
              <c:f>(Sheet1!$C$17,Sheet1!$H$17)</c:f>
              <c:numCache>
                <c:formatCode>0.0</c:formatCode>
                <c:ptCount val="2"/>
                <c:pt idx="0">
                  <c:v>63.492539999999998</c:v>
                </c:pt>
                <c:pt idx="1">
                  <c:v>64.769760000000005</c:v>
                </c:pt>
              </c:numCache>
            </c:numRef>
          </c:val>
        </c:ser>
        <c:dLbls>
          <c:dLblPos val="ctr"/>
          <c:showLegendKey val="0"/>
          <c:showVal val="1"/>
          <c:showCatName val="0"/>
          <c:showSerName val="0"/>
          <c:showPercent val="0"/>
          <c:showBubbleSize val="0"/>
        </c:dLbls>
        <c:gapWidth val="150"/>
        <c:axId val="102925056"/>
        <c:axId val="102926592"/>
      </c:barChart>
      <c:catAx>
        <c:axId val="102925056"/>
        <c:scaling>
          <c:orientation val="minMax"/>
        </c:scaling>
        <c:delete val="0"/>
        <c:axPos val="b"/>
        <c:majorTickMark val="out"/>
        <c:minorTickMark val="none"/>
        <c:tickLblPos val="nextTo"/>
        <c:crossAx val="102926592"/>
        <c:crosses val="autoZero"/>
        <c:auto val="1"/>
        <c:lblAlgn val="ctr"/>
        <c:lblOffset val="100"/>
        <c:noMultiLvlLbl val="0"/>
      </c:catAx>
      <c:valAx>
        <c:axId val="102926592"/>
        <c:scaling>
          <c:orientation val="minMax"/>
        </c:scaling>
        <c:delete val="0"/>
        <c:axPos val="l"/>
        <c:majorGridlines/>
        <c:title>
          <c:tx>
            <c:rich>
              <a:bodyPr rot="-5400000" vert="horz"/>
              <a:lstStyle/>
              <a:p>
                <a:pPr>
                  <a:defRPr/>
                </a:pPr>
                <a:r>
                  <a:rPr lang="en-GB"/>
                  <a:t>Healthy Life Expectancy (years)</a:t>
                </a:r>
              </a:p>
            </c:rich>
          </c:tx>
          <c:layout/>
          <c:overlay val="0"/>
        </c:title>
        <c:numFmt formatCode="0.0" sourceLinked="1"/>
        <c:majorTickMark val="out"/>
        <c:minorTickMark val="none"/>
        <c:tickLblPos val="nextTo"/>
        <c:crossAx val="102925056"/>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Sheet1!$O$4</c:f>
              <c:strCache>
                <c:ptCount val="1"/>
                <c:pt idx="0">
                  <c:v>North East Lincolnshire</c:v>
                </c:pt>
              </c:strCache>
            </c:strRef>
          </c:tx>
          <c:invertIfNegative val="0"/>
          <c:dLbls>
            <c:numFmt formatCode="#,##0.0" sourceLinked="0"/>
            <c:dLblPos val="ctr"/>
            <c:showLegendKey val="0"/>
            <c:showVal val="1"/>
            <c:showCatName val="0"/>
            <c:showSerName val="0"/>
            <c:showPercent val="0"/>
            <c:showBubbleSize val="0"/>
            <c:showLeaderLines val="0"/>
          </c:dLbls>
          <c:errBars>
            <c:errBarType val="both"/>
            <c:errValType val="cust"/>
            <c:noEndCap val="0"/>
            <c:plus>
              <c:numRef>
                <c:f>(Sheet1!$U$4,Sheet1!$Y$4)</c:f>
                <c:numCache>
                  <c:formatCode>General</c:formatCode>
                  <c:ptCount val="2"/>
                  <c:pt idx="0">
                    <c:v>0.32058999999999571</c:v>
                  </c:pt>
                  <c:pt idx="1">
                    <c:v>0.28523000000000565</c:v>
                  </c:pt>
                </c:numCache>
              </c:numRef>
            </c:plus>
            <c:minus>
              <c:numRef>
                <c:f>(Sheet1!$S$4,Sheet1!$W$4)</c:f>
                <c:numCache>
                  <c:formatCode>General</c:formatCode>
                  <c:ptCount val="2"/>
                  <c:pt idx="0">
                    <c:v>0.32059000000000282</c:v>
                  </c:pt>
                  <c:pt idx="1">
                    <c:v>0.28522999999999854</c:v>
                  </c:pt>
                </c:numCache>
              </c:numRef>
            </c:minus>
          </c:errBars>
          <c:cat>
            <c:strRef>
              <c:f>Sheet1!$P$3:$Q$3</c:f>
              <c:strCache>
                <c:ptCount val="2"/>
                <c:pt idx="0">
                  <c:v>Males</c:v>
                </c:pt>
                <c:pt idx="1">
                  <c:v>Females</c:v>
                </c:pt>
              </c:strCache>
            </c:strRef>
          </c:cat>
          <c:val>
            <c:numRef>
              <c:f>Sheet1!$P$4:$Q$4</c:f>
              <c:numCache>
                <c:formatCode>General</c:formatCode>
                <c:ptCount val="2"/>
                <c:pt idx="0" formatCode="0.0">
                  <c:v>62.250540000000001</c:v>
                </c:pt>
                <c:pt idx="1">
                  <c:v>63.937660000000001</c:v>
                </c:pt>
              </c:numCache>
            </c:numRef>
          </c:val>
        </c:ser>
        <c:ser>
          <c:idx val="1"/>
          <c:order val="1"/>
          <c:tx>
            <c:strRef>
              <c:f>Sheet1!$O$5</c:f>
              <c:strCache>
                <c:ptCount val="1"/>
                <c:pt idx="0">
                  <c:v>Yorkshire</c:v>
                </c:pt>
              </c:strCache>
            </c:strRef>
          </c:tx>
          <c:invertIfNegative val="0"/>
          <c:dLbls>
            <c:numFmt formatCode="#,##0.0" sourceLinked="0"/>
            <c:dLblPos val="ctr"/>
            <c:showLegendKey val="0"/>
            <c:showVal val="1"/>
            <c:showCatName val="0"/>
            <c:showSerName val="0"/>
            <c:showPercent val="0"/>
            <c:showBubbleSize val="0"/>
            <c:showLeaderLines val="0"/>
          </c:dLbls>
          <c:errBars>
            <c:errBarType val="both"/>
            <c:errValType val="cust"/>
            <c:noEndCap val="0"/>
            <c:plus>
              <c:numRef>
                <c:f>(Sheet1!$U$5,Sheet1!$Y$5)</c:f>
                <c:numCache>
                  <c:formatCode>General</c:formatCode>
                  <c:ptCount val="2"/>
                  <c:pt idx="0">
                    <c:v>5.4110000000001435E-2</c:v>
                  </c:pt>
                  <c:pt idx="1">
                    <c:v>5.0310000000003186E-2</c:v>
                  </c:pt>
                </c:numCache>
              </c:numRef>
            </c:plus>
            <c:minus>
              <c:numRef>
                <c:f>(Sheet1!$S$5,Sheet1!$W$5)</c:f>
                <c:numCache>
                  <c:formatCode>General</c:formatCode>
                  <c:ptCount val="2"/>
                  <c:pt idx="0">
                    <c:v>5.4109999999994329E-2</c:v>
                  </c:pt>
                  <c:pt idx="1">
                    <c:v>5.0319999999999254E-2</c:v>
                  </c:pt>
                </c:numCache>
              </c:numRef>
            </c:minus>
          </c:errBars>
          <c:cat>
            <c:strRef>
              <c:f>Sheet1!$P$3:$Q$3</c:f>
              <c:strCache>
                <c:ptCount val="2"/>
                <c:pt idx="0">
                  <c:v>Males</c:v>
                </c:pt>
                <c:pt idx="1">
                  <c:v>Females</c:v>
                </c:pt>
              </c:strCache>
            </c:strRef>
          </c:cat>
          <c:val>
            <c:numRef>
              <c:f>Sheet1!$P$5:$Q$5</c:f>
              <c:numCache>
                <c:formatCode>0.0</c:formatCode>
                <c:ptCount val="2"/>
                <c:pt idx="0">
                  <c:v>62.707169999999998</c:v>
                </c:pt>
                <c:pt idx="1">
                  <c:v>63.897469999999998</c:v>
                </c:pt>
              </c:numCache>
            </c:numRef>
          </c:val>
        </c:ser>
        <c:ser>
          <c:idx val="2"/>
          <c:order val="2"/>
          <c:tx>
            <c:strRef>
              <c:f>Sheet1!$O$6</c:f>
              <c:strCache>
                <c:ptCount val="1"/>
                <c:pt idx="0">
                  <c:v>England</c:v>
                </c:pt>
              </c:strCache>
            </c:strRef>
          </c:tx>
          <c:invertIfNegative val="0"/>
          <c:dLbls>
            <c:numFmt formatCode="#,##0.0" sourceLinked="0"/>
            <c:dLblPos val="ctr"/>
            <c:showLegendKey val="0"/>
            <c:showVal val="1"/>
            <c:showCatName val="0"/>
            <c:showSerName val="0"/>
            <c:showPercent val="0"/>
            <c:showBubbleSize val="0"/>
            <c:showLeaderLines val="0"/>
          </c:dLbls>
          <c:errBars>
            <c:errBarType val="both"/>
            <c:errValType val="cust"/>
            <c:noEndCap val="0"/>
            <c:plus>
              <c:numRef>
                <c:f>(Sheet1!$U$6,Sheet1!$Y$6)</c:f>
                <c:numCache>
                  <c:formatCode>General</c:formatCode>
                  <c:ptCount val="2"/>
                  <c:pt idx="0">
                    <c:v>1.7270000000010555E-2</c:v>
                  </c:pt>
                  <c:pt idx="1">
                    <c:v>1.5769999999989182E-2</c:v>
                  </c:pt>
                </c:numCache>
              </c:numRef>
            </c:plus>
            <c:minus>
              <c:numRef>
                <c:f>(Sheet1!$S$6,Sheet1!$W$6)</c:f>
                <c:numCache>
                  <c:formatCode>General</c:formatCode>
                  <c:ptCount val="2"/>
                  <c:pt idx="0">
                    <c:v>1.725999999999317E-2</c:v>
                  </c:pt>
                  <c:pt idx="1">
                    <c:v>1.5760000000000218E-2</c:v>
                  </c:pt>
                </c:numCache>
              </c:numRef>
            </c:minus>
          </c:errBars>
          <c:cat>
            <c:strRef>
              <c:f>Sheet1!$P$3:$Q$3</c:f>
              <c:strCache>
                <c:ptCount val="2"/>
                <c:pt idx="0">
                  <c:v>Males</c:v>
                </c:pt>
                <c:pt idx="1">
                  <c:v>Females</c:v>
                </c:pt>
              </c:strCache>
            </c:strRef>
          </c:cat>
          <c:val>
            <c:numRef>
              <c:f>Sheet1!$P$6:$Q$6</c:f>
              <c:numCache>
                <c:formatCode>0.00</c:formatCode>
                <c:ptCount val="2"/>
                <c:pt idx="0">
                  <c:v>64.072199999999995</c:v>
                </c:pt>
                <c:pt idx="1">
                  <c:v>65.042680000000004</c:v>
                </c:pt>
              </c:numCache>
            </c:numRef>
          </c:val>
        </c:ser>
        <c:dLbls>
          <c:dLblPos val="ctr"/>
          <c:showLegendKey val="0"/>
          <c:showVal val="1"/>
          <c:showCatName val="0"/>
          <c:showSerName val="0"/>
          <c:showPercent val="0"/>
          <c:showBubbleSize val="0"/>
        </c:dLbls>
        <c:gapWidth val="150"/>
        <c:axId val="102662528"/>
        <c:axId val="102664064"/>
      </c:barChart>
      <c:catAx>
        <c:axId val="102662528"/>
        <c:scaling>
          <c:orientation val="minMax"/>
        </c:scaling>
        <c:delete val="0"/>
        <c:axPos val="b"/>
        <c:majorTickMark val="out"/>
        <c:minorTickMark val="none"/>
        <c:tickLblPos val="nextTo"/>
        <c:crossAx val="102664064"/>
        <c:crosses val="autoZero"/>
        <c:auto val="1"/>
        <c:lblAlgn val="ctr"/>
        <c:lblOffset val="100"/>
        <c:noMultiLvlLbl val="0"/>
      </c:catAx>
      <c:valAx>
        <c:axId val="102664064"/>
        <c:scaling>
          <c:orientation val="minMax"/>
        </c:scaling>
        <c:delete val="0"/>
        <c:axPos val="l"/>
        <c:majorGridlines/>
        <c:title>
          <c:tx>
            <c:rich>
              <a:bodyPr rot="-5400000" vert="horz"/>
              <a:lstStyle/>
              <a:p>
                <a:pPr>
                  <a:defRPr/>
                </a:pPr>
                <a:r>
                  <a:rPr lang="en-GB"/>
                  <a:t>Age (years)</a:t>
                </a:r>
              </a:p>
            </c:rich>
          </c:tx>
          <c:layout/>
          <c:overlay val="0"/>
        </c:title>
        <c:numFmt formatCode="0.0" sourceLinked="1"/>
        <c:majorTickMark val="out"/>
        <c:minorTickMark val="none"/>
        <c:tickLblPos val="nextTo"/>
        <c:crossAx val="10266252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tx>
            <c:strRef>
              <c:f>Sheet1!$C$2</c:f>
              <c:strCache>
                <c:ptCount val="1"/>
                <c:pt idx="0">
                  <c:v>Regularly</c:v>
                </c:pt>
              </c:strCache>
            </c:strRef>
          </c:tx>
          <c:invertIfNegative val="0"/>
          <c:dLbls>
            <c:dLbl>
              <c:idx val="0"/>
              <c:delete val="1"/>
            </c:dLbl>
            <c:dLbl>
              <c:idx val="1"/>
              <c:delete val="1"/>
            </c:dLbl>
            <c:numFmt formatCode="0.0%" sourceLinked="0"/>
            <c:txPr>
              <a:bodyPr/>
              <a:lstStyle/>
              <a:p>
                <a:pPr>
                  <a:defRPr sz="800"/>
                </a:pPr>
                <a:endParaRPr lang="en-US"/>
              </a:p>
            </c:txPr>
            <c:dLblPos val="ctr"/>
            <c:showLegendKey val="0"/>
            <c:showVal val="1"/>
            <c:showCatName val="0"/>
            <c:showSerName val="0"/>
            <c:showPercent val="0"/>
            <c:showBubbleSize val="0"/>
            <c:showLeaderLines val="0"/>
          </c:dLbls>
          <c:cat>
            <c:strRef>
              <c:f>Sheet1!$A$3:$A$10</c:f>
              <c:strCache>
                <c:ptCount val="8"/>
                <c:pt idx="0">
                  <c:v>Mobility scooter</c:v>
                </c:pt>
                <c:pt idx="1">
                  <c:v>Community Transport 
(i.e. Dial a Ride bus service)</c:v>
                </c:pt>
                <c:pt idx="2">
                  <c:v>Taxi</c:v>
                </c:pt>
                <c:pt idx="3">
                  <c:v>Bike</c:v>
                </c:pt>
                <c:pt idx="4">
                  <c:v>Rely on family and friends</c:v>
                </c:pt>
                <c:pt idx="5">
                  <c:v>Public Transport 
(i.e. Scheduled Bus)</c:v>
                </c:pt>
                <c:pt idx="6">
                  <c:v>Walk</c:v>
                </c:pt>
                <c:pt idx="7">
                  <c:v>Car - drive myself</c:v>
                </c:pt>
              </c:strCache>
            </c:strRef>
          </c:cat>
          <c:val>
            <c:numRef>
              <c:f>Sheet1!$C$3:$C$10</c:f>
              <c:numCache>
                <c:formatCode>0.00%</c:formatCode>
                <c:ptCount val="8"/>
                <c:pt idx="0">
                  <c:v>1.3245033112582781E-2</c:v>
                </c:pt>
                <c:pt idx="1">
                  <c:v>2.0689655172413793E-2</c:v>
                </c:pt>
                <c:pt idx="2">
                  <c:v>6.9182389937106917E-2</c:v>
                </c:pt>
                <c:pt idx="3">
                  <c:v>9.8765432098765427E-2</c:v>
                </c:pt>
                <c:pt idx="4">
                  <c:v>0.12422360248447205</c:v>
                </c:pt>
                <c:pt idx="5">
                  <c:v>0.14054054054054055</c:v>
                </c:pt>
                <c:pt idx="6">
                  <c:v>0.52380952380952384</c:v>
                </c:pt>
                <c:pt idx="7">
                  <c:v>0.74489795918367352</c:v>
                </c:pt>
              </c:numCache>
            </c:numRef>
          </c:val>
        </c:ser>
        <c:ser>
          <c:idx val="1"/>
          <c:order val="1"/>
          <c:tx>
            <c:strRef>
              <c:f>Sheet1!$E$2</c:f>
              <c:strCache>
                <c:ptCount val="1"/>
                <c:pt idx="0">
                  <c:v>Sometimes</c:v>
                </c:pt>
              </c:strCache>
            </c:strRef>
          </c:tx>
          <c:invertIfNegative val="0"/>
          <c:dLbls>
            <c:dLbl>
              <c:idx val="0"/>
              <c:delete val="1"/>
            </c:dLbl>
            <c:dLbl>
              <c:idx val="1"/>
              <c:delete val="1"/>
            </c:dLbl>
            <c:numFmt formatCode="0.0%" sourceLinked="0"/>
            <c:txPr>
              <a:bodyPr/>
              <a:lstStyle/>
              <a:p>
                <a:pPr>
                  <a:defRPr sz="800"/>
                </a:pPr>
                <a:endParaRPr lang="en-US"/>
              </a:p>
            </c:txPr>
            <c:dLblPos val="ctr"/>
            <c:showLegendKey val="0"/>
            <c:showVal val="1"/>
            <c:showCatName val="0"/>
            <c:showSerName val="0"/>
            <c:showPercent val="0"/>
            <c:showBubbleSize val="0"/>
            <c:showLeaderLines val="0"/>
          </c:dLbls>
          <c:cat>
            <c:strRef>
              <c:f>Sheet1!$A$3:$A$10</c:f>
              <c:strCache>
                <c:ptCount val="8"/>
                <c:pt idx="0">
                  <c:v>Mobility scooter</c:v>
                </c:pt>
                <c:pt idx="1">
                  <c:v>Community Transport 
(i.e. Dial a Ride bus service)</c:v>
                </c:pt>
                <c:pt idx="2">
                  <c:v>Taxi</c:v>
                </c:pt>
                <c:pt idx="3">
                  <c:v>Bike</c:v>
                </c:pt>
                <c:pt idx="4">
                  <c:v>Rely on family and friends</c:v>
                </c:pt>
                <c:pt idx="5">
                  <c:v>Public Transport 
(i.e. Scheduled Bus)</c:v>
                </c:pt>
                <c:pt idx="6">
                  <c:v>Walk</c:v>
                </c:pt>
                <c:pt idx="7">
                  <c:v>Car - drive myself</c:v>
                </c:pt>
              </c:strCache>
            </c:strRef>
          </c:cat>
          <c:val>
            <c:numRef>
              <c:f>Sheet1!$E$3:$E$10</c:f>
              <c:numCache>
                <c:formatCode>0.00%</c:formatCode>
                <c:ptCount val="8"/>
                <c:pt idx="0">
                  <c:v>7.2847682119205295E-2</c:v>
                </c:pt>
                <c:pt idx="1">
                  <c:v>8.2758620689655171E-2</c:v>
                </c:pt>
                <c:pt idx="2">
                  <c:v>0.50943396226415094</c:v>
                </c:pt>
                <c:pt idx="3">
                  <c:v>0.24691358024691357</c:v>
                </c:pt>
                <c:pt idx="4">
                  <c:v>0.37888198757763975</c:v>
                </c:pt>
                <c:pt idx="5">
                  <c:v>0.62702702702702706</c:v>
                </c:pt>
                <c:pt idx="6">
                  <c:v>0.3968253968253968</c:v>
                </c:pt>
                <c:pt idx="7">
                  <c:v>7.1428571428571425E-2</c:v>
                </c:pt>
              </c:numCache>
            </c:numRef>
          </c:val>
        </c:ser>
        <c:ser>
          <c:idx val="2"/>
          <c:order val="2"/>
          <c:tx>
            <c:strRef>
              <c:f>Sheet1!$G$2</c:f>
              <c:strCache>
                <c:ptCount val="1"/>
                <c:pt idx="0">
                  <c:v>Never</c:v>
                </c:pt>
              </c:strCache>
            </c:strRef>
          </c:tx>
          <c:invertIfNegative val="0"/>
          <c:dLbls>
            <c:numFmt formatCode="0.0%" sourceLinked="0"/>
            <c:txPr>
              <a:bodyPr/>
              <a:lstStyle/>
              <a:p>
                <a:pPr>
                  <a:defRPr sz="800"/>
                </a:pPr>
                <a:endParaRPr lang="en-US"/>
              </a:p>
            </c:txPr>
            <c:dLblPos val="inEnd"/>
            <c:showLegendKey val="0"/>
            <c:showVal val="1"/>
            <c:showCatName val="0"/>
            <c:showSerName val="0"/>
            <c:showPercent val="0"/>
            <c:showBubbleSize val="0"/>
            <c:showLeaderLines val="0"/>
          </c:dLbls>
          <c:cat>
            <c:strRef>
              <c:f>Sheet1!$A$3:$A$10</c:f>
              <c:strCache>
                <c:ptCount val="8"/>
                <c:pt idx="0">
                  <c:v>Mobility scooter</c:v>
                </c:pt>
                <c:pt idx="1">
                  <c:v>Community Transport 
(i.e. Dial a Ride bus service)</c:v>
                </c:pt>
                <c:pt idx="2">
                  <c:v>Taxi</c:v>
                </c:pt>
                <c:pt idx="3">
                  <c:v>Bike</c:v>
                </c:pt>
                <c:pt idx="4">
                  <c:v>Rely on family and friends</c:v>
                </c:pt>
                <c:pt idx="5">
                  <c:v>Public Transport 
(i.e. Scheduled Bus)</c:v>
                </c:pt>
                <c:pt idx="6">
                  <c:v>Walk</c:v>
                </c:pt>
                <c:pt idx="7">
                  <c:v>Car - drive myself</c:v>
                </c:pt>
              </c:strCache>
            </c:strRef>
          </c:cat>
          <c:val>
            <c:numRef>
              <c:f>Sheet1!$G$3:$G$10</c:f>
              <c:numCache>
                <c:formatCode>0.00%</c:formatCode>
                <c:ptCount val="8"/>
                <c:pt idx="0">
                  <c:v>0.91390728476821192</c:v>
                </c:pt>
                <c:pt idx="1">
                  <c:v>0.89655172413793105</c:v>
                </c:pt>
                <c:pt idx="2">
                  <c:v>0.42138364779874216</c:v>
                </c:pt>
                <c:pt idx="3">
                  <c:v>0.65432098765432101</c:v>
                </c:pt>
                <c:pt idx="4">
                  <c:v>0.49689440993788819</c:v>
                </c:pt>
                <c:pt idx="5">
                  <c:v>0.23243243243243245</c:v>
                </c:pt>
                <c:pt idx="6">
                  <c:v>7.9365079365079361E-2</c:v>
                </c:pt>
                <c:pt idx="7">
                  <c:v>0.18367346938775511</c:v>
                </c:pt>
              </c:numCache>
            </c:numRef>
          </c:val>
        </c:ser>
        <c:dLbls>
          <c:dLblPos val="ctr"/>
          <c:showLegendKey val="0"/>
          <c:showVal val="1"/>
          <c:showCatName val="0"/>
          <c:showSerName val="0"/>
          <c:showPercent val="0"/>
          <c:showBubbleSize val="0"/>
        </c:dLbls>
        <c:gapWidth val="150"/>
        <c:overlap val="100"/>
        <c:axId val="114912256"/>
        <c:axId val="114926336"/>
      </c:barChart>
      <c:catAx>
        <c:axId val="114912256"/>
        <c:scaling>
          <c:orientation val="minMax"/>
        </c:scaling>
        <c:delete val="0"/>
        <c:axPos val="l"/>
        <c:majorTickMark val="out"/>
        <c:minorTickMark val="none"/>
        <c:tickLblPos val="nextTo"/>
        <c:txPr>
          <a:bodyPr rot="0"/>
          <a:lstStyle/>
          <a:p>
            <a:pPr>
              <a:defRPr sz="1200"/>
            </a:pPr>
            <a:endParaRPr lang="en-US"/>
          </a:p>
        </c:txPr>
        <c:crossAx val="114926336"/>
        <c:crosses val="autoZero"/>
        <c:auto val="1"/>
        <c:lblAlgn val="ctr"/>
        <c:lblOffset val="100"/>
        <c:noMultiLvlLbl val="0"/>
      </c:catAx>
      <c:valAx>
        <c:axId val="114926336"/>
        <c:scaling>
          <c:orientation val="minMax"/>
          <c:max val="1"/>
        </c:scaling>
        <c:delete val="0"/>
        <c:axPos val="b"/>
        <c:majorGridlines/>
        <c:numFmt formatCode="0%" sourceLinked="0"/>
        <c:majorTickMark val="out"/>
        <c:minorTickMark val="none"/>
        <c:tickLblPos val="nextTo"/>
        <c:txPr>
          <a:bodyPr/>
          <a:lstStyle/>
          <a:p>
            <a:pPr>
              <a:defRPr sz="1000"/>
            </a:pPr>
            <a:endParaRPr lang="en-US"/>
          </a:p>
        </c:txPr>
        <c:crossAx val="114912256"/>
        <c:crosses val="autoZero"/>
        <c:crossBetween val="between"/>
      </c:valAx>
    </c:plotArea>
    <c:legend>
      <c:legendPos val="b"/>
      <c:layout>
        <c:manualLayout>
          <c:xMode val="edge"/>
          <c:yMode val="edge"/>
          <c:x val="0.35759051936558389"/>
          <c:y val="0.87495957275258396"/>
          <c:w val="0.55242722371156272"/>
          <c:h val="8.4048328071066741E-2"/>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Sheet1!$A$35</c:f>
              <c:strCache>
                <c:ptCount val="1"/>
                <c:pt idx="0">
                  <c:v>Males 65+</c:v>
                </c:pt>
              </c:strCache>
            </c:strRef>
          </c:tx>
          <c:spPr>
            <a:ln w="38100">
              <a:solidFill>
                <a:schemeClr val="tx2">
                  <a:lumMod val="60000"/>
                  <a:lumOff val="40000"/>
                </a:schemeClr>
              </a:solidFill>
            </a:ln>
          </c:spPr>
          <c:marker>
            <c:symbol val="none"/>
          </c:marker>
          <c:dLbls>
            <c:dLbl>
              <c:idx val="0"/>
              <c:delete val="1"/>
            </c:dLbl>
            <c:dLbl>
              <c:idx val="1"/>
              <c:delete val="1"/>
            </c:dLbl>
            <c:dLbl>
              <c:idx val="2"/>
              <c:delete val="1"/>
            </c:dLbl>
            <c:dLbl>
              <c:idx val="3"/>
              <c:delete val="1"/>
            </c:dLbl>
            <c:dLbl>
              <c:idx val="5"/>
              <c:delete val="1"/>
            </c:dLbl>
            <c:dLbl>
              <c:idx val="6"/>
              <c:delete val="1"/>
            </c:dLbl>
            <c:dLbl>
              <c:idx val="7"/>
              <c:delete val="1"/>
            </c:dLbl>
            <c:dLbl>
              <c:idx val="9"/>
              <c:delete val="1"/>
            </c:dLbl>
            <c:dLbl>
              <c:idx val="10"/>
              <c:delete val="1"/>
            </c:dLbl>
            <c:dLbl>
              <c:idx val="11"/>
              <c:delete val="1"/>
            </c:dLbl>
            <c:dLbl>
              <c:idx val="12"/>
              <c:delete val="1"/>
            </c:dLbl>
            <c:dLbl>
              <c:idx val="14"/>
              <c:delete val="1"/>
            </c:dLbl>
            <c:dLbl>
              <c:idx val="15"/>
              <c:delete val="1"/>
            </c:dLbl>
            <c:dLbl>
              <c:idx val="16"/>
              <c:delete val="1"/>
            </c:dLbl>
            <c:dLbl>
              <c:idx val="17"/>
              <c:delete val="1"/>
            </c:dLbl>
            <c:dLbl>
              <c:idx val="19"/>
              <c:delete val="1"/>
            </c:dLbl>
            <c:dLbl>
              <c:idx val="20"/>
              <c:delete val="1"/>
            </c:dLbl>
            <c:dLbl>
              <c:idx val="21"/>
              <c:delete val="1"/>
            </c:dLbl>
            <c:dLbl>
              <c:idx val="22"/>
              <c:delete val="1"/>
            </c:dLbl>
            <c:dLbl>
              <c:idx val="24"/>
              <c:delete val="1"/>
            </c:dLbl>
            <c:numFmt formatCode="#,##0" sourceLinked="0"/>
            <c:txPr>
              <a:bodyPr/>
              <a:lstStyle/>
              <a:p>
                <a:pPr>
                  <a:defRPr sz="1000" b="1"/>
                </a:pPr>
                <a:endParaRPr lang="en-US"/>
              </a:p>
            </c:txPr>
            <c:dLblPos val="t"/>
            <c:showLegendKey val="0"/>
            <c:showVal val="1"/>
            <c:showCatName val="0"/>
            <c:showSerName val="0"/>
            <c:showPercent val="0"/>
            <c:showBubbleSize val="0"/>
            <c:showLeaderLines val="0"/>
          </c:dLbls>
          <c:cat>
            <c:numRef>
              <c:f>Sheet1!$B$34:$AA$34</c:f>
              <c:numCache>
                <c:formatCode>General</c:formatCode>
                <c:ptCount val="26"/>
                <c:pt idx="4">
                  <c:v>2016</c:v>
                </c:pt>
                <c:pt idx="8">
                  <c:v>2020</c:v>
                </c:pt>
                <c:pt idx="13">
                  <c:v>2025</c:v>
                </c:pt>
                <c:pt idx="18">
                  <c:v>2030</c:v>
                </c:pt>
                <c:pt idx="23">
                  <c:v>2035</c:v>
                </c:pt>
                <c:pt idx="25">
                  <c:v>2037</c:v>
                </c:pt>
              </c:numCache>
            </c:numRef>
          </c:cat>
          <c:val>
            <c:numRef>
              <c:f>Sheet1!$B$35:$AA$35</c:f>
              <c:numCache>
                <c:formatCode>General</c:formatCode>
                <c:ptCount val="26"/>
                <c:pt idx="0">
                  <c:v>3452.0000000000005</c:v>
                </c:pt>
                <c:pt idx="1">
                  <c:v>3546</c:v>
                </c:pt>
                <c:pt idx="2">
                  <c:v>3620</c:v>
                </c:pt>
                <c:pt idx="3">
                  <c:v>3694</c:v>
                </c:pt>
                <c:pt idx="4">
                  <c:v>3748</c:v>
                </c:pt>
                <c:pt idx="5">
                  <c:v>3904</c:v>
                </c:pt>
                <c:pt idx="6">
                  <c:v>4046</c:v>
                </c:pt>
                <c:pt idx="7">
                  <c:v>4114</c:v>
                </c:pt>
                <c:pt idx="8">
                  <c:v>4148</c:v>
                </c:pt>
                <c:pt idx="9">
                  <c:v>4236</c:v>
                </c:pt>
                <c:pt idx="10">
                  <c:v>4196</c:v>
                </c:pt>
                <c:pt idx="11">
                  <c:v>4210</c:v>
                </c:pt>
                <c:pt idx="12">
                  <c:v>4244</c:v>
                </c:pt>
                <c:pt idx="13">
                  <c:v>4318</c:v>
                </c:pt>
                <c:pt idx="14">
                  <c:v>4338</c:v>
                </c:pt>
                <c:pt idx="15">
                  <c:v>4364</c:v>
                </c:pt>
                <c:pt idx="16">
                  <c:v>4350</c:v>
                </c:pt>
                <c:pt idx="17">
                  <c:v>4370</c:v>
                </c:pt>
                <c:pt idx="18">
                  <c:v>4478</c:v>
                </c:pt>
                <c:pt idx="19">
                  <c:v>4532</c:v>
                </c:pt>
                <c:pt idx="20">
                  <c:v>4674</c:v>
                </c:pt>
                <c:pt idx="21">
                  <c:v>4708</c:v>
                </c:pt>
                <c:pt idx="22">
                  <c:v>4742</c:v>
                </c:pt>
                <c:pt idx="23">
                  <c:v>4810</c:v>
                </c:pt>
                <c:pt idx="24">
                  <c:v>4824</c:v>
                </c:pt>
                <c:pt idx="25">
                  <c:v>4858</c:v>
                </c:pt>
              </c:numCache>
            </c:numRef>
          </c:val>
          <c:smooth val="1"/>
        </c:ser>
        <c:ser>
          <c:idx val="1"/>
          <c:order val="1"/>
          <c:tx>
            <c:strRef>
              <c:f>Sheet1!$A$36</c:f>
              <c:strCache>
                <c:ptCount val="1"/>
                <c:pt idx="0">
                  <c:v>Females 65+</c:v>
                </c:pt>
              </c:strCache>
            </c:strRef>
          </c:tx>
          <c:spPr>
            <a:ln w="38100">
              <a:solidFill>
                <a:srgbClr val="FF0066"/>
              </a:solidFill>
            </a:ln>
          </c:spPr>
          <c:marker>
            <c:symbol val="none"/>
          </c:marker>
          <c:dLbls>
            <c:dLbl>
              <c:idx val="0"/>
              <c:delete val="1"/>
            </c:dLbl>
            <c:dLbl>
              <c:idx val="1"/>
              <c:delete val="1"/>
            </c:dLbl>
            <c:dLbl>
              <c:idx val="2"/>
              <c:delete val="1"/>
            </c:dLbl>
            <c:dLbl>
              <c:idx val="3"/>
              <c:delete val="1"/>
            </c:dLbl>
            <c:dLbl>
              <c:idx val="5"/>
              <c:delete val="1"/>
            </c:dLbl>
            <c:dLbl>
              <c:idx val="6"/>
              <c:delete val="1"/>
            </c:dLbl>
            <c:dLbl>
              <c:idx val="7"/>
              <c:delete val="1"/>
            </c:dLbl>
            <c:dLbl>
              <c:idx val="9"/>
              <c:delete val="1"/>
            </c:dLbl>
            <c:dLbl>
              <c:idx val="10"/>
              <c:delete val="1"/>
            </c:dLbl>
            <c:dLbl>
              <c:idx val="11"/>
              <c:delete val="1"/>
            </c:dLbl>
            <c:dLbl>
              <c:idx val="12"/>
              <c:delete val="1"/>
            </c:dLbl>
            <c:dLbl>
              <c:idx val="14"/>
              <c:delete val="1"/>
            </c:dLbl>
            <c:dLbl>
              <c:idx val="15"/>
              <c:delete val="1"/>
            </c:dLbl>
            <c:dLbl>
              <c:idx val="16"/>
              <c:delete val="1"/>
            </c:dLbl>
            <c:dLbl>
              <c:idx val="17"/>
              <c:delete val="1"/>
            </c:dLbl>
            <c:dLbl>
              <c:idx val="19"/>
              <c:delete val="1"/>
            </c:dLbl>
            <c:dLbl>
              <c:idx val="20"/>
              <c:delete val="1"/>
            </c:dLbl>
            <c:dLbl>
              <c:idx val="21"/>
              <c:delete val="1"/>
            </c:dLbl>
            <c:dLbl>
              <c:idx val="22"/>
              <c:delete val="1"/>
            </c:dLbl>
            <c:dLbl>
              <c:idx val="23"/>
              <c:layout>
                <c:manualLayout>
                  <c:x val="-5.5984071785077208E-2"/>
                  <c:y val="-4.4669159867388328E-2"/>
                </c:manualLayout>
              </c:layout>
              <c:dLblPos val="r"/>
              <c:showLegendKey val="0"/>
              <c:showVal val="1"/>
              <c:showCatName val="0"/>
              <c:showSerName val="0"/>
              <c:showPercent val="0"/>
              <c:showBubbleSize val="0"/>
            </c:dLbl>
            <c:dLbl>
              <c:idx val="24"/>
              <c:delete val="1"/>
            </c:dLbl>
            <c:numFmt formatCode="#,##0" sourceLinked="0"/>
            <c:txPr>
              <a:bodyPr/>
              <a:lstStyle/>
              <a:p>
                <a:pPr>
                  <a:defRPr sz="1000" b="1"/>
                </a:pPr>
                <a:endParaRPr lang="en-US"/>
              </a:p>
            </c:txPr>
            <c:dLblPos val="t"/>
            <c:showLegendKey val="0"/>
            <c:showVal val="1"/>
            <c:showCatName val="0"/>
            <c:showSerName val="0"/>
            <c:showPercent val="0"/>
            <c:showBubbleSize val="0"/>
            <c:showLeaderLines val="0"/>
          </c:dLbls>
          <c:cat>
            <c:numRef>
              <c:f>Sheet1!$B$34:$AA$34</c:f>
              <c:numCache>
                <c:formatCode>General</c:formatCode>
                <c:ptCount val="26"/>
                <c:pt idx="4">
                  <c:v>2016</c:v>
                </c:pt>
                <c:pt idx="8">
                  <c:v>2020</c:v>
                </c:pt>
                <c:pt idx="13">
                  <c:v>2025</c:v>
                </c:pt>
                <c:pt idx="18">
                  <c:v>2030</c:v>
                </c:pt>
                <c:pt idx="23">
                  <c:v>2035</c:v>
                </c:pt>
                <c:pt idx="25">
                  <c:v>2037</c:v>
                </c:pt>
              </c:numCache>
            </c:numRef>
          </c:cat>
          <c:val>
            <c:numRef>
              <c:f>Sheet1!$B$36:$AA$36</c:f>
              <c:numCache>
                <c:formatCode>General</c:formatCode>
                <c:ptCount val="26"/>
                <c:pt idx="0">
                  <c:v>7432</c:v>
                </c:pt>
                <c:pt idx="1">
                  <c:v>7552.9999999999991</c:v>
                </c:pt>
                <c:pt idx="2">
                  <c:v>7644</c:v>
                </c:pt>
                <c:pt idx="3">
                  <c:v>7826</c:v>
                </c:pt>
                <c:pt idx="4">
                  <c:v>7917.0000000000009</c:v>
                </c:pt>
                <c:pt idx="5">
                  <c:v>7886.0000000000009</c:v>
                </c:pt>
                <c:pt idx="6">
                  <c:v>8069</c:v>
                </c:pt>
                <c:pt idx="7">
                  <c:v>8160</c:v>
                </c:pt>
                <c:pt idx="8">
                  <c:v>8312</c:v>
                </c:pt>
                <c:pt idx="9">
                  <c:v>8495</c:v>
                </c:pt>
                <c:pt idx="10">
                  <c:v>8588</c:v>
                </c:pt>
                <c:pt idx="11">
                  <c:v>8893</c:v>
                </c:pt>
                <c:pt idx="12">
                  <c:v>9014</c:v>
                </c:pt>
                <c:pt idx="13">
                  <c:v>9167</c:v>
                </c:pt>
                <c:pt idx="14">
                  <c:v>9379</c:v>
                </c:pt>
                <c:pt idx="15">
                  <c:v>9531</c:v>
                </c:pt>
                <c:pt idx="16">
                  <c:v>9743</c:v>
                </c:pt>
                <c:pt idx="17">
                  <c:v>9956</c:v>
                </c:pt>
                <c:pt idx="18">
                  <c:v>9955</c:v>
                </c:pt>
                <c:pt idx="19">
                  <c:v>10198</c:v>
                </c:pt>
                <c:pt idx="20">
                  <c:v>10380</c:v>
                </c:pt>
                <c:pt idx="21">
                  <c:v>10563</c:v>
                </c:pt>
                <c:pt idx="22">
                  <c:v>10715</c:v>
                </c:pt>
                <c:pt idx="23">
                  <c:v>10898</c:v>
                </c:pt>
                <c:pt idx="24">
                  <c:v>11020</c:v>
                </c:pt>
                <c:pt idx="25">
                  <c:v>11173</c:v>
                </c:pt>
              </c:numCache>
            </c:numRef>
          </c:val>
          <c:smooth val="1"/>
        </c:ser>
        <c:dLbls>
          <c:showLegendKey val="0"/>
          <c:showVal val="0"/>
          <c:showCatName val="0"/>
          <c:showSerName val="0"/>
          <c:showPercent val="0"/>
          <c:showBubbleSize val="0"/>
        </c:dLbls>
        <c:marker val="1"/>
        <c:smooth val="0"/>
        <c:axId val="114570752"/>
        <c:axId val="114572288"/>
      </c:lineChart>
      <c:catAx>
        <c:axId val="114570752"/>
        <c:scaling>
          <c:orientation val="minMax"/>
        </c:scaling>
        <c:delete val="0"/>
        <c:axPos val="b"/>
        <c:numFmt formatCode="General" sourceLinked="1"/>
        <c:majorTickMark val="out"/>
        <c:minorTickMark val="none"/>
        <c:tickLblPos val="nextTo"/>
        <c:txPr>
          <a:bodyPr/>
          <a:lstStyle/>
          <a:p>
            <a:pPr>
              <a:defRPr sz="1200" b="1"/>
            </a:pPr>
            <a:endParaRPr lang="en-US"/>
          </a:p>
        </c:txPr>
        <c:crossAx val="114572288"/>
        <c:crosses val="autoZero"/>
        <c:auto val="1"/>
        <c:lblAlgn val="ctr"/>
        <c:lblOffset val="100"/>
        <c:noMultiLvlLbl val="0"/>
      </c:catAx>
      <c:valAx>
        <c:axId val="114572288"/>
        <c:scaling>
          <c:orientation val="minMax"/>
        </c:scaling>
        <c:delete val="0"/>
        <c:axPos val="l"/>
        <c:majorGridlines/>
        <c:title>
          <c:tx>
            <c:rich>
              <a:bodyPr rot="-5400000" vert="horz"/>
              <a:lstStyle/>
              <a:p>
                <a:pPr>
                  <a:defRPr/>
                </a:pPr>
                <a:r>
                  <a:rPr lang="en-GB"/>
                  <a:t>Numebr fo people 65+ living alone</a:t>
                </a:r>
              </a:p>
            </c:rich>
          </c:tx>
          <c:overlay val="0"/>
        </c:title>
        <c:numFmt formatCode="General" sourceLinked="1"/>
        <c:majorTickMark val="out"/>
        <c:minorTickMark val="none"/>
        <c:tickLblPos val="nextTo"/>
        <c:crossAx val="114570752"/>
        <c:crosses val="autoZero"/>
        <c:crossBetween val="between"/>
      </c:valAx>
    </c:plotArea>
    <c:legend>
      <c:legendPos val="b"/>
      <c:overlay val="0"/>
      <c:txPr>
        <a:bodyPr/>
        <a:lstStyle/>
        <a:p>
          <a:pPr>
            <a:defRPr sz="1000"/>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dLbl>
              <c:idx val="1"/>
              <c:layout>
                <c:manualLayout>
                  <c:x val="-6.7680008748906381E-2"/>
                  <c:y val="-4.6299941673958274E-3"/>
                </c:manualLayout>
              </c:layout>
              <c:dLblPos val="outEnd"/>
              <c:showLegendKey val="0"/>
              <c:showVal val="1"/>
              <c:showCatName val="0"/>
              <c:showSerName val="0"/>
              <c:showPercent val="0"/>
              <c:showBubbleSize val="0"/>
            </c:dLbl>
            <c:txPr>
              <a:bodyPr/>
              <a:lstStyle/>
              <a:p>
                <a:pPr>
                  <a:defRPr sz="900"/>
                </a:pPr>
                <a:endParaRPr lang="en-US"/>
              </a:p>
            </c:txPr>
            <c:dLblPos val="inEnd"/>
            <c:showLegendKey val="0"/>
            <c:showVal val="1"/>
            <c:showCatName val="0"/>
            <c:showSerName val="0"/>
            <c:showPercent val="0"/>
            <c:showBubbleSize val="0"/>
            <c:showLeaderLines val="0"/>
          </c:dLbls>
          <c:cat>
            <c:strRef>
              <c:f>Sheet1!$A$7:$A$11</c:f>
              <c:strCache>
                <c:ptCount val="5"/>
                <c:pt idx="0">
                  <c:v>Other</c:v>
                </c:pt>
                <c:pt idx="1">
                  <c:v>Hospice</c:v>
                </c:pt>
                <c:pt idx="2">
                  <c:v>Home</c:v>
                </c:pt>
                <c:pt idx="3">
                  <c:v>Care Home</c:v>
                </c:pt>
                <c:pt idx="4">
                  <c:v>Hospital</c:v>
                </c:pt>
              </c:strCache>
            </c:strRef>
          </c:cat>
          <c:val>
            <c:numRef>
              <c:f>Sheet1!$B$7:$B$11</c:f>
              <c:numCache>
                <c:formatCode>0.0%</c:formatCode>
                <c:ptCount val="5"/>
                <c:pt idx="0">
                  <c:v>4.6511627906976744E-3</c:v>
                </c:pt>
                <c:pt idx="1">
                  <c:v>3.3333333333333333E-2</c:v>
                </c:pt>
                <c:pt idx="2">
                  <c:v>0.24186046511627907</c:v>
                </c:pt>
                <c:pt idx="3">
                  <c:v>0.2558139534883721</c:v>
                </c:pt>
                <c:pt idx="4">
                  <c:v>0.46434108527131784</c:v>
                </c:pt>
              </c:numCache>
            </c:numRef>
          </c:val>
        </c:ser>
        <c:dLbls>
          <c:showLegendKey val="0"/>
          <c:showVal val="0"/>
          <c:showCatName val="0"/>
          <c:showSerName val="0"/>
          <c:showPercent val="0"/>
          <c:showBubbleSize val="0"/>
        </c:dLbls>
        <c:gapWidth val="80"/>
        <c:axId val="72069504"/>
        <c:axId val="72071040"/>
      </c:barChart>
      <c:catAx>
        <c:axId val="72069504"/>
        <c:scaling>
          <c:orientation val="minMax"/>
        </c:scaling>
        <c:delete val="0"/>
        <c:axPos val="l"/>
        <c:majorTickMark val="out"/>
        <c:minorTickMark val="none"/>
        <c:tickLblPos val="nextTo"/>
        <c:crossAx val="72071040"/>
        <c:crosses val="autoZero"/>
        <c:auto val="1"/>
        <c:lblAlgn val="ctr"/>
        <c:lblOffset val="100"/>
        <c:noMultiLvlLbl val="0"/>
      </c:catAx>
      <c:valAx>
        <c:axId val="72071040"/>
        <c:scaling>
          <c:orientation val="minMax"/>
        </c:scaling>
        <c:delete val="0"/>
        <c:axPos val="b"/>
        <c:majorGridlines/>
        <c:title>
          <c:tx>
            <c:rich>
              <a:bodyPr/>
              <a:lstStyle/>
              <a:p>
                <a:pPr>
                  <a:defRPr sz="1200"/>
                </a:pPr>
                <a:r>
                  <a:rPr lang="en-GB" sz="1200" dirty="0"/>
                  <a:t>Proportion</a:t>
                </a:r>
                <a:r>
                  <a:rPr lang="en-GB" sz="1200" baseline="0" dirty="0"/>
                  <a:t> of </a:t>
                </a:r>
                <a:r>
                  <a:rPr lang="en-GB" sz="1200" baseline="0" dirty="0" smtClean="0"/>
                  <a:t>deaths in North East Lincolnshire </a:t>
                </a:r>
                <a:r>
                  <a:rPr lang="en-GB" sz="1200" baseline="0" dirty="0"/>
                  <a:t>(%)</a:t>
                </a:r>
                <a:endParaRPr lang="en-GB" sz="1200" dirty="0"/>
              </a:p>
            </c:rich>
          </c:tx>
          <c:overlay val="0"/>
        </c:title>
        <c:numFmt formatCode="0.0%" sourceLinked="1"/>
        <c:majorTickMark val="out"/>
        <c:minorTickMark val="out"/>
        <c:tickLblPos val="nextTo"/>
        <c:crossAx val="72069504"/>
        <c:crosses val="autoZero"/>
        <c:crossBetween val="between"/>
        <c:minorUnit val="2.5000000000000005E-2"/>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F8504-3402-49FE-85CD-A17BACAC5931}" type="datetimeFigureOut">
              <a:rPr lang="en-GB" smtClean="0"/>
              <a:t>20/09/2016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C25D88-9A22-4874-8D4C-B2F323ED9440}" type="slidenum">
              <a:rPr lang="en-GB" smtClean="0"/>
              <a:t>‹#›</a:t>
            </a:fld>
            <a:endParaRPr lang="en-GB"/>
          </a:p>
        </p:txBody>
      </p:sp>
    </p:spTree>
    <p:extLst>
      <p:ext uri="{BB962C8B-B14F-4D97-AF65-F5344CB8AC3E}">
        <p14:creationId xmlns:p14="http://schemas.microsoft.com/office/powerpoint/2010/main" val="239387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73CBD8F-25C7-41CB-8346-382B646F8096}" type="datetime1">
              <a:rPr lang="en-US" altLang="en-US"/>
              <a:pPr>
                <a:defRPr/>
              </a:pPr>
              <a:t>9/20/2016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F601D8-7AAF-4D24-A2A7-156B1193C096}" type="slidenum">
              <a:rPr lang="en-US" altLang="en-US"/>
              <a:pPr>
                <a:defRPr/>
              </a:pPr>
              <a:t>‹#›</a:t>
            </a:fld>
            <a:endParaRPr lang="en-US" altLang="en-US"/>
          </a:p>
        </p:txBody>
      </p:sp>
    </p:spTree>
    <p:extLst>
      <p:ext uri="{BB962C8B-B14F-4D97-AF65-F5344CB8AC3E}">
        <p14:creationId xmlns:p14="http://schemas.microsoft.com/office/powerpoint/2010/main" val="315950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61C680-DAF4-47A2-88AF-F238CA88041F}" type="datetime1">
              <a:rPr lang="en-US" altLang="en-US"/>
              <a:pPr>
                <a:defRPr/>
              </a:pPr>
              <a:t>9/20/2016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A9082-3127-4C19-B896-F373E2366231}" type="slidenum">
              <a:rPr lang="en-US" altLang="en-US"/>
              <a:pPr>
                <a:defRPr/>
              </a:pPr>
              <a:t>‹#›</a:t>
            </a:fld>
            <a:endParaRPr lang="en-US" altLang="en-US"/>
          </a:p>
        </p:txBody>
      </p:sp>
    </p:spTree>
    <p:extLst>
      <p:ext uri="{BB962C8B-B14F-4D97-AF65-F5344CB8AC3E}">
        <p14:creationId xmlns:p14="http://schemas.microsoft.com/office/powerpoint/2010/main" val="1930720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18A07B-6B55-4B8B-9483-845015A96140}" type="datetime1">
              <a:rPr lang="en-US" altLang="en-US"/>
              <a:pPr>
                <a:defRPr/>
              </a:pPr>
              <a:t>9/20/2016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E9824E-B023-43F8-B9D7-167C42B70F06}" type="slidenum">
              <a:rPr lang="en-US" altLang="en-US"/>
              <a:pPr>
                <a:defRPr/>
              </a:pPr>
              <a:t>‹#›</a:t>
            </a:fld>
            <a:endParaRPr lang="en-US" altLang="en-US"/>
          </a:p>
        </p:txBody>
      </p:sp>
    </p:spTree>
    <p:extLst>
      <p:ext uri="{BB962C8B-B14F-4D97-AF65-F5344CB8AC3E}">
        <p14:creationId xmlns:p14="http://schemas.microsoft.com/office/powerpoint/2010/main" val="28455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14FECE-F1E4-4F84-80B2-378C4626ACAD}" type="datetime1">
              <a:rPr lang="en-US" altLang="en-US"/>
              <a:pPr>
                <a:defRPr/>
              </a:pPr>
              <a:t>9/20/2016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0A554A-8F5E-440B-B8AE-969761197AD2}" type="slidenum">
              <a:rPr lang="en-US" altLang="en-US"/>
              <a:pPr>
                <a:defRPr/>
              </a:pPr>
              <a:t>‹#›</a:t>
            </a:fld>
            <a:endParaRPr lang="en-US" altLang="en-US"/>
          </a:p>
        </p:txBody>
      </p:sp>
    </p:spTree>
    <p:extLst>
      <p:ext uri="{BB962C8B-B14F-4D97-AF65-F5344CB8AC3E}">
        <p14:creationId xmlns:p14="http://schemas.microsoft.com/office/powerpoint/2010/main" val="406410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189438-9C47-4664-A0C6-425AC2EEB71D}" type="datetime1">
              <a:rPr lang="en-US" altLang="en-US"/>
              <a:pPr>
                <a:defRPr/>
              </a:pPr>
              <a:t>9/20/2016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E9B237-A131-4A25-9308-A6B52E6B532C}" type="slidenum">
              <a:rPr lang="en-US" altLang="en-US"/>
              <a:pPr>
                <a:defRPr/>
              </a:pPr>
              <a:t>‹#›</a:t>
            </a:fld>
            <a:endParaRPr lang="en-US" altLang="en-US"/>
          </a:p>
        </p:txBody>
      </p:sp>
    </p:spTree>
    <p:extLst>
      <p:ext uri="{BB962C8B-B14F-4D97-AF65-F5344CB8AC3E}">
        <p14:creationId xmlns:p14="http://schemas.microsoft.com/office/powerpoint/2010/main" val="184677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50550B-0149-47C5-BDF0-EE391F0B42BF}" type="datetime1">
              <a:rPr lang="en-US" altLang="en-US"/>
              <a:pPr>
                <a:defRPr/>
              </a:pPr>
              <a:t>9/20/2016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D67AE1-0A31-4D2C-A724-CB87434905B8}" type="slidenum">
              <a:rPr lang="en-US" altLang="en-US"/>
              <a:pPr>
                <a:defRPr/>
              </a:pPr>
              <a:t>‹#›</a:t>
            </a:fld>
            <a:endParaRPr lang="en-US" altLang="en-US"/>
          </a:p>
        </p:txBody>
      </p:sp>
    </p:spTree>
    <p:extLst>
      <p:ext uri="{BB962C8B-B14F-4D97-AF65-F5344CB8AC3E}">
        <p14:creationId xmlns:p14="http://schemas.microsoft.com/office/powerpoint/2010/main" val="415579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F98E201-029E-4259-B5BC-8419DB4EE890}" type="datetime1">
              <a:rPr lang="en-US" altLang="en-US"/>
              <a:pPr>
                <a:defRPr/>
              </a:pPr>
              <a:t>9/20/2016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D549B9-F8B4-4CC6-8A7B-DE26098FF4E9}" type="slidenum">
              <a:rPr lang="en-US" altLang="en-US"/>
              <a:pPr>
                <a:defRPr/>
              </a:pPr>
              <a:t>‹#›</a:t>
            </a:fld>
            <a:endParaRPr lang="en-US" altLang="en-US"/>
          </a:p>
        </p:txBody>
      </p:sp>
    </p:spTree>
    <p:extLst>
      <p:ext uri="{BB962C8B-B14F-4D97-AF65-F5344CB8AC3E}">
        <p14:creationId xmlns:p14="http://schemas.microsoft.com/office/powerpoint/2010/main" val="2465958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54C4F9-7D58-43B1-A340-9C1B0F9B41DA}" type="datetime1">
              <a:rPr lang="en-US" altLang="en-US"/>
              <a:pPr>
                <a:defRPr/>
              </a:pPr>
              <a:t>9/20/2016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14630-00A2-4C27-AFDE-711B1C31208B}" type="slidenum">
              <a:rPr lang="en-US" altLang="en-US"/>
              <a:pPr>
                <a:defRPr/>
              </a:pPr>
              <a:t>‹#›</a:t>
            </a:fld>
            <a:endParaRPr lang="en-US" altLang="en-US"/>
          </a:p>
        </p:txBody>
      </p:sp>
    </p:spTree>
    <p:extLst>
      <p:ext uri="{BB962C8B-B14F-4D97-AF65-F5344CB8AC3E}">
        <p14:creationId xmlns:p14="http://schemas.microsoft.com/office/powerpoint/2010/main" val="153878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C0EDBE-C62E-4586-9BF5-B95F2B48ED84}" type="datetime1">
              <a:rPr lang="en-US" altLang="en-US"/>
              <a:pPr>
                <a:defRPr/>
              </a:pPr>
              <a:t>9/20/2016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F9C9141-AF3B-44A6-B388-A046C850C33B}" type="slidenum">
              <a:rPr lang="en-US" altLang="en-US"/>
              <a:pPr>
                <a:defRPr/>
              </a:pPr>
              <a:t>‹#›</a:t>
            </a:fld>
            <a:endParaRPr lang="en-US" altLang="en-US"/>
          </a:p>
        </p:txBody>
      </p:sp>
    </p:spTree>
    <p:extLst>
      <p:ext uri="{BB962C8B-B14F-4D97-AF65-F5344CB8AC3E}">
        <p14:creationId xmlns:p14="http://schemas.microsoft.com/office/powerpoint/2010/main" val="14588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81CA67-BD28-4C79-860C-AF38208391D9}" type="datetime1">
              <a:rPr lang="en-US" altLang="en-US"/>
              <a:pPr>
                <a:defRPr/>
              </a:pPr>
              <a:t>9/20/2016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C9CC7A-EF97-4FA7-B39E-1985A240E4CF}" type="slidenum">
              <a:rPr lang="en-US" altLang="en-US"/>
              <a:pPr>
                <a:defRPr/>
              </a:pPr>
              <a:t>‹#›</a:t>
            </a:fld>
            <a:endParaRPr lang="en-US" altLang="en-US"/>
          </a:p>
        </p:txBody>
      </p:sp>
    </p:spTree>
    <p:extLst>
      <p:ext uri="{BB962C8B-B14F-4D97-AF65-F5344CB8AC3E}">
        <p14:creationId xmlns:p14="http://schemas.microsoft.com/office/powerpoint/2010/main" val="2464491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A5B095-9792-4841-841D-4D7E32B8017E}" type="datetime1">
              <a:rPr lang="en-US" altLang="en-US"/>
              <a:pPr>
                <a:defRPr/>
              </a:pPr>
              <a:t>9/20/2016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512C0C-BC74-4801-A65E-3146B8C65E5F}" type="slidenum">
              <a:rPr lang="en-US" altLang="en-US"/>
              <a:pPr>
                <a:defRPr/>
              </a:pPr>
              <a:t>‹#›</a:t>
            </a:fld>
            <a:endParaRPr lang="en-US" altLang="en-US"/>
          </a:p>
        </p:txBody>
      </p:sp>
    </p:spTree>
    <p:extLst>
      <p:ext uri="{BB962C8B-B14F-4D97-AF65-F5344CB8AC3E}">
        <p14:creationId xmlns:p14="http://schemas.microsoft.com/office/powerpoint/2010/main" val="4133171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a:defRPr/>
            </a:pPr>
            <a:fld id="{E6376FDB-06B0-4216-A8C4-93ECE8AF24B7}" type="datetime1">
              <a:rPr lang="en-US" altLang="en-US"/>
              <a:pPr>
                <a:defRPr/>
              </a:pPr>
              <a:t>9/20/2016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a:defRPr/>
            </a:pPr>
            <a:fld id="{2EF7883A-C66D-43A8-A669-A7A0FB712EF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ctrTitle"/>
          </p:nvPr>
        </p:nvSpPr>
        <p:spPr/>
        <p:txBody>
          <a:bodyPr/>
          <a:lstStyle/>
          <a:p>
            <a:r>
              <a:rPr lang="en-GB" altLang="en-US" dirty="0" smtClean="0">
                <a:ea typeface="ＭＳ Ｐゴシック" pitchFamily="34" charset="-128"/>
              </a:rPr>
              <a:t/>
            </a:r>
            <a:br>
              <a:rPr lang="en-GB" altLang="en-US" dirty="0" smtClean="0">
                <a:ea typeface="ＭＳ Ｐゴシック" pitchFamily="34" charset="-128"/>
              </a:rPr>
            </a:br>
            <a:r>
              <a:rPr lang="en-GB" altLang="en-US" b="1" dirty="0">
                <a:ea typeface="ＭＳ Ｐゴシック" pitchFamily="34" charset="-128"/>
              </a:rPr>
              <a:t>“</a:t>
            </a:r>
            <a:r>
              <a:rPr lang="en-GB" altLang="en-US" b="1" i="1" dirty="0">
                <a:ea typeface="ＭＳ Ｐゴシック" pitchFamily="34" charset="-128"/>
              </a:rPr>
              <a:t>Ageing Well in </a:t>
            </a:r>
            <a:br>
              <a:rPr lang="en-GB" altLang="en-US" b="1" i="1" dirty="0">
                <a:ea typeface="ＭＳ Ｐゴシック" pitchFamily="34" charset="-128"/>
              </a:rPr>
            </a:br>
            <a:r>
              <a:rPr lang="en-GB" altLang="en-US" b="1" i="1" dirty="0">
                <a:ea typeface="ＭＳ Ｐゴシック" pitchFamily="34" charset="-128"/>
              </a:rPr>
              <a:t>North East Lincolnshire”</a:t>
            </a:r>
            <a:r>
              <a:rPr lang="en-GB" altLang="en-US" b="1" dirty="0" smtClean="0">
                <a:ea typeface="ＭＳ Ｐゴシック" pitchFamily="34" charset="-128"/>
              </a:rPr>
              <a:t> </a:t>
            </a:r>
            <a:r>
              <a:rPr lang="en-GB" altLang="en-US" sz="3600" b="1" dirty="0" smtClean="0">
                <a:ea typeface="ＭＳ Ｐゴシック" pitchFamily="34" charset="-128"/>
              </a:rPr>
              <a:t/>
            </a:r>
            <a:br>
              <a:rPr lang="en-GB" altLang="en-US" sz="3600" b="1" dirty="0" smtClean="0">
                <a:ea typeface="ＭＳ Ｐゴシック" pitchFamily="34" charset="-128"/>
              </a:rPr>
            </a:br>
            <a:r>
              <a:rPr lang="en-GB" altLang="en-US" sz="2800" b="1" dirty="0" smtClean="0">
                <a:ea typeface="ＭＳ Ｐゴシック" pitchFamily="34" charset="-128"/>
              </a:rPr>
              <a:t/>
            </a:r>
            <a:br>
              <a:rPr lang="en-GB" altLang="en-US" sz="2800" b="1" dirty="0" smtClean="0">
                <a:ea typeface="ＭＳ Ｐゴシック" pitchFamily="34" charset="-128"/>
              </a:rPr>
            </a:br>
            <a:r>
              <a:rPr lang="en-GB" altLang="en-US" sz="2800" b="1" dirty="0" smtClean="0">
                <a:ea typeface="ＭＳ Ｐゴシック" pitchFamily="34" charset="-128"/>
              </a:rPr>
              <a:t>Director of Public Health</a:t>
            </a:r>
            <a:r>
              <a:rPr lang="en-GB" altLang="en-US" sz="4800" b="1" dirty="0" smtClean="0">
                <a:ea typeface="ＭＳ Ｐゴシック" pitchFamily="34" charset="-128"/>
              </a:rPr>
              <a:t/>
            </a:r>
            <a:br>
              <a:rPr lang="en-GB" altLang="en-US" sz="4800" b="1" dirty="0" smtClean="0">
                <a:ea typeface="ＭＳ Ｐゴシック" pitchFamily="34" charset="-128"/>
              </a:rPr>
            </a:br>
            <a:r>
              <a:rPr lang="en-GB" altLang="en-US" sz="2800" b="1" dirty="0" smtClean="0">
                <a:ea typeface="ＭＳ Ｐゴシック" pitchFamily="34" charset="-128"/>
              </a:rPr>
              <a:t>Annual Report 2016</a:t>
            </a:r>
            <a:r>
              <a:rPr lang="en-GB" altLang="en-US" sz="5700" b="1" dirty="0" smtClean="0">
                <a:ea typeface="ＭＳ Ｐゴシック" pitchFamily="34" charset="-128"/>
              </a:rPr>
              <a:t/>
            </a:r>
            <a:br>
              <a:rPr lang="en-GB" altLang="en-US" sz="5700" b="1" dirty="0" smtClean="0">
                <a:ea typeface="ＭＳ Ｐゴシック" pitchFamily="34" charset="-128"/>
              </a:rPr>
            </a:br>
            <a:endParaRPr lang="en-GB" altLang="en-US" sz="5700" b="1"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83"/>
            <a:ext cx="8229600" cy="1143000"/>
          </a:xfrm>
        </p:spPr>
        <p:txBody>
          <a:bodyPr/>
          <a:lstStyle/>
          <a:p>
            <a:r>
              <a:rPr lang="en-GB" sz="4000" dirty="0"/>
              <a:t>I</a:t>
            </a:r>
            <a:r>
              <a:rPr lang="en-GB" sz="4000" dirty="0" smtClean="0"/>
              <a:t>ssues affecting older life</a:t>
            </a:r>
            <a:endParaRPr lang="en-GB" sz="4000" dirty="0"/>
          </a:p>
        </p:txBody>
      </p:sp>
      <p:sp>
        <p:nvSpPr>
          <p:cNvPr id="3" name="Content Placeholder 2"/>
          <p:cNvSpPr>
            <a:spLocks noGrp="1"/>
          </p:cNvSpPr>
          <p:nvPr>
            <p:ph idx="1"/>
          </p:nvPr>
        </p:nvSpPr>
        <p:spPr>
          <a:xfrm>
            <a:off x="457199" y="961698"/>
            <a:ext cx="8403021" cy="5164466"/>
          </a:xfrm>
        </p:spPr>
        <p:txBody>
          <a:bodyPr/>
          <a:lstStyle/>
          <a:p>
            <a:r>
              <a:rPr lang="en-GB" sz="2000" dirty="0" smtClean="0"/>
              <a:t>People are now living much longer and the body at 55 is very different to the body at 75. Long term conditions</a:t>
            </a:r>
          </a:p>
          <a:p>
            <a:pPr lvl="1">
              <a:buFont typeface="Arial" panose="020B0604020202020204" pitchFamily="34" charset="0"/>
              <a:buChar char="•"/>
            </a:pPr>
            <a:r>
              <a:rPr lang="en-GB" sz="1800" dirty="0" smtClean="0"/>
              <a:t>It is predicted  that 29.3% of older people who have a long term illness which affects their day to day activities a little (POPPI, 2015)</a:t>
            </a:r>
          </a:p>
          <a:p>
            <a:pPr marL="457200" lvl="1" indent="0">
              <a:buNone/>
            </a:pPr>
            <a:endParaRPr lang="en-GB" sz="1600" dirty="0" smtClean="0"/>
          </a:p>
          <a:p>
            <a:pPr marL="457200" lvl="1" indent="0">
              <a:buNone/>
            </a:pPr>
            <a:endParaRPr lang="en-GB" sz="1600" dirty="0"/>
          </a:p>
          <a:p>
            <a:pPr marL="457200" lvl="1" indent="0">
              <a:buNone/>
            </a:pPr>
            <a:endParaRPr lang="en-GB" sz="1600" dirty="0" smtClean="0"/>
          </a:p>
          <a:p>
            <a:pPr marL="457200" lvl="1" indent="0">
              <a:buNone/>
            </a:pPr>
            <a:endParaRPr lang="en-GB" sz="1600" dirty="0"/>
          </a:p>
          <a:p>
            <a:endParaRPr lang="en-GB" sz="2000" dirty="0" smtClean="0"/>
          </a:p>
        </p:txBody>
      </p:sp>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bwMode="auto">
          <a:xfrm>
            <a:off x="896629" y="2364828"/>
            <a:ext cx="5740653" cy="3294993"/>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TextBox 4"/>
          <p:cNvSpPr txBox="1"/>
          <p:nvPr/>
        </p:nvSpPr>
        <p:spPr>
          <a:xfrm>
            <a:off x="896629" y="5740792"/>
            <a:ext cx="5213287" cy="276999"/>
          </a:xfrm>
          <a:prstGeom prst="rect">
            <a:avLst/>
          </a:prstGeom>
          <a:noFill/>
        </p:spPr>
        <p:txBody>
          <a:bodyPr wrap="none" rtlCol="0">
            <a:spAutoFit/>
          </a:bodyPr>
          <a:lstStyle/>
          <a:p>
            <a:r>
              <a:rPr lang="en-GB" sz="1200" dirty="0" smtClean="0"/>
              <a:t>Source: </a:t>
            </a:r>
            <a:r>
              <a:rPr lang="en-GB" sz="1200" dirty="0"/>
              <a:t>Public Health England, North East Lincolnshire Ageing Well Pack</a:t>
            </a:r>
            <a:r>
              <a:rPr lang="en-GB" sz="1200" dirty="0" smtClean="0"/>
              <a:t> </a:t>
            </a:r>
            <a:endParaRPr lang="en-GB" sz="1200" dirty="0"/>
          </a:p>
        </p:txBody>
      </p:sp>
    </p:spTree>
    <p:extLst>
      <p:ext uri="{BB962C8B-B14F-4D97-AF65-F5344CB8AC3E}">
        <p14:creationId xmlns:p14="http://schemas.microsoft.com/office/powerpoint/2010/main" val="117230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4000" dirty="0"/>
              <a:t>Issues affecting older life</a:t>
            </a:r>
          </a:p>
        </p:txBody>
      </p:sp>
      <p:sp>
        <p:nvSpPr>
          <p:cNvPr id="3" name="Content Placeholder 2"/>
          <p:cNvSpPr>
            <a:spLocks noGrp="1"/>
          </p:cNvSpPr>
          <p:nvPr>
            <p:ph idx="1"/>
          </p:nvPr>
        </p:nvSpPr>
        <p:spPr>
          <a:xfrm>
            <a:off x="457200" y="1264920"/>
            <a:ext cx="8229600" cy="4861243"/>
          </a:xfrm>
        </p:spPr>
        <p:txBody>
          <a:bodyPr/>
          <a:lstStyle/>
          <a:p>
            <a:r>
              <a:rPr lang="en-GB" sz="2200" b="1" dirty="0" smtClean="0"/>
              <a:t>Confusion and Dementia</a:t>
            </a:r>
          </a:p>
          <a:p>
            <a:pPr lvl="1">
              <a:buFont typeface="Arial" panose="020B0604020202020204" pitchFamily="34" charset="0"/>
              <a:buChar char="•"/>
            </a:pPr>
            <a:r>
              <a:rPr lang="en-GB" sz="1800" dirty="0" smtClean="0"/>
              <a:t>1486 people in North East Lincolnshire diagnosed with Dementia, with 96.2% being aged 65+</a:t>
            </a:r>
          </a:p>
          <a:p>
            <a:r>
              <a:rPr lang="en-GB" sz="2200" b="1" dirty="0" smtClean="0"/>
              <a:t>Frailty</a:t>
            </a:r>
            <a:endParaRPr lang="en-GB" sz="2200" b="1" dirty="0"/>
          </a:p>
          <a:p>
            <a:pPr lvl="1">
              <a:buFont typeface="Arial" panose="020B0604020202020204" pitchFamily="34" charset="0"/>
              <a:buChar char="•"/>
            </a:pPr>
            <a:r>
              <a:rPr lang="en-GB" sz="1800" dirty="0"/>
              <a:t>Affects up to 50% of people aged 80 and over</a:t>
            </a:r>
          </a:p>
          <a:p>
            <a:pPr lvl="1">
              <a:buFont typeface="Arial" panose="020B0604020202020204" pitchFamily="34" charset="0"/>
              <a:buChar char="•"/>
            </a:pPr>
            <a:r>
              <a:rPr lang="en-GB" sz="1800" dirty="0"/>
              <a:t>Five main pillars  of frailty; falls, immobility, delirium, incontinence and susceptibility to the side effects of medication</a:t>
            </a:r>
          </a:p>
          <a:p>
            <a:r>
              <a:rPr lang="en-GB" sz="2000" dirty="0"/>
              <a:t>Functional decline in day to day activities in those with multi morbidity or frailty is </a:t>
            </a:r>
            <a:r>
              <a:rPr lang="en-GB" sz="2000" dirty="0" smtClean="0"/>
              <a:t>considerable  and this can </a:t>
            </a:r>
            <a:r>
              <a:rPr lang="en-GB" sz="2000" dirty="0"/>
              <a:t>occur gradually or suddenly due to a fall or illness. </a:t>
            </a:r>
          </a:p>
          <a:p>
            <a:endParaRPr lang="en-GB" dirty="0"/>
          </a:p>
        </p:txBody>
      </p:sp>
      <p:sp>
        <p:nvSpPr>
          <p:cNvPr id="4" name="Rounded Rectangle 3"/>
          <p:cNvSpPr/>
          <p:nvPr/>
        </p:nvSpPr>
        <p:spPr>
          <a:xfrm>
            <a:off x="-258255" y="4647936"/>
            <a:ext cx="7161975" cy="929904"/>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a:t>
            </a:r>
            <a:r>
              <a:rPr lang="en-GB" i="1" dirty="0">
                <a:solidFill>
                  <a:schemeClr val="bg1"/>
                </a:solidFill>
              </a:rPr>
              <a:t> </a:t>
            </a:r>
            <a:r>
              <a:rPr lang="en-GB" dirty="0" smtClean="0">
                <a:solidFill>
                  <a:schemeClr val="bg1"/>
                </a:solidFill>
              </a:rPr>
              <a:t>two fifths of older people reported that they had a significant health need. Just under three quarters reported that they take prescription medication at least daily.</a:t>
            </a:r>
            <a:endParaRPr lang="en-GB" dirty="0" smtClean="0"/>
          </a:p>
        </p:txBody>
      </p:sp>
    </p:spTree>
    <p:extLst>
      <p:ext uri="{BB962C8B-B14F-4D97-AF65-F5344CB8AC3E}">
        <p14:creationId xmlns:p14="http://schemas.microsoft.com/office/powerpoint/2010/main" val="3448657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4000" dirty="0"/>
              <a:t>Lifestyle behaviours </a:t>
            </a:r>
          </a:p>
        </p:txBody>
      </p:sp>
      <p:sp>
        <p:nvSpPr>
          <p:cNvPr id="3" name="Content Placeholder 2"/>
          <p:cNvSpPr>
            <a:spLocks noGrp="1"/>
          </p:cNvSpPr>
          <p:nvPr>
            <p:ph idx="1"/>
          </p:nvPr>
        </p:nvSpPr>
        <p:spPr>
          <a:xfrm>
            <a:off x="457200" y="851338"/>
            <a:ext cx="8345606" cy="5426635"/>
          </a:xfrm>
        </p:spPr>
        <p:txBody>
          <a:bodyPr/>
          <a:lstStyle/>
          <a:p>
            <a:r>
              <a:rPr lang="en-GB" sz="2200" dirty="0" smtClean="0"/>
              <a:t>Lifestyle and behaviours can impact upon the health of older people and vice versa.</a:t>
            </a:r>
          </a:p>
          <a:p>
            <a:pPr lvl="1"/>
            <a:r>
              <a:rPr lang="en-GB" sz="2000" b="1" dirty="0" smtClean="0"/>
              <a:t>Physical activity</a:t>
            </a:r>
          </a:p>
          <a:p>
            <a:pPr lvl="2"/>
            <a:r>
              <a:rPr lang="en-GB" sz="1800" dirty="0" smtClean="0"/>
              <a:t>11% of men and 7% women aged 85+ are achieving the recommended levels of physical activity (Health Survey for England, 2012). </a:t>
            </a:r>
          </a:p>
          <a:p>
            <a:pPr lvl="1"/>
            <a:r>
              <a:rPr lang="en-GB" sz="2000" b="1" dirty="0" smtClean="0"/>
              <a:t>Smoking</a:t>
            </a:r>
          </a:p>
          <a:p>
            <a:pPr lvl="2"/>
            <a:r>
              <a:rPr lang="en-GB" sz="1800" dirty="0" smtClean="0"/>
              <a:t>In 2014, 11% of over 60s in England are regular smokers (ASH)</a:t>
            </a:r>
          </a:p>
          <a:p>
            <a:pPr lvl="1"/>
            <a:r>
              <a:rPr lang="en-GB" sz="2000" b="1" dirty="0" smtClean="0"/>
              <a:t>Alcohol </a:t>
            </a:r>
            <a:endParaRPr lang="en-GB" sz="2400" b="1" dirty="0" smtClean="0"/>
          </a:p>
          <a:p>
            <a:pPr lvl="2"/>
            <a:endParaRPr lang="en-GB" sz="1800" dirty="0" smtClean="0"/>
          </a:p>
          <a:p>
            <a:pPr lvl="2"/>
            <a:endParaRPr lang="en-GB" sz="1800" dirty="0"/>
          </a:p>
          <a:p>
            <a:pPr lvl="2"/>
            <a:endParaRPr lang="en-GB" sz="1050" dirty="0" smtClean="0"/>
          </a:p>
          <a:p>
            <a:pPr lvl="2"/>
            <a:r>
              <a:rPr lang="en-GB" sz="1800" dirty="0" smtClean="0"/>
              <a:t>50 emergency admissions in NEL for alcohol related liver disease in people aged 60 and over. </a:t>
            </a:r>
          </a:p>
          <a:p>
            <a:pPr lvl="1"/>
            <a:r>
              <a:rPr lang="en-GB" sz="2000" b="1" dirty="0" smtClean="0"/>
              <a:t>Diet and nutrition</a:t>
            </a:r>
            <a:endParaRPr lang="en-GB" sz="2400" b="1" dirty="0" smtClean="0"/>
          </a:p>
          <a:p>
            <a:endParaRPr lang="en-GB" dirty="0"/>
          </a:p>
        </p:txBody>
      </p:sp>
      <p:sp>
        <p:nvSpPr>
          <p:cNvPr id="7" name="Rounded Rectangle 6"/>
          <p:cNvSpPr/>
          <p:nvPr/>
        </p:nvSpPr>
        <p:spPr>
          <a:xfrm>
            <a:off x="-193191" y="3594073"/>
            <a:ext cx="6609755" cy="836040"/>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 </a:t>
            </a:r>
            <a:r>
              <a:rPr lang="en-GB" i="1" dirty="0" smtClean="0"/>
              <a:t>nearly </a:t>
            </a:r>
            <a:r>
              <a:rPr lang="en-GB" i="1" dirty="0"/>
              <a:t>half of over 60s have an alcoholic drink once a week or more, with 11.8% drinking almost daily. </a:t>
            </a:r>
            <a:endParaRPr lang="en-GB" dirty="0"/>
          </a:p>
        </p:txBody>
      </p:sp>
      <p:sp>
        <p:nvSpPr>
          <p:cNvPr id="8" name="Rounded Rectangle 7"/>
          <p:cNvSpPr/>
          <p:nvPr/>
        </p:nvSpPr>
        <p:spPr>
          <a:xfrm>
            <a:off x="-258255" y="5409936"/>
            <a:ext cx="6690585" cy="726149"/>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a:t>
            </a:r>
            <a:r>
              <a:rPr lang="en-GB" i="1" dirty="0">
                <a:solidFill>
                  <a:schemeClr val="bg1"/>
                </a:solidFill>
              </a:rPr>
              <a:t> under half (48.8%) of respondents reported eating three meals a day. </a:t>
            </a:r>
            <a:endParaRPr lang="en-GB" dirty="0" smtClean="0"/>
          </a:p>
        </p:txBody>
      </p:sp>
    </p:spTree>
    <p:extLst>
      <p:ext uri="{BB962C8B-B14F-4D97-AF65-F5344CB8AC3E}">
        <p14:creationId xmlns:p14="http://schemas.microsoft.com/office/powerpoint/2010/main" val="1838680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Age Friendly Place – Wider determinants that can affect the health of the elderly</a:t>
            </a:r>
          </a:p>
        </p:txBody>
      </p:sp>
      <p:sp>
        <p:nvSpPr>
          <p:cNvPr id="3" name="Content Placeholder 2"/>
          <p:cNvSpPr>
            <a:spLocks noGrp="1"/>
          </p:cNvSpPr>
          <p:nvPr>
            <p:ph idx="1"/>
          </p:nvPr>
        </p:nvSpPr>
        <p:spPr>
          <a:xfrm>
            <a:off x="457200" y="1600201"/>
            <a:ext cx="8229600" cy="4532586"/>
          </a:xfrm>
        </p:spPr>
        <p:txBody>
          <a:bodyPr/>
          <a:lstStyle/>
          <a:p>
            <a:r>
              <a:rPr lang="en-GB" sz="2200" dirty="0" smtClean="0"/>
              <a:t>Place has a major impact on the health and wellbeing of older people</a:t>
            </a:r>
          </a:p>
          <a:p>
            <a:r>
              <a:rPr lang="en-GB" sz="2200" dirty="0" smtClean="0"/>
              <a:t>The World Health Organisation (WHO) has launched an age friendly checklist to encourages places to be age friendly. </a:t>
            </a:r>
          </a:p>
          <a:p>
            <a:pPr lvl="1">
              <a:buFont typeface="Arial" panose="020B0604020202020204" pitchFamily="34" charset="0"/>
              <a:buChar char="•"/>
            </a:pPr>
            <a:r>
              <a:rPr lang="en-GB" sz="1800" dirty="0" smtClean="0"/>
              <a:t>Outdoor spaces and buildings</a:t>
            </a:r>
          </a:p>
          <a:p>
            <a:pPr lvl="1">
              <a:buFont typeface="Arial" panose="020B0604020202020204" pitchFamily="34" charset="0"/>
              <a:buChar char="•"/>
            </a:pPr>
            <a:r>
              <a:rPr lang="en-GB" sz="1800" dirty="0" smtClean="0"/>
              <a:t>Transport</a:t>
            </a:r>
          </a:p>
          <a:p>
            <a:pPr lvl="1">
              <a:buFont typeface="Arial" panose="020B0604020202020204" pitchFamily="34" charset="0"/>
              <a:buChar char="•"/>
            </a:pPr>
            <a:r>
              <a:rPr lang="en-GB" sz="1800" dirty="0" smtClean="0"/>
              <a:t>Housing </a:t>
            </a:r>
          </a:p>
          <a:p>
            <a:pPr lvl="1">
              <a:buFont typeface="Arial" panose="020B0604020202020204" pitchFamily="34" charset="0"/>
              <a:buChar char="•"/>
            </a:pPr>
            <a:r>
              <a:rPr lang="en-GB" sz="1800" dirty="0" smtClean="0"/>
              <a:t>Social participation</a:t>
            </a:r>
          </a:p>
          <a:p>
            <a:pPr lvl="1">
              <a:buFont typeface="Arial" panose="020B0604020202020204" pitchFamily="34" charset="0"/>
              <a:buChar char="•"/>
            </a:pPr>
            <a:r>
              <a:rPr lang="en-GB" sz="1800" dirty="0" smtClean="0"/>
              <a:t>Respect and social inclusion</a:t>
            </a:r>
          </a:p>
          <a:p>
            <a:pPr lvl="1">
              <a:buFont typeface="Arial" panose="020B0604020202020204" pitchFamily="34" charset="0"/>
              <a:buChar char="•"/>
            </a:pPr>
            <a:r>
              <a:rPr lang="en-GB" sz="1800" dirty="0" smtClean="0"/>
              <a:t>Civic participation and employment </a:t>
            </a:r>
          </a:p>
          <a:p>
            <a:pPr lvl="1">
              <a:buFont typeface="Arial" panose="020B0604020202020204" pitchFamily="34" charset="0"/>
              <a:buChar char="•"/>
            </a:pPr>
            <a:r>
              <a:rPr lang="en-GB" sz="1800" dirty="0" smtClean="0"/>
              <a:t>Communication and Information </a:t>
            </a:r>
          </a:p>
          <a:p>
            <a:pPr lvl="1">
              <a:buFont typeface="Arial" panose="020B0604020202020204" pitchFamily="34" charset="0"/>
              <a:buChar char="•"/>
            </a:pPr>
            <a:r>
              <a:rPr lang="en-GB" sz="1800" dirty="0" smtClean="0"/>
              <a:t>Community and health services</a:t>
            </a:r>
            <a:endParaRPr lang="en-GB" sz="1800" dirty="0"/>
          </a:p>
        </p:txBody>
      </p:sp>
    </p:spTree>
    <p:extLst>
      <p:ext uri="{BB962C8B-B14F-4D97-AF65-F5344CB8AC3E}">
        <p14:creationId xmlns:p14="http://schemas.microsoft.com/office/powerpoint/2010/main" val="2035851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975"/>
            <a:ext cx="9143999" cy="1143000"/>
          </a:xfrm>
        </p:spPr>
        <p:txBody>
          <a:bodyPr/>
          <a:lstStyle/>
          <a:p>
            <a:r>
              <a:rPr lang="en-GB" sz="3200" dirty="0"/>
              <a:t>Age Friendly Place </a:t>
            </a:r>
            <a:r>
              <a:rPr lang="en-GB" sz="3200" dirty="0" smtClean="0"/>
              <a:t>- Outdoor </a:t>
            </a:r>
            <a:r>
              <a:rPr lang="en-GB" sz="3200" dirty="0"/>
              <a:t>spaces and </a:t>
            </a:r>
            <a:r>
              <a:rPr lang="en-GB" sz="3200" dirty="0" smtClean="0"/>
              <a:t>buildings</a:t>
            </a:r>
            <a:endParaRPr lang="en-GB" sz="3200" dirty="0"/>
          </a:p>
        </p:txBody>
      </p:sp>
      <p:sp>
        <p:nvSpPr>
          <p:cNvPr id="3" name="Content Placeholder 2"/>
          <p:cNvSpPr>
            <a:spLocks noGrp="1"/>
          </p:cNvSpPr>
          <p:nvPr>
            <p:ph idx="1"/>
          </p:nvPr>
        </p:nvSpPr>
        <p:spPr>
          <a:xfrm>
            <a:off x="567559" y="878037"/>
            <a:ext cx="8175013" cy="1278265"/>
          </a:xfrm>
        </p:spPr>
        <p:txBody>
          <a:bodyPr/>
          <a:lstStyle/>
          <a:p>
            <a:pPr lvl="1"/>
            <a:endParaRPr lang="en-GB" sz="2000" dirty="0" smtClean="0"/>
          </a:p>
          <a:p>
            <a:endParaRPr lang="en-GB" sz="2400" dirty="0" smtClean="0"/>
          </a:p>
          <a:p>
            <a:endParaRPr lang="en-GB" dirty="0" smtClean="0"/>
          </a:p>
          <a:p>
            <a:endParaRPr lang="en-GB" dirty="0"/>
          </a:p>
        </p:txBody>
      </p:sp>
      <p:sp>
        <p:nvSpPr>
          <p:cNvPr id="6" name="TextBox 5"/>
          <p:cNvSpPr txBox="1"/>
          <p:nvPr/>
        </p:nvSpPr>
        <p:spPr>
          <a:xfrm>
            <a:off x="289560" y="3489150"/>
            <a:ext cx="2753185" cy="1754326"/>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mn-lt"/>
              </a:rPr>
              <a:t>94.2% of NEL population is living in an urban environment, despite this there are many open spaces and parks within the area</a:t>
            </a:r>
            <a:endParaRPr lang="en-GB" dirty="0">
              <a:latin typeface="+mn-lt"/>
            </a:endParaRPr>
          </a:p>
        </p:txBody>
      </p:sp>
      <p:sp>
        <p:nvSpPr>
          <p:cNvPr id="4" name="Rectangle 3"/>
          <p:cNvSpPr/>
          <p:nvPr/>
        </p:nvSpPr>
        <p:spPr>
          <a:xfrm>
            <a:off x="-137159" y="937567"/>
            <a:ext cx="6337737" cy="1446550"/>
          </a:xfrm>
          <a:prstGeom prst="rect">
            <a:avLst/>
          </a:prstGeom>
        </p:spPr>
        <p:txBody>
          <a:bodyPr wrap="square">
            <a:spAutoFit/>
          </a:bodyPr>
          <a:lstStyle/>
          <a:p>
            <a:pPr marL="800100" lvl="1" indent="-342900" eaLnBrk="0" hangingPunct="0">
              <a:spcBef>
                <a:spcPct val="20000"/>
              </a:spcBef>
              <a:buFont typeface="Arial" panose="020B0604020202020204" pitchFamily="34" charset="0"/>
              <a:buChar char="•"/>
            </a:pPr>
            <a:r>
              <a:rPr lang="en-GB" sz="2200" dirty="0">
                <a:solidFill>
                  <a:prstClr val="black"/>
                </a:solidFill>
                <a:latin typeface="Calibri"/>
                <a:ea typeface="ＭＳ Ｐゴシック" charset="-128"/>
              </a:rPr>
              <a:t>WHO recognises that outdoor spaces </a:t>
            </a:r>
            <a:r>
              <a:rPr lang="en-GB" sz="2200" dirty="0" smtClean="0">
                <a:solidFill>
                  <a:prstClr val="black"/>
                </a:solidFill>
                <a:latin typeface="Calibri"/>
                <a:ea typeface="ＭＳ Ｐゴシック" charset="-128"/>
              </a:rPr>
              <a:t>and safety of the area can </a:t>
            </a:r>
            <a:r>
              <a:rPr lang="en-GB" sz="2200" dirty="0">
                <a:solidFill>
                  <a:prstClr val="black"/>
                </a:solidFill>
                <a:latin typeface="Calibri"/>
                <a:ea typeface="ＭＳ Ｐゴシック" charset="-128"/>
              </a:rPr>
              <a:t>impact upon the quality of life of older people, and can impact on their independence. </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707" r="100000">
                        <a14:foregroundMark x1="68375" y1="86500" x2="77915" y2="99667"/>
                        <a14:foregroundMark x1="49470" y1="91167" x2="19611" y2="97000"/>
                      </a14:backgroundRemoval>
                    </a14:imgEffect>
                  </a14:imgLayer>
                </a14:imgProps>
              </a:ext>
              <a:ext uri="{28A0092B-C50C-407E-A947-70E740481C1C}">
                <a14:useLocalDpi xmlns:a14="http://schemas.microsoft.com/office/drawing/2010/main" val="0"/>
              </a:ext>
            </a:extLst>
          </a:blip>
          <a:srcRect/>
          <a:stretch/>
        </p:blipFill>
        <p:spPr bwMode="auto">
          <a:xfrm>
            <a:off x="2257486" y="2156302"/>
            <a:ext cx="3786104" cy="377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8334" t="71657" r="7134" b="17701"/>
          <a:stretch/>
        </p:blipFill>
        <p:spPr>
          <a:xfrm>
            <a:off x="4869622" y="4760386"/>
            <a:ext cx="1434661" cy="699130"/>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102" r="4841" b="9349"/>
          <a:stretch/>
        </p:blipFill>
        <p:spPr bwMode="auto">
          <a:xfrm>
            <a:off x="6058830" y="878037"/>
            <a:ext cx="3100410" cy="408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793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2"/>
            <a:ext cx="8229600" cy="1002369"/>
          </a:xfrm>
        </p:spPr>
        <p:txBody>
          <a:bodyPr/>
          <a:lstStyle/>
          <a:p>
            <a:r>
              <a:rPr lang="en-GB" sz="3600" dirty="0"/>
              <a:t>Age Friendly Place – Transport </a:t>
            </a:r>
          </a:p>
        </p:txBody>
      </p:sp>
      <p:sp>
        <p:nvSpPr>
          <p:cNvPr id="3" name="Content Placeholder 2"/>
          <p:cNvSpPr>
            <a:spLocks noGrp="1"/>
          </p:cNvSpPr>
          <p:nvPr>
            <p:ph idx="1"/>
          </p:nvPr>
        </p:nvSpPr>
        <p:spPr>
          <a:xfrm>
            <a:off x="457200" y="883920"/>
            <a:ext cx="8229600" cy="5242243"/>
          </a:xfrm>
        </p:spPr>
        <p:txBody>
          <a:bodyPr/>
          <a:lstStyle/>
          <a:p>
            <a:pPr marL="363538" lvl="1">
              <a:buFont typeface="Arial" panose="020B0604020202020204" pitchFamily="34" charset="0"/>
              <a:buChar char="•"/>
            </a:pPr>
            <a:r>
              <a:rPr lang="en-GB" sz="2000" dirty="0" smtClean="0"/>
              <a:t>Despite NEL being predominately urban with centres of Grimsby, Cleethorpes and Immingham, there are areas with rural communities. Despite most having good transport links there are some rural residents unable to access mainstream public transport.</a:t>
            </a:r>
            <a:endParaRPr lang="en-GB" sz="2000" dirty="0"/>
          </a:p>
          <a:p>
            <a:pPr marL="457200" lvl="1" indent="0">
              <a:buNone/>
            </a:pPr>
            <a:endParaRPr lang="en-GB" sz="2400" dirty="0"/>
          </a:p>
          <a:p>
            <a:endParaRPr lang="en-GB" dirty="0"/>
          </a:p>
        </p:txBody>
      </p:sp>
      <p:graphicFrame>
        <p:nvGraphicFramePr>
          <p:cNvPr id="5" name="Chart 4"/>
          <p:cNvGraphicFramePr/>
          <p:nvPr>
            <p:extLst>
              <p:ext uri="{D42A27DB-BD31-4B8C-83A1-F6EECF244321}">
                <p14:modId xmlns:p14="http://schemas.microsoft.com/office/powerpoint/2010/main" val="382347437"/>
              </p:ext>
            </p:extLst>
          </p:nvPr>
        </p:nvGraphicFramePr>
        <p:xfrm>
          <a:off x="199370" y="3239580"/>
          <a:ext cx="4650828" cy="3098158"/>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34" t="48" b="10126"/>
          <a:stretch/>
        </p:blipFill>
        <p:spPr bwMode="auto">
          <a:xfrm>
            <a:off x="5113367" y="3201112"/>
            <a:ext cx="3725833" cy="2529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77426" y="2158303"/>
            <a:ext cx="6943986" cy="1158532"/>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 </a:t>
            </a:r>
          </a:p>
          <a:p>
            <a:pPr marL="531813" lvl="1"/>
            <a:r>
              <a:rPr lang="en-GB" dirty="0" smtClean="0"/>
              <a:t>Most people find it easy to get out and about to do various activities including shopping, health care and for social activities.  </a:t>
            </a:r>
          </a:p>
          <a:p>
            <a:pPr marL="531813" lvl="1"/>
            <a:r>
              <a:rPr lang="en-GB" dirty="0" smtClean="0"/>
              <a:t>Most reported that they regularly drive themselves.</a:t>
            </a:r>
            <a:endParaRPr lang="en-GB" dirty="0"/>
          </a:p>
        </p:txBody>
      </p:sp>
    </p:spTree>
    <p:extLst>
      <p:ext uri="{BB962C8B-B14F-4D97-AF65-F5344CB8AC3E}">
        <p14:creationId xmlns:p14="http://schemas.microsoft.com/office/powerpoint/2010/main" val="354185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305" y="1154672"/>
            <a:ext cx="8466083" cy="1850579"/>
          </a:xfrm>
        </p:spPr>
        <p:txBody>
          <a:bodyPr/>
          <a:lstStyle/>
          <a:p>
            <a:r>
              <a:rPr lang="en-GB" sz="2200" dirty="0" smtClean="0"/>
              <a:t>A priority in the local plan is to increase the provision of housing and ensure it is appropriate for older people.</a:t>
            </a:r>
          </a:p>
          <a:p>
            <a:pPr lvl="1">
              <a:buFont typeface="Arial" panose="020B0604020202020204" pitchFamily="34" charset="0"/>
              <a:buChar char="•"/>
            </a:pPr>
            <a:r>
              <a:rPr lang="en-GB" sz="2000" dirty="0" smtClean="0"/>
              <a:t>A 60 unit Extra Care Housing (ECH) has been developed by NEL Council and CCG with plans for four further ECH within the area in coming years.</a:t>
            </a:r>
            <a:endParaRPr lang="en-GB" sz="2000" dirty="0"/>
          </a:p>
        </p:txBody>
      </p:sp>
      <p:sp>
        <p:nvSpPr>
          <p:cNvPr id="4" name="Title 1"/>
          <p:cNvSpPr>
            <a:spLocks noGrp="1"/>
          </p:cNvSpPr>
          <p:nvPr>
            <p:ph type="title"/>
          </p:nvPr>
        </p:nvSpPr>
        <p:spPr>
          <a:xfrm>
            <a:off x="457199" y="0"/>
            <a:ext cx="8229600" cy="1143000"/>
          </a:xfrm>
        </p:spPr>
        <p:txBody>
          <a:bodyPr/>
          <a:lstStyle/>
          <a:p>
            <a:r>
              <a:rPr lang="en-GB" sz="3600" dirty="0"/>
              <a:t>Age Friendly Place – </a:t>
            </a:r>
            <a:r>
              <a:rPr lang="en-GB" sz="3600" dirty="0" smtClean="0"/>
              <a:t>Housing</a:t>
            </a:r>
            <a:endParaRPr lang="en-GB" sz="3600" dirty="0"/>
          </a:p>
        </p:txBody>
      </p:sp>
      <p:sp>
        <p:nvSpPr>
          <p:cNvPr id="5" name="Rounded Rectangle 4"/>
          <p:cNvSpPr/>
          <p:nvPr/>
        </p:nvSpPr>
        <p:spPr>
          <a:xfrm>
            <a:off x="-177426" y="2627275"/>
            <a:ext cx="8485854" cy="836040"/>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  96.5% of older people lived in either a house flat or bungalow, of which 91% owned their own home. </a:t>
            </a:r>
            <a:endParaRPr lang="en-GB" dirty="0"/>
          </a:p>
        </p:txBody>
      </p:sp>
      <p:sp>
        <p:nvSpPr>
          <p:cNvPr id="6" name="Content Placeholder 2"/>
          <p:cNvSpPr txBox="1">
            <a:spLocks/>
          </p:cNvSpPr>
          <p:nvPr/>
        </p:nvSpPr>
        <p:spPr bwMode="auto">
          <a:xfrm>
            <a:off x="315305" y="3554754"/>
            <a:ext cx="8466083" cy="270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t>Poverty </a:t>
            </a:r>
          </a:p>
          <a:p>
            <a:pPr lvl="1">
              <a:buFont typeface="Arial" panose="020B0604020202020204" pitchFamily="34" charset="0"/>
              <a:buChar char="•"/>
            </a:pPr>
            <a:r>
              <a:rPr lang="en-GB" sz="1800" dirty="0" smtClean="0"/>
              <a:t>12.5% of people in receipt of benefits are of pensionable age</a:t>
            </a:r>
            <a:endParaRPr lang="en-GB" sz="1800" dirty="0"/>
          </a:p>
          <a:p>
            <a:r>
              <a:rPr lang="en-GB" sz="2000" dirty="0" smtClean="0"/>
              <a:t>Fuel Poverty </a:t>
            </a:r>
          </a:p>
          <a:p>
            <a:pPr lvl="1">
              <a:buFont typeface="Arial" panose="020B0604020202020204" pitchFamily="34" charset="0"/>
              <a:buChar char="•"/>
            </a:pPr>
            <a:r>
              <a:rPr lang="en-GB" sz="1800" dirty="0" smtClean="0"/>
              <a:t>The depth of fuel poverty increases in older households rather than the proportion </a:t>
            </a:r>
            <a:endParaRPr lang="en-GB" sz="2000" dirty="0"/>
          </a:p>
          <a:p>
            <a:pPr lvl="1">
              <a:buFont typeface="Arial" panose="020B0604020202020204" pitchFamily="34" charset="0"/>
              <a:buChar char="•"/>
            </a:pPr>
            <a:r>
              <a:rPr lang="en-GB" sz="1800" dirty="0" smtClean="0"/>
              <a:t>Can affect both physical and mental health particularly within </a:t>
            </a:r>
          </a:p>
          <a:p>
            <a:pPr marL="457200" lvl="1" indent="0">
              <a:buNone/>
            </a:pPr>
            <a:r>
              <a:rPr lang="en-GB" sz="1800" dirty="0" smtClean="0"/>
              <a:t>      vulnerable groups such as the elderly</a:t>
            </a:r>
            <a:endParaRPr lang="en-GB" sz="1600" dirty="0" smtClean="0"/>
          </a:p>
        </p:txBody>
      </p:sp>
    </p:spTree>
    <p:extLst>
      <p:ext uri="{BB962C8B-B14F-4D97-AF65-F5344CB8AC3E}">
        <p14:creationId xmlns:p14="http://schemas.microsoft.com/office/powerpoint/2010/main" val="3082659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000" dirty="0" smtClean="0"/>
              <a:t>The number of older people living alone is set to rise which may impact upon social isolation</a:t>
            </a:r>
          </a:p>
          <a:p>
            <a:pPr lvl="1"/>
            <a:r>
              <a:rPr lang="en-GB" sz="2000" dirty="0" smtClean="0"/>
              <a:t>Good neighbours project</a:t>
            </a:r>
          </a:p>
        </p:txBody>
      </p:sp>
      <p:sp>
        <p:nvSpPr>
          <p:cNvPr id="2" name="Title 1"/>
          <p:cNvSpPr>
            <a:spLocks noGrp="1"/>
          </p:cNvSpPr>
          <p:nvPr>
            <p:ph type="title"/>
          </p:nvPr>
        </p:nvSpPr>
        <p:spPr/>
        <p:txBody>
          <a:bodyPr/>
          <a:lstStyle/>
          <a:p>
            <a:r>
              <a:rPr lang="en-GB" sz="3600" dirty="0"/>
              <a:t>Age Friendly Place – Social participation, respect and social </a:t>
            </a:r>
            <a:r>
              <a:rPr lang="en-GB" sz="3600" dirty="0" smtClean="0"/>
              <a:t>isolation</a:t>
            </a:r>
            <a:endParaRPr lang="en-GB" sz="3600" dirty="0"/>
          </a:p>
        </p:txBody>
      </p:sp>
      <p:graphicFrame>
        <p:nvGraphicFramePr>
          <p:cNvPr id="4" name="Chart 3"/>
          <p:cNvGraphicFramePr/>
          <p:nvPr>
            <p:extLst>
              <p:ext uri="{D42A27DB-BD31-4B8C-83A1-F6EECF244321}">
                <p14:modId xmlns:p14="http://schemas.microsoft.com/office/powerpoint/2010/main" val="2741266199"/>
              </p:ext>
            </p:extLst>
          </p:nvPr>
        </p:nvGraphicFramePr>
        <p:xfrm>
          <a:off x="1087601" y="2899893"/>
          <a:ext cx="5549900" cy="3156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5395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98"/>
            <a:ext cx="8229600" cy="1143000"/>
          </a:xfrm>
        </p:spPr>
        <p:txBody>
          <a:bodyPr/>
          <a:lstStyle/>
          <a:p>
            <a:r>
              <a:rPr lang="en-GB" sz="3600" dirty="0"/>
              <a:t>Age Friendly Place </a:t>
            </a:r>
            <a:r>
              <a:rPr lang="en-GB" sz="3600" dirty="0" smtClean="0"/>
              <a:t>- Civic </a:t>
            </a:r>
            <a:r>
              <a:rPr lang="en-GB" sz="3600" dirty="0"/>
              <a:t>participation </a:t>
            </a:r>
          </a:p>
        </p:txBody>
      </p:sp>
      <p:sp>
        <p:nvSpPr>
          <p:cNvPr id="3" name="Content Placeholder 2"/>
          <p:cNvSpPr>
            <a:spLocks noGrp="1"/>
          </p:cNvSpPr>
          <p:nvPr>
            <p:ph idx="1"/>
          </p:nvPr>
        </p:nvSpPr>
        <p:spPr>
          <a:xfrm>
            <a:off x="457200" y="1173798"/>
            <a:ext cx="8229600" cy="4952365"/>
          </a:xfrm>
        </p:spPr>
        <p:txBody>
          <a:bodyPr/>
          <a:lstStyle/>
          <a:p>
            <a:pPr marL="342900" lvl="1" indent="-342900">
              <a:buFont typeface="Arial" charset="0"/>
              <a:buChar char="•"/>
            </a:pPr>
            <a:r>
              <a:rPr lang="en-GB" sz="2200" dirty="0" smtClean="0"/>
              <a:t>Volunteering</a:t>
            </a:r>
          </a:p>
          <a:p>
            <a:pPr marL="742950" lvl="2" indent="-342900"/>
            <a:r>
              <a:rPr lang="en-GB" sz="1800" dirty="0"/>
              <a:t>In NEL there are various training opportunities to equip older people with the ability to volunteer and provide older people led services in the community.</a:t>
            </a:r>
          </a:p>
          <a:p>
            <a:pPr marL="0" lvl="1" indent="0">
              <a:buNone/>
            </a:pPr>
            <a:endParaRPr lang="en-GB" sz="2600" dirty="0" smtClean="0"/>
          </a:p>
          <a:p>
            <a:pPr marL="0" lvl="1" indent="0">
              <a:buNone/>
            </a:pPr>
            <a:r>
              <a:rPr lang="en-GB" sz="700" dirty="0" smtClean="0"/>
              <a:t>k</a:t>
            </a:r>
            <a:endParaRPr lang="en-GB" sz="600" dirty="0" smtClean="0"/>
          </a:p>
          <a:p>
            <a:pPr marL="342900" lvl="1" indent="-342900">
              <a:buFont typeface="Arial" charset="0"/>
              <a:buChar char="•"/>
            </a:pPr>
            <a:r>
              <a:rPr lang="en-GB" sz="2200" dirty="0" smtClean="0"/>
              <a:t>Employment</a:t>
            </a:r>
          </a:p>
          <a:p>
            <a:pPr marL="742950" lvl="2" indent="-342900"/>
            <a:r>
              <a:rPr lang="en-GB" sz="1800" dirty="0" smtClean="0"/>
              <a:t>In NEL there are various training opportunities to equip older people with the ability to volunteer and provide older people led services in the community.</a:t>
            </a:r>
          </a:p>
          <a:p>
            <a:pPr marL="400050" lvl="2" indent="0">
              <a:buNone/>
            </a:pPr>
            <a:endParaRPr lang="en-GB" sz="1800" dirty="0" smtClean="0"/>
          </a:p>
          <a:p>
            <a:pPr marL="400050" lvl="2" indent="0">
              <a:buNone/>
            </a:pPr>
            <a:r>
              <a:rPr lang="en-GB" sz="500" dirty="0"/>
              <a:t>;</a:t>
            </a:r>
            <a:endParaRPr lang="en-GB" sz="400" dirty="0"/>
          </a:p>
          <a:p>
            <a:pPr marL="365125" lvl="2" indent="-365125"/>
            <a:r>
              <a:rPr lang="en-GB" sz="2200" dirty="0" smtClean="0"/>
              <a:t>Training</a:t>
            </a:r>
            <a:r>
              <a:rPr lang="en-GB" sz="2200" dirty="0"/>
              <a:t>/ </a:t>
            </a:r>
            <a:r>
              <a:rPr lang="en-GB" sz="2200" dirty="0" smtClean="0"/>
              <a:t>learning</a:t>
            </a:r>
          </a:p>
          <a:p>
            <a:pPr marL="822325" lvl="3" indent="-365125">
              <a:buFont typeface="Arial" panose="020B0604020202020204" pitchFamily="34" charset="0"/>
              <a:buChar char="•"/>
            </a:pPr>
            <a:r>
              <a:rPr lang="en-GB" sz="1800" dirty="0" smtClean="0"/>
              <a:t>Furthering education should not be discouraged because of someone's age and older people may use this as a social opportunity.</a:t>
            </a:r>
          </a:p>
          <a:p>
            <a:pPr marL="800100" lvl="3" indent="-342900">
              <a:buFont typeface="Arial" panose="020B0604020202020204" pitchFamily="34" charset="0"/>
              <a:buChar char="•"/>
            </a:pPr>
            <a:endParaRPr lang="en-GB" sz="1800" dirty="0"/>
          </a:p>
          <a:p>
            <a:pPr marL="457200" lvl="1" indent="0">
              <a:buNone/>
            </a:pPr>
            <a:endParaRPr lang="en-GB" sz="1800" dirty="0"/>
          </a:p>
          <a:p>
            <a:endParaRPr lang="en-GB" dirty="0"/>
          </a:p>
        </p:txBody>
      </p:sp>
      <p:sp>
        <p:nvSpPr>
          <p:cNvPr id="4" name="Rounded Rectangle 3"/>
          <p:cNvSpPr/>
          <p:nvPr/>
        </p:nvSpPr>
        <p:spPr>
          <a:xfrm>
            <a:off x="-177426" y="2203540"/>
            <a:ext cx="8864226" cy="612000"/>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  44.2% of respondents had given unpaid voluntary help to a group, club or organisation.  </a:t>
            </a:r>
            <a:endParaRPr lang="en-GB" dirty="0"/>
          </a:p>
        </p:txBody>
      </p:sp>
      <p:sp>
        <p:nvSpPr>
          <p:cNvPr id="5" name="Rounded Rectangle 4"/>
          <p:cNvSpPr/>
          <p:nvPr/>
        </p:nvSpPr>
        <p:spPr>
          <a:xfrm>
            <a:off x="-177426" y="3807315"/>
            <a:ext cx="8864226" cy="396000"/>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  31.7% reported that they had been in paid work over the last year. </a:t>
            </a:r>
            <a:endParaRPr lang="en-GB" dirty="0"/>
          </a:p>
        </p:txBody>
      </p:sp>
      <p:sp>
        <p:nvSpPr>
          <p:cNvPr id="6" name="Rounded Rectangle 5"/>
          <p:cNvSpPr/>
          <p:nvPr/>
        </p:nvSpPr>
        <p:spPr>
          <a:xfrm>
            <a:off x="-177426" y="5227318"/>
            <a:ext cx="5176146" cy="640081"/>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 in the past year 12.7% had attended an adult learning class.  </a:t>
            </a:r>
            <a:endParaRPr lang="en-GB" dirty="0"/>
          </a:p>
        </p:txBody>
      </p:sp>
    </p:spTree>
    <p:extLst>
      <p:ext uri="{BB962C8B-B14F-4D97-AF65-F5344CB8AC3E}">
        <p14:creationId xmlns:p14="http://schemas.microsoft.com/office/powerpoint/2010/main" val="146428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518"/>
            <a:ext cx="8229600" cy="4906645"/>
          </a:xfrm>
        </p:spPr>
        <p:txBody>
          <a:bodyPr/>
          <a:lstStyle/>
          <a:p>
            <a:pPr marL="76200" lvl="1" indent="0">
              <a:buNone/>
            </a:pPr>
            <a:r>
              <a:rPr lang="en-GB" sz="2200" dirty="0" smtClean="0"/>
              <a:t>Local health and care services face significant challenge due to the increasing population, particularly in elderly who are often more in need of local services. </a:t>
            </a:r>
          </a:p>
          <a:p>
            <a:pPr lvl="1">
              <a:buFont typeface="Arial" panose="020B0604020202020204" pitchFamily="34" charset="0"/>
              <a:buChar char="•"/>
            </a:pPr>
            <a:r>
              <a:rPr lang="en-GB" sz="2200" dirty="0" smtClean="0"/>
              <a:t>Healthy </a:t>
            </a:r>
            <a:r>
              <a:rPr lang="en-GB" sz="2200" dirty="0"/>
              <a:t>lives Healthy </a:t>
            </a:r>
            <a:r>
              <a:rPr lang="en-GB" sz="2200" dirty="0" smtClean="0"/>
              <a:t>Futures</a:t>
            </a:r>
          </a:p>
          <a:p>
            <a:pPr lvl="2">
              <a:buFont typeface="Arial" panose="020B0604020202020204" pitchFamily="34" charset="0"/>
              <a:buChar char="•"/>
            </a:pPr>
            <a:r>
              <a:rPr lang="en-GB" sz="1800" dirty="0" smtClean="0"/>
              <a:t>A long term programme between North East and North Lincolnshire CCG’s aims to investigate how an improved health care system can be developed across Northern Lincolnshire.</a:t>
            </a:r>
            <a:endParaRPr lang="en-GB" sz="1800" dirty="0"/>
          </a:p>
          <a:p>
            <a:pPr lvl="1">
              <a:buFont typeface="Arial" panose="020B0604020202020204" pitchFamily="34" charset="0"/>
              <a:buChar char="•"/>
            </a:pPr>
            <a:r>
              <a:rPr lang="en-GB" sz="2200" dirty="0" smtClean="0"/>
              <a:t>Residential Care</a:t>
            </a:r>
          </a:p>
          <a:p>
            <a:pPr lvl="2">
              <a:buFont typeface="Arial" panose="020B0604020202020204" pitchFamily="34" charset="0"/>
              <a:buChar char="•"/>
            </a:pPr>
            <a:r>
              <a:rPr lang="en-GB" sz="1800" dirty="0" smtClean="0"/>
              <a:t>3</a:t>
            </a:r>
            <a:r>
              <a:rPr lang="en-GB" sz="1800" baseline="30000" dirty="0" smtClean="0"/>
              <a:t>rd</a:t>
            </a:r>
            <a:r>
              <a:rPr lang="en-GB" sz="1800" dirty="0" smtClean="0"/>
              <a:t> lowest rate in the Y&amp;H region for older people (65+) who were admitted to residential or nursing care homes in order to support their needs (553 per 100,000).</a:t>
            </a:r>
            <a:endParaRPr lang="en-GB" sz="1800" dirty="0"/>
          </a:p>
        </p:txBody>
      </p:sp>
      <p:sp>
        <p:nvSpPr>
          <p:cNvPr id="4" name="Title 1"/>
          <p:cNvSpPr>
            <a:spLocks noGrp="1"/>
          </p:cNvSpPr>
          <p:nvPr>
            <p:ph type="title"/>
          </p:nvPr>
        </p:nvSpPr>
        <p:spPr>
          <a:xfrm>
            <a:off x="457200" y="76518"/>
            <a:ext cx="8229600" cy="1143000"/>
          </a:xfrm>
        </p:spPr>
        <p:txBody>
          <a:bodyPr/>
          <a:lstStyle/>
          <a:p>
            <a:r>
              <a:rPr lang="en-GB" sz="3600" dirty="0"/>
              <a:t>Age Friendly Place – Community and Health Services </a:t>
            </a:r>
          </a:p>
        </p:txBody>
      </p:sp>
    </p:spTree>
    <p:extLst>
      <p:ext uri="{BB962C8B-B14F-4D97-AF65-F5344CB8AC3E}">
        <p14:creationId xmlns:p14="http://schemas.microsoft.com/office/powerpoint/2010/main" val="2166298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571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6"/>
            <a:ext cx="8229600" cy="1143000"/>
          </a:xfrm>
        </p:spPr>
        <p:txBody>
          <a:bodyPr/>
          <a:lstStyle/>
          <a:p>
            <a:r>
              <a:rPr lang="en-GB" sz="3600" dirty="0"/>
              <a:t>Age Friendly Place – Community and Health Services </a:t>
            </a:r>
          </a:p>
        </p:txBody>
      </p:sp>
      <p:sp>
        <p:nvSpPr>
          <p:cNvPr id="3" name="Content Placeholder 2"/>
          <p:cNvSpPr>
            <a:spLocks noGrp="1"/>
          </p:cNvSpPr>
          <p:nvPr>
            <p:ph idx="1"/>
          </p:nvPr>
        </p:nvSpPr>
        <p:spPr>
          <a:xfrm>
            <a:off x="3108960" y="1328742"/>
            <a:ext cx="5471160" cy="4663123"/>
          </a:xfrm>
        </p:spPr>
        <p:txBody>
          <a:bodyPr/>
          <a:lstStyle/>
          <a:p>
            <a:r>
              <a:rPr lang="en-GB" sz="2200" dirty="0" smtClean="0"/>
              <a:t>Older People as Carers</a:t>
            </a:r>
          </a:p>
          <a:p>
            <a:pPr lvl="1">
              <a:buFont typeface="Arial" panose="020B0604020202020204" pitchFamily="34" charset="0"/>
              <a:buChar char="•"/>
            </a:pPr>
            <a:r>
              <a:rPr lang="en-GB" sz="1800" dirty="0" smtClean="0"/>
              <a:t>the 2011 census identified that there were 3820 unpaid carers in North East Lincolnshire aged 65 and over</a:t>
            </a:r>
          </a:p>
          <a:p>
            <a:pPr lvl="1">
              <a:buFont typeface="Arial" panose="020B0604020202020204" pitchFamily="34" charset="0"/>
              <a:buChar char="•"/>
            </a:pPr>
            <a:r>
              <a:rPr lang="en-GB" sz="1800" dirty="0" smtClean="0"/>
              <a:t>In 2014/15 88.3% of carers received self-directed support (greater than England and Y&amp;H)</a:t>
            </a:r>
            <a:endParaRPr lang="en-GB" sz="1800" dirty="0"/>
          </a:p>
        </p:txBody>
      </p:sp>
      <p:sp>
        <p:nvSpPr>
          <p:cNvPr id="4" name="Rounded Rectangle 3"/>
          <p:cNvSpPr/>
          <p:nvPr/>
        </p:nvSpPr>
        <p:spPr>
          <a:xfrm>
            <a:off x="3962400" y="3858424"/>
            <a:ext cx="5364480" cy="1314760"/>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182563" lvl="1" defTabSz="254000"/>
            <a:r>
              <a:rPr lang="en-GB" dirty="0"/>
              <a:t>Our survey </a:t>
            </a:r>
            <a:r>
              <a:rPr lang="en-GB" dirty="0" smtClean="0"/>
              <a:t>found...  17.5% of over 60s </a:t>
            </a:r>
          </a:p>
          <a:p>
            <a:pPr marL="182563" lvl="1" defTabSz="254000"/>
            <a:r>
              <a:rPr lang="en-GB" dirty="0" smtClean="0"/>
              <a:t>reported that they were carers, with a </a:t>
            </a:r>
          </a:p>
          <a:p>
            <a:pPr marL="182563" lvl="1" defTabSz="254000"/>
            <a:r>
              <a:rPr lang="en-GB" dirty="0" smtClean="0"/>
              <a:t>quarter caring for someone for over 50</a:t>
            </a:r>
          </a:p>
          <a:p>
            <a:pPr marL="182563" lvl="1" defTabSz="254000"/>
            <a:r>
              <a:rPr lang="en-GB" dirty="0" smtClean="0"/>
              <a:t>hours per week.</a:t>
            </a:r>
            <a:endParaRPr lang="en-GB"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34" b="100000" l="0" r="100000"/>
                    </a14:imgEffect>
                  </a14:imgLayer>
                </a14:imgProps>
              </a:ext>
              <a:ext uri="{28A0092B-C50C-407E-A947-70E740481C1C}">
                <a14:useLocalDpi xmlns:a14="http://schemas.microsoft.com/office/drawing/2010/main" val="0"/>
              </a:ext>
            </a:extLst>
          </a:blip>
          <a:srcRect/>
          <a:stretch>
            <a:fillRect/>
          </a:stretch>
        </p:blipFill>
        <p:spPr bwMode="auto">
          <a:xfrm>
            <a:off x="137160" y="764719"/>
            <a:ext cx="3352800" cy="5489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0943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745"/>
            <a:ext cx="8229600" cy="1143000"/>
          </a:xfrm>
        </p:spPr>
        <p:txBody>
          <a:bodyPr/>
          <a:lstStyle/>
          <a:p>
            <a:r>
              <a:rPr lang="en-GB" sz="4000" dirty="0" smtClean="0"/>
              <a:t>End of Life Care	</a:t>
            </a:r>
            <a:endParaRPr lang="en-GB" sz="4000" dirty="0"/>
          </a:p>
        </p:txBody>
      </p:sp>
      <p:sp>
        <p:nvSpPr>
          <p:cNvPr id="3" name="Content Placeholder 2"/>
          <p:cNvSpPr>
            <a:spLocks noGrp="1"/>
          </p:cNvSpPr>
          <p:nvPr>
            <p:ph idx="1"/>
          </p:nvPr>
        </p:nvSpPr>
        <p:spPr>
          <a:xfrm>
            <a:off x="350520" y="1021080"/>
            <a:ext cx="8336280" cy="5105083"/>
          </a:xfrm>
        </p:spPr>
        <p:txBody>
          <a:bodyPr/>
          <a:lstStyle/>
          <a:p>
            <a:r>
              <a:rPr lang="en-GB" sz="2200" dirty="0" smtClean="0"/>
              <a:t>Refers to people </a:t>
            </a:r>
            <a:r>
              <a:rPr lang="en-GB" sz="2200" dirty="0"/>
              <a:t>who are </a:t>
            </a:r>
            <a:r>
              <a:rPr lang="en-GB" sz="2200" dirty="0" smtClean="0"/>
              <a:t>“</a:t>
            </a:r>
            <a:r>
              <a:rPr lang="en-GB" sz="2200" dirty="0"/>
              <a:t>approaching </a:t>
            </a:r>
            <a:r>
              <a:rPr lang="en-GB" sz="2200" dirty="0" smtClean="0"/>
              <a:t>the </a:t>
            </a:r>
          </a:p>
          <a:p>
            <a:pPr marL="0" indent="0">
              <a:buNone/>
            </a:pPr>
            <a:r>
              <a:rPr lang="en-GB" sz="2200" dirty="0"/>
              <a:t> </a:t>
            </a:r>
            <a:r>
              <a:rPr lang="en-GB" sz="2200" dirty="0" smtClean="0"/>
              <a:t>    end of life” </a:t>
            </a:r>
            <a:r>
              <a:rPr lang="en-GB" sz="2200" dirty="0"/>
              <a:t>within </a:t>
            </a:r>
            <a:r>
              <a:rPr lang="en-GB" sz="2200" dirty="0" smtClean="0"/>
              <a:t>the next 12 months.</a:t>
            </a:r>
          </a:p>
          <a:p>
            <a:r>
              <a:rPr lang="en-GB" sz="2200" dirty="0" smtClean="0"/>
              <a:t>Deprivation is a major determinant of end </a:t>
            </a:r>
          </a:p>
          <a:p>
            <a:pPr marL="0" indent="0">
              <a:buNone/>
            </a:pPr>
            <a:r>
              <a:rPr lang="en-GB" sz="2200" dirty="0"/>
              <a:t> </a:t>
            </a:r>
            <a:r>
              <a:rPr lang="en-GB" sz="2200" dirty="0" smtClean="0"/>
              <a:t>    of life care, and therefore where, when and how </a:t>
            </a:r>
          </a:p>
          <a:p>
            <a:pPr marL="0" indent="0">
              <a:spcAft>
                <a:spcPts val="600"/>
              </a:spcAft>
              <a:buNone/>
            </a:pPr>
            <a:r>
              <a:rPr lang="en-GB" sz="2200" dirty="0" smtClean="0"/>
              <a:t>     people die.</a:t>
            </a:r>
          </a:p>
          <a:p>
            <a:pPr>
              <a:spcAft>
                <a:spcPts val="0"/>
              </a:spcAft>
            </a:pPr>
            <a:r>
              <a:rPr lang="en-GB" sz="2000" dirty="0" smtClean="0"/>
              <a:t>Cost of dying is increasing nationally </a:t>
            </a:r>
          </a:p>
          <a:p>
            <a:pPr lvl="1">
              <a:spcAft>
                <a:spcPts val="0"/>
              </a:spcAft>
              <a:buFont typeface="Arial" panose="020B0604020202020204" pitchFamily="34" charset="0"/>
              <a:buChar char="•"/>
            </a:pPr>
            <a:r>
              <a:rPr lang="en-GB" sz="1800" dirty="0" smtClean="0"/>
              <a:t>In 2014 the cost of dying had increased almost 40% since 2007 (</a:t>
            </a:r>
            <a:r>
              <a:rPr lang="en-GB" sz="1800" dirty="0" err="1" smtClean="0"/>
              <a:t>Sunlife</a:t>
            </a:r>
            <a:r>
              <a:rPr lang="en-GB" sz="1800" dirty="0" smtClean="0"/>
              <a:t>, 2015).</a:t>
            </a:r>
          </a:p>
          <a:p>
            <a:pPr lvl="1">
              <a:buFont typeface="Arial" panose="020B0604020202020204" pitchFamily="34" charset="0"/>
              <a:buChar char="•"/>
            </a:pPr>
            <a:r>
              <a:rPr lang="en-GB" sz="1800" dirty="0" smtClean="0"/>
              <a:t>In North east Lincolnshire from an online survey in 2015:</a:t>
            </a:r>
          </a:p>
          <a:p>
            <a:pPr lvl="2"/>
            <a:r>
              <a:rPr lang="en-GB" sz="1800" dirty="0" smtClean="0"/>
              <a:t>66% had paid in excess of £3000</a:t>
            </a:r>
          </a:p>
          <a:p>
            <a:pPr lvl="2"/>
            <a:r>
              <a:rPr lang="en-GB" sz="1800" dirty="0" smtClean="0"/>
              <a:t>86% thought the cost of funerals were too high </a:t>
            </a: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77" b="97948" l="4198" r="97015"/>
                    </a14:imgEffect>
                  </a14:imgLayer>
                </a14:imgProps>
              </a:ext>
              <a:ext uri="{28A0092B-C50C-407E-A947-70E740481C1C}">
                <a14:useLocalDpi xmlns:a14="http://schemas.microsoft.com/office/drawing/2010/main" val="0"/>
              </a:ext>
            </a:extLst>
          </a:blip>
          <a:srcRect l="3596" t="5769" r="1839"/>
          <a:stretch/>
        </p:blipFill>
        <p:spPr bwMode="auto">
          <a:xfrm>
            <a:off x="6107151" y="199360"/>
            <a:ext cx="2929163" cy="291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77426" y="4815839"/>
            <a:ext cx="5663826" cy="1249363"/>
          </a:xfrm>
          <a:prstGeom prst="roundRect">
            <a:avLst/>
          </a:prstGeom>
          <a:solidFill>
            <a:srgbClr val="F31594"/>
          </a:solidFill>
          <a:ln>
            <a:noFill/>
          </a:ln>
          <a:effectLst/>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dirty="0"/>
              <a:t>Our survey </a:t>
            </a:r>
            <a:r>
              <a:rPr lang="en-GB" dirty="0" smtClean="0"/>
              <a:t>found... </a:t>
            </a:r>
            <a:endParaRPr lang="en-GB" dirty="0"/>
          </a:p>
          <a:p>
            <a:pPr marL="817563" lvl="1" indent="-285750">
              <a:buFont typeface="Arial" panose="020B0604020202020204" pitchFamily="34" charset="0"/>
              <a:buChar char="•"/>
            </a:pPr>
            <a:r>
              <a:rPr lang="en-GB" dirty="0" smtClean="0"/>
              <a:t>78% had made a will</a:t>
            </a:r>
          </a:p>
          <a:p>
            <a:pPr marL="817563" lvl="1" indent="-285750">
              <a:buFont typeface="Arial" panose="020B0604020202020204" pitchFamily="34" charset="0"/>
              <a:buChar char="•"/>
            </a:pPr>
            <a:r>
              <a:rPr lang="en-GB" dirty="0" smtClean="0"/>
              <a:t>Half had discussed funeral type they would like</a:t>
            </a:r>
          </a:p>
          <a:p>
            <a:pPr marL="817563" lvl="1" indent="-285750">
              <a:buFont typeface="Arial" panose="020B0604020202020204" pitchFamily="34" charset="0"/>
              <a:buChar char="•"/>
            </a:pPr>
            <a:r>
              <a:rPr lang="en-GB" dirty="0" smtClean="0"/>
              <a:t>27% had appointed a lasting Power of Attorney</a:t>
            </a:r>
            <a:endParaRPr lang="en-GB" dirty="0"/>
          </a:p>
        </p:txBody>
      </p:sp>
    </p:spTree>
    <p:extLst>
      <p:ext uri="{BB962C8B-B14F-4D97-AF65-F5344CB8AC3E}">
        <p14:creationId xmlns:p14="http://schemas.microsoft.com/office/powerpoint/2010/main" val="2155450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lstStyle/>
          <a:p>
            <a:r>
              <a:rPr lang="en-GB" sz="4000" dirty="0" smtClean="0"/>
              <a:t>End of Life Care</a:t>
            </a:r>
            <a:endParaRPr lang="en-GB" sz="4000" dirty="0"/>
          </a:p>
        </p:txBody>
      </p:sp>
      <p:sp>
        <p:nvSpPr>
          <p:cNvPr id="3" name="Content Placeholder 2"/>
          <p:cNvSpPr>
            <a:spLocks noGrp="1"/>
          </p:cNvSpPr>
          <p:nvPr>
            <p:ph idx="1"/>
          </p:nvPr>
        </p:nvSpPr>
        <p:spPr>
          <a:xfrm>
            <a:off x="491319" y="1158558"/>
            <a:ext cx="8229600" cy="4967605"/>
          </a:xfrm>
        </p:spPr>
        <p:txBody>
          <a:bodyPr/>
          <a:lstStyle/>
          <a:p>
            <a:r>
              <a:rPr lang="en-GB" sz="2200" dirty="0" smtClean="0"/>
              <a:t>Most people prefer to die at home and without warning, however this often does not happen. In North East Lincolnshire nearly half of deaths in people aged 60 and over are in hospital. </a:t>
            </a:r>
          </a:p>
          <a:p>
            <a:endParaRPr lang="en-GB" sz="2800" dirty="0" smtClean="0"/>
          </a:p>
        </p:txBody>
      </p:sp>
      <p:graphicFrame>
        <p:nvGraphicFramePr>
          <p:cNvPr id="4" name="Chart 3"/>
          <p:cNvGraphicFramePr/>
          <p:nvPr>
            <p:extLst>
              <p:ext uri="{D42A27DB-BD31-4B8C-83A1-F6EECF244321}">
                <p14:modId xmlns:p14="http://schemas.microsoft.com/office/powerpoint/2010/main" val="1111081929"/>
              </p:ext>
            </p:extLst>
          </p:nvPr>
        </p:nvGraphicFramePr>
        <p:xfrm>
          <a:off x="1108951" y="2233928"/>
          <a:ext cx="6127422" cy="363794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491915" y="5756831"/>
            <a:ext cx="3561348" cy="307777"/>
          </a:xfrm>
          <a:prstGeom prst="rect">
            <a:avLst/>
          </a:prstGeom>
        </p:spPr>
        <p:txBody>
          <a:bodyPr wrap="square">
            <a:spAutoFit/>
          </a:bodyPr>
          <a:lstStyle/>
          <a:p>
            <a:r>
              <a:rPr lang="en-GB" sz="1400" dirty="0" smtClean="0"/>
              <a:t>Source: Primary Care Mortality Database</a:t>
            </a:r>
            <a:endParaRPr lang="en-GB" sz="1400" dirty="0"/>
          </a:p>
        </p:txBody>
      </p:sp>
    </p:spTree>
    <p:extLst>
      <p:ext uri="{BB962C8B-B14F-4D97-AF65-F5344CB8AC3E}">
        <p14:creationId xmlns:p14="http://schemas.microsoft.com/office/powerpoint/2010/main" val="3356038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GB" sz="4000" dirty="0" smtClean="0"/>
              <a:t>Recommendations</a:t>
            </a:r>
            <a:endParaRPr lang="en-GB" sz="4000" dirty="0"/>
          </a:p>
        </p:txBody>
      </p:sp>
      <p:sp>
        <p:nvSpPr>
          <p:cNvPr id="3" name="Content Placeholder 2"/>
          <p:cNvSpPr>
            <a:spLocks noGrp="1"/>
          </p:cNvSpPr>
          <p:nvPr>
            <p:ph idx="1"/>
          </p:nvPr>
        </p:nvSpPr>
        <p:spPr>
          <a:xfrm>
            <a:off x="304800" y="1265238"/>
            <a:ext cx="8439150" cy="4708525"/>
          </a:xfrm>
        </p:spPr>
        <p:txBody>
          <a:bodyPr/>
          <a:lstStyle/>
          <a:p>
            <a:pPr lvl="0"/>
            <a:r>
              <a:rPr lang="en-GB" sz="2000" dirty="0"/>
              <a:t>Consider targeting segments of population susceptible to frailty and offering  “wellbeing check” in own home.</a:t>
            </a:r>
          </a:p>
          <a:p>
            <a:pPr lvl="0"/>
            <a:r>
              <a:rPr lang="en-GB" sz="2000" dirty="0"/>
              <a:t>Investigate availability of local data for older people to inform the needs of the older population with a view to identifying gaps and health inequalities. </a:t>
            </a:r>
          </a:p>
          <a:p>
            <a:pPr lvl="0"/>
            <a:r>
              <a:rPr lang="en-GB" sz="2000" dirty="0"/>
              <a:t>Encourage the development of an ageing charter by voluntary organisations reflecting the change in culture.</a:t>
            </a:r>
          </a:p>
          <a:p>
            <a:pPr lvl="0"/>
            <a:r>
              <a:rPr lang="en-GB" sz="2000" dirty="0"/>
              <a:t>Improve communication and sharing of information at provider level to ensure that services work together more to provide a seamless service. </a:t>
            </a:r>
          </a:p>
          <a:p>
            <a:pPr lvl="0"/>
            <a:r>
              <a:rPr lang="en-GB" sz="2000" dirty="0"/>
              <a:t>Using the WHO age-friendly checklist, conduct an audit to identify how age friendly North East Lincolnshire is as a place. </a:t>
            </a:r>
          </a:p>
          <a:p>
            <a:pPr lvl="0"/>
            <a:r>
              <a:rPr lang="en-GB" sz="2000" dirty="0"/>
              <a:t>Continue to use and raise awareness of the “services4me” database and the use of the Single Point of Access.</a:t>
            </a:r>
          </a:p>
          <a:p>
            <a:pPr lvl="0"/>
            <a:r>
              <a:rPr lang="en-GB" sz="2000" dirty="0"/>
              <a:t>Explore ways to obtain local data relating to social isolation and loneliness e.g. older people who have recently been bereaved.</a:t>
            </a:r>
          </a:p>
          <a:p>
            <a:endParaRPr lang="en-GB" sz="1200" dirty="0"/>
          </a:p>
        </p:txBody>
      </p:sp>
    </p:spTree>
    <p:extLst>
      <p:ext uri="{BB962C8B-B14F-4D97-AF65-F5344CB8AC3E}">
        <p14:creationId xmlns:p14="http://schemas.microsoft.com/office/powerpoint/2010/main" val="3099146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0388"/>
            <a:ext cx="8229600" cy="4525963"/>
          </a:xfrm>
        </p:spPr>
        <p:txBody>
          <a:bodyPr/>
          <a:lstStyle/>
          <a:p>
            <a:pPr lvl="0"/>
            <a:r>
              <a:rPr lang="en-GB" sz="2000" dirty="0"/>
              <a:t>Explore ways to identify older people who are at most risk of being lonely/socially isolated e.g. utilise appropriate “community connectors” (hairdresser, postman).</a:t>
            </a:r>
          </a:p>
          <a:p>
            <a:pPr lvl="0"/>
            <a:r>
              <a:rPr lang="en-GB" sz="2000" dirty="0"/>
              <a:t>Encourage schools to provide opportunities for young people to learn about ageing and older people e.g. teaching compassion for older people, encouraging young and old to mix together more, teaching children about dementia etc.</a:t>
            </a:r>
          </a:p>
          <a:p>
            <a:pPr lvl="0"/>
            <a:r>
              <a:rPr lang="en-GB" sz="2000" dirty="0"/>
              <a:t>Services to recognise the change in our culture and to challenge stereotypes of older people e.g. providing services older people want and not based on assumptions. </a:t>
            </a:r>
          </a:p>
          <a:p>
            <a:pPr lvl="0"/>
            <a:r>
              <a:rPr lang="en-GB" sz="2000" dirty="0"/>
              <a:t>Continue to improve our understanding of the local levels of poverty in later life including funeral poverty.</a:t>
            </a:r>
          </a:p>
          <a:p>
            <a:pPr lvl="0"/>
            <a:r>
              <a:rPr lang="en-GB" sz="2000" dirty="0"/>
              <a:t>Continue to support older people to have a dignified end of life in the location they choose.</a:t>
            </a:r>
          </a:p>
          <a:p>
            <a:pPr lvl="0"/>
            <a:r>
              <a:rPr lang="en-GB" sz="2000" dirty="0"/>
              <a:t>Raise awareness of the importance of making preparations for end of life e.g. will writing, Power of Attorney etc.</a:t>
            </a:r>
          </a:p>
          <a:p>
            <a:endParaRPr lang="en-GB" sz="2000" dirty="0"/>
          </a:p>
        </p:txBody>
      </p:sp>
    </p:spTree>
    <p:extLst>
      <p:ext uri="{BB962C8B-B14F-4D97-AF65-F5344CB8AC3E}">
        <p14:creationId xmlns:p14="http://schemas.microsoft.com/office/powerpoint/2010/main" val="3581458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257" y="14510"/>
            <a:ext cx="8229600" cy="1143000"/>
          </a:xfrm>
        </p:spPr>
        <p:txBody>
          <a:bodyPr anchor="ctr"/>
          <a:lstStyle/>
          <a:p>
            <a:r>
              <a:rPr lang="en-GB" sz="4000" dirty="0" smtClean="0"/>
              <a:t>Older People</a:t>
            </a:r>
            <a:endParaRPr lang="en-GB" sz="4000" dirty="0"/>
          </a:p>
        </p:txBody>
      </p:sp>
      <p:sp>
        <p:nvSpPr>
          <p:cNvPr id="3" name="Content Placeholder 2"/>
          <p:cNvSpPr>
            <a:spLocks noGrp="1"/>
          </p:cNvSpPr>
          <p:nvPr>
            <p:ph idx="1"/>
          </p:nvPr>
        </p:nvSpPr>
        <p:spPr>
          <a:xfrm>
            <a:off x="647700" y="1600200"/>
            <a:ext cx="8229600" cy="4525963"/>
          </a:xfrm>
        </p:spPr>
        <p:txBody>
          <a:bodyPr/>
          <a:lstStyle/>
          <a:p>
            <a:r>
              <a:rPr lang="en-GB" sz="2800" dirty="0" smtClean="0"/>
              <a:t>What does old mean?</a:t>
            </a:r>
          </a:p>
          <a:p>
            <a:pPr lvl="1"/>
            <a:r>
              <a:rPr lang="en-GB" sz="2400" dirty="0" smtClean="0"/>
              <a:t>Different for different people;</a:t>
            </a:r>
          </a:p>
          <a:p>
            <a:pPr marL="457200" lvl="1" indent="0">
              <a:buNone/>
            </a:pPr>
            <a:r>
              <a:rPr lang="en-GB" sz="2400" dirty="0" smtClean="0"/>
              <a:t>	biological and calendar ages</a:t>
            </a:r>
          </a:p>
          <a:p>
            <a:pPr lvl="1"/>
            <a:r>
              <a:rPr lang="en-GB" sz="2400" dirty="0" smtClean="0"/>
              <a:t>Pension age is 65, but rising due to </a:t>
            </a:r>
          </a:p>
          <a:p>
            <a:pPr marL="457200" lvl="1" indent="0">
              <a:buNone/>
            </a:pPr>
            <a:r>
              <a:rPr lang="en-GB" sz="2400" dirty="0" smtClean="0"/>
              <a:t>increased life expectancy and changes in culture</a:t>
            </a:r>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666" b="98900" l="9383" r="99732"/>
                    </a14:imgEffect>
                  </a14:imgLayer>
                </a14:imgProps>
              </a:ext>
              <a:ext uri="{28A0092B-C50C-407E-A947-70E740481C1C}">
                <a14:useLocalDpi xmlns:a14="http://schemas.microsoft.com/office/drawing/2010/main" val="0"/>
              </a:ext>
            </a:extLst>
          </a:blip>
          <a:srcRect l="9473" t="8869"/>
          <a:stretch/>
        </p:blipFill>
        <p:spPr bwMode="auto">
          <a:xfrm>
            <a:off x="5936775" y="766843"/>
            <a:ext cx="2654489" cy="260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77421" y="4449167"/>
            <a:ext cx="6960358" cy="1037231"/>
          </a:xfrm>
          <a:prstGeom prst="roundRect">
            <a:avLst/>
          </a:prstGeom>
          <a:solidFill>
            <a:srgbClr val="F31594"/>
          </a:solidFill>
          <a:ln>
            <a:noFill/>
          </a:ln>
        </p:spPr>
        <p:style>
          <a:lnRef idx="1">
            <a:schemeClr val="accent1"/>
          </a:lnRef>
          <a:fillRef idx="3">
            <a:schemeClr val="accent1"/>
          </a:fillRef>
          <a:effectRef idx="2">
            <a:schemeClr val="accent1"/>
          </a:effectRef>
          <a:fontRef idx="minor">
            <a:schemeClr val="lt1"/>
          </a:fontRef>
        </p:style>
        <p:txBody>
          <a:bodyPr wrap="square" tIns="72000" rIns="108000" bIns="72000" rtlCol="0" anchor="ctr"/>
          <a:lstStyle/>
          <a:p>
            <a:pPr marL="531813" lvl="1"/>
            <a:r>
              <a:rPr lang="en-GB" sz="2000" dirty="0"/>
              <a:t>Our survey </a:t>
            </a:r>
            <a:r>
              <a:rPr lang="en-GB" sz="2000" dirty="0" smtClean="0"/>
              <a:t>found...</a:t>
            </a:r>
          </a:p>
          <a:p>
            <a:pPr marL="531813" lvl="1"/>
            <a:r>
              <a:rPr lang="en-GB" sz="2000" dirty="0" smtClean="0"/>
              <a:t>on </a:t>
            </a:r>
            <a:r>
              <a:rPr lang="en-GB" sz="2000" dirty="0"/>
              <a:t>average people thought old age began at 69</a:t>
            </a:r>
            <a:r>
              <a:rPr lang="en-GB" sz="2400" dirty="0"/>
              <a:t>. </a:t>
            </a:r>
          </a:p>
        </p:txBody>
      </p:sp>
    </p:spTree>
    <p:extLst>
      <p:ext uri="{BB962C8B-B14F-4D97-AF65-F5344CB8AC3E}">
        <p14:creationId xmlns:p14="http://schemas.microsoft.com/office/powerpoint/2010/main" val="1517663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4000" dirty="0" smtClean="0"/>
              <a:t>How many older people are there?</a:t>
            </a:r>
            <a:endParaRPr lang="en-GB" sz="4000" dirty="0"/>
          </a:p>
        </p:txBody>
      </p:sp>
      <p:sp>
        <p:nvSpPr>
          <p:cNvPr id="3" name="Content Placeholder 2"/>
          <p:cNvSpPr>
            <a:spLocks noGrp="1"/>
          </p:cNvSpPr>
          <p:nvPr>
            <p:ph idx="1"/>
          </p:nvPr>
        </p:nvSpPr>
        <p:spPr>
          <a:xfrm>
            <a:off x="457200" y="996288"/>
            <a:ext cx="8229600" cy="4847004"/>
          </a:xfrm>
        </p:spPr>
        <p:txBody>
          <a:bodyPr/>
          <a:lstStyle/>
          <a:p>
            <a:r>
              <a:rPr lang="en-GB" sz="2000" dirty="0" smtClean="0"/>
              <a:t>A fifth </a:t>
            </a:r>
            <a:r>
              <a:rPr lang="en-GB" sz="2000" dirty="0"/>
              <a:t>of NEL population is aged 65</a:t>
            </a:r>
            <a:r>
              <a:rPr lang="en-GB" sz="2000" dirty="0" smtClean="0"/>
              <a:t>+</a:t>
            </a:r>
          </a:p>
          <a:p>
            <a:pPr marL="342900" lvl="1" indent="-342900">
              <a:buFont typeface="Arial" charset="0"/>
              <a:buChar char="•"/>
            </a:pPr>
            <a:r>
              <a:rPr lang="en-GB" sz="2000" dirty="0" smtClean="0"/>
              <a:t>NEL has an ageing population; greater </a:t>
            </a:r>
            <a:r>
              <a:rPr lang="en-GB" sz="2000" dirty="0"/>
              <a:t>than national figures</a:t>
            </a:r>
          </a:p>
          <a:p>
            <a:endParaRPr lang="en-GB" sz="2000" dirty="0"/>
          </a:p>
          <a:p>
            <a:endParaRPr lang="en-GB" sz="2000" dirty="0"/>
          </a:p>
        </p:txBody>
      </p:sp>
      <p:graphicFrame>
        <p:nvGraphicFramePr>
          <p:cNvPr id="4" name="Chart 3"/>
          <p:cNvGraphicFramePr/>
          <p:nvPr>
            <p:extLst>
              <p:ext uri="{D42A27DB-BD31-4B8C-83A1-F6EECF244321}">
                <p14:modId xmlns:p14="http://schemas.microsoft.com/office/powerpoint/2010/main" val="4020217668"/>
              </p:ext>
            </p:extLst>
          </p:nvPr>
        </p:nvGraphicFramePr>
        <p:xfrm>
          <a:off x="1114424" y="2133600"/>
          <a:ext cx="7324726" cy="39735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124357" y="5843291"/>
            <a:ext cx="1241045" cy="307777"/>
          </a:xfrm>
          <a:prstGeom prst="rect">
            <a:avLst/>
          </a:prstGeom>
          <a:noFill/>
        </p:spPr>
        <p:txBody>
          <a:bodyPr wrap="none" rtlCol="0">
            <a:spAutoFit/>
          </a:bodyPr>
          <a:lstStyle/>
          <a:p>
            <a:r>
              <a:rPr lang="en-GB" sz="1400" dirty="0" smtClean="0"/>
              <a:t>Source: ONS</a:t>
            </a:r>
            <a:endParaRPr lang="en-GB" sz="1400" dirty="0"/>
          </a:p>
        </p:txBody>
      </p:sp>
    </p:spTree>
    <p:extLst>
      <p:ext uri="{BB962C8B-B14F-4D97-AF65-F5344CB8AC3E}">
        <p14:creationId xmlns:p14="http://schemas.microsoft.com/office/powerpoint/2010/main" val="1695615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4000" dirty="0"/>
              <a:t>Population </a:t>
            </a:r>
            <a:r>
              <a:rPr lang="en-GB" sz="4000" dirty="0" smtClean="0"/>
              <a:t>projections</a:t>
            </a:r>
            <a:endParaRPr lang="en-GB" sz="4000" dirty="0"/>
          </a:p>
        </p:txBody>
      </p:sp>
      <p:sp>
        <p:nvSpPr>
          <p:cNvPr id="3" name="Content Placeholder 2"/>
          <p:cNvSpPr>
            <a:spLocks noGrp="1"/>
          </p:cNvSpPr>
          <p:nvPr>
            <p:ph idx="1"/>
          </p:nvPr>
        </p:nvSpPr>
        <p:spPr>
          <a:xfrm>
            <a:off x="533400" y="996287"/>
            <a:ext cx="8153400" cy="5236948"/>
          </a:xfrm>
        </p:spPr>
        <p:txBody>
          <a:bodyPr/>
          <a:lstStyle/>
          <a:p>
            <a:r>
              <a:rPr lang="en-GB" sz="2000" dirty="0" smtClean="0"/>
              <a:t>Older populations are increasing </a:t>
            </a:r>
          </a:p>
          <a:p>
            <a:r>
              <a:rPr lang="en-GB" sz="2000" dirty="0" smtClean="0"/>
              <a:t>The number of people aged 85+ is predicted to nearly double by 2037</a:t>
            </a:r>
            <a:endParaRPr lang="en-GB" sz="2000" dirty="0"/>
          </a:p>
        </p:txBody>
      </p:sp>
      <p:graphicFrame>
        <p:nvGraphicFramePr>
          <p:cNvPr id="4" name="Chart 3"/>
          <p:cNvGraphicFramePr/>
          <p:nvPr>
            <p:extLst>
              <p:ext uri="{D42A27DB-BD31-4B8C-83A1-F6EECF244321}">
                <p14:modId xmlns:p14="http://schemas.microsoft.com/office/powerpoint/2010/main" val="3072794057"/>
              </p:ext>
            </p:extLst>
          </p:nvPr>
        </p:nvGraphicFramePr>
        <p:xfrm>
          <a:off x="1456162" y="1858963"/>
          <a:ext cx="6197072" cy="403571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71572" y="5740792"/>
            <a:ext cx="1241045" cy="307777"/>
          </a:xfrm>
          <a:prstGeom prst="rect">
            <a:avLst/>
          </a:prstGeom>
          <a:noFill/>
        </p:spPr>
        <p:txBody>
          <a:bodyPr wrap="none" rtlCol="0">
            <a:spAutoFit/>
          </a:bodyPr>
          <a:lstStyle/>
          <a:p>
            <a:r>
              <a:rPr lang="en-GB" sz="1400" dirty="0" smtClean="0"/>
              <a:t>Source: ONS</a:t>
            </a:r>
            <a:endParaRPr lang="en-GB" sz="1400" dirty="0"/>
          </a:p>
        </p:txBody>
      </p:sp>
    </p:spTree>
    <p:extLst>
      <p:ext uri="{BB962C8B-B14F-4D97-AF65-F5344CB8AC3E}">
        <p14:creationId xmlns:p14="http://schemas.microsoft.com/office/powerpoint/2010/main" val="370756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3600" dirty="0"/>
              <a:t>The implications of an </a:t>
            </a:r>
            <a:r>
              <a:rPr lang="en-GB" sz="3600" dirty="0" smtClean="0"/>
              <a:t>ageing population</a:t>
            </a:r>
            <a:endParaRPr lang="en-GB" sz="3600" dirty="0"/>
          </a:p>
        </p:txBody>
      </p:sp>
      <p:sp>
        <p:nvSpPr>
          <p:cNvPr id="3" name="Content Placeholder 2"/>
          <p:cNvSpPr>
            <a:spLocks noGrp="1"/>
          </p:cNvSpPr>
          <p:nvPr>
            <p:ph idx="1"/>
          </p:nvPr>
        </p:nvSpPr>
        <p:spPr>
          <a:xfrm>
            <a:off x="457200" y="955344"/>
            <a:ext cx="8229600" cy="5113670"/>
          </a:xfrm>
        </p:spPr>
        <p:txBody>
          <a:bodyPr/>
          <a:lstStyle/>
          <a:p>
            <a:r>
              <a:rPr lang="en-GB" sz="2000" dirty="0" smtClean="0"/>
              <a:t>Increasing age and survival increases the potential for cumulative numbers of long-term conditions (see figure below).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88" y="1660605"/>
            <a:ext cx="5088576" cy="34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1113" y="5268676"/>
            <a:ext cx="5808013" cy="1169551"/>
          </a:xfrm>
          <a:custGeom>
            <a:avLst/>
            <a:gdLst>
              <a:gd name="connsiteX0" fmla="*/ 0 w 5914693"/>
              <a:gd name="connsiteY0" fmla="*/ 0 h 1169551"/>
              <a:gd name="connsiteX1" fmla="*/ 5914693 w 5914693"/>
              <a:gd name="connsiteY1" fmla="*/ 0 h 1169551"/>
              <a:gd name="connsiteX2" fmla="*/ 5914693 w 5914693"/>
              <a:gd name="connsiteY2" fmla="*/ 1169551 h 1169551"/>
              <a:gd name="connsiteX3" fmla="*/ 0 w 5914693"/>
              <a:gd name="connsiteY3" fmla="*/ 1169551 h 1169551"/>
              <a:gd name="connsiteX4" fmla="*/ 0 w 5914693"/>
              <a:gd name="connsiteY4" fmla="*/ 0 h 1169551"/>
              <a:gd name="connsiteX0" fmla="*/ 0 w 5914693"/>
              <a:gd name="connsiteY0" fmla="*/ 0 h 1169551"/>
              <a:gd name="connsiteX1" fmla="*/ 5914693 w 5914693"/>
              <a:gd name="connsiteY1" fmla="*/ 0 h 1169551"/>
              <a:gd name="connsiteX2" fmla="*/ 5198413 w 5914693"/>
              <a:gd name="connsiteY2" fmla="*/ 803791 h 1169551"/>
              <a:gd name="connsiteX3" fmla="*/ 0 w 5914693"/>
              <a:gd name="connsiteY3" fmla="*/ 1169551 h 1169551"/>
              <a:gd name="connsiteX4" fmla="*/ 0 w 5914693"/>
              <a:gd name="connsiteY4" fmla="*/ 0 h 1169551"/>
              <a:gd name="connsiteX0" fmla="*/ 0 w 5914693"/>
              <a:gd name="connsiteY0" fmla="*/ 0 h 1169551"/>
              <a:gd name="connsiteX1" fmla="*/ 5914693 w 5914693"/>
              <a:gd name="connsiteY1" fmla="*/ 0 h 1169551"/>
              <a:gd name="connsiteX2" fmla="*/ 5564173 w 5914693"/>
              <a:gd name="connsiteY2" fmla="*/ 514231 h 1169551"/>
              <a:gd name="connsiteX3" fmla="*/ 0 w 5914693"/>
              <a:gd name="connsiteY3" fmla="*/ 1169551 h 1169551"/>
              <a:gd name="connsiteX4" fmla="*/ 0 w 5914693"/>
              <a:gd name="connsiteY4" fmla="*/ 0 h 1169551"/>
              <a:gd name="connsiteX0" fmla="*/ 0 w 5914693"/>
              <a:gd name="connsiteY0" fmla="*/ 0 h 1169551"/>
              <a:gd name="connsiteX1" fmla="*/ 5914693 w 5914693"/>
              <a:gd name="connsiteY1" fmla="*/ 0 h 1169551"/>
              <a:gd name="connsiteX2" fmla="*/ 5335573 w 5914693"/>
              <a:gd name="connsiteY2" fmla="*/ 529471 h 1169551"/>
              <a:gd name="connsiteX3" fmla="*/ 0 w 5914693"/>
              <a:gd name="connsiteY3" fmla="*/ 1169551 h 1169551"/>
              <a:gd name="connsiteX4" fmla="*/ 0 w 5914693"/>
              <a:gd name="connsiteY4" fmla="*/ 0 h 1169551"/>
              <a:gd name="connsiteX0" fmla="*/ 0 w 5914693"/>
              <a:gd name="connsiteY0" fmla="*/ 0 h 1169551"/>
              <a:gd name="connsiteX1" fmla="*/ 5914693 w 5914693"/>
              <a:gd name="connsiteY1" fmla="*/ 0 h 1169551"/>
              <a:gd name="connsiteX2" fmla="*/ 5335573 w 5914693"/>
              <a:gd name="connsiteY2" fmla="*/ 529471 h 1169551"/>
              <a:gd name="connsiteX3" fmla="*/ 4225647 w 5914693"/>
              <a:gd name="connsiteY3" fmla="*/ 583484 h 1169551"/>
              <a:gd name="connsiteX4" fmla="*/ 0 w 5914693"/>
              <a:gd name="connsiteY4" fmla="*/ 1169551 h 1169551"/>
              <a:gd name="connsiteX5" fmla="*/ 0 w 5914693"/>
              <a:gd name="connsiteY5" fmla="*/ 0 h 1169551"/>
              <a:gd name="connsiteX0" fmla="*/ 0 w 5914693"/>
              <a:gd name="connsiteY0" fmla="*/ 0 h 1169551"/>
              <a:gd name="connsiteX1" fmla="*/ 5914693 w 5914693"/>
              <a:gd name="connsiteY1" fmla="*/ 0 h 1169551"/>
              <a:gd name="connsiteX2" fmla="*/ 5335573 w 5914693"/>
              <a:gd name="connsiteY2" fmla="*/ 529471 h 1169551"/>
              <a:gd name="connsiteX3" fmla="*/ 4225647 w 5914693"/>
              <a:gd name="connsiteY3" fmla="*/ 583484 h 1169551"/>
              <a:gd name="connsiteX4" fmla="*/ 0 w 5914693"/>
              <a:gd name="connsiteY4" fmla="*/ 1169551 h 1169551"/>
              <a:gd name="connsiteX5" fmla="*/ 0 w 5914693"/>
              <a:gd name="connsiteY5" fmla="*/ 0 h 1169551"/>
              <a:gd name="connsiteX0" fmla="*/ 0 w 5914693"/>
              <a:gd name="connsiteY0" fmla="*/ 0 h 1169551"/>
              <a:gd name="connsiteX1" fmla="*/ 5914693 w 5914693"/>
              <a:gd name="connsiteY1" fmla="*/ 0 h 1169551"/>
              <a:gd name="connsiteX2" fmla="*/ 5244133 w 5914693"/>
              <a:gd name="connsiteY2" fmla="*/ 498991 h 1169551"/>
              <a:gd name="connsiteX3" fmla="*/ 4225647 w 5914693"/>
              <a:gd name="connsiteY3" fmla="*/ 583484 h 1169551"/>
              <a:gd name="connsiteX4" fmla="*/ 0 w 5914693"/>
              <a:gd name="connsiteY4" fmla="*/ 1169551 h 1169551"/>
              <a:gd name="connsiteX5" fmla="*/ 0 w 5914693"/>
              <a:gd name="connsiteY5" fmla="*/ 0 h 1169551"/>
              <a:gd name="connsiteX0" fmla="*/ 0 w 5457493"/>
              <a:gd name="connsiteY0" fmla="*/ 0 h 1169551"/>
              <a:gd name="connsiteX1" fmla="*/ 5457493 w 5457493"/>
              <a:gd name="connsiteY1" fmla="*/ 106680 h 1169551"/>
              <a:gd name="connsiteX2" fmla="*/ 5244133 w 5457493"/>
              <a:gd name="connsiteY2" fmla="*/ 498991 h 1169551"/>
              <a:gd name="connsiteX3" fmla="*/ 4225647 w 5457493"/>
              <a:gd name="connsiteY3" fmla="*/ 583484 h 1169551"/>
              <a:gd name="connsiteX4" fmla="*/ 0 w 5457493"/>
              <a:gd name="connsiteY4" fmla="*/ 1169551 h 1169551"/>
              <a:gd name="connsiteX5" fmla="*/ 0 w 5457493"/>
              <a:gd name="connsiteY5" fmla="*/ 0 h 1169551"/>
              <a:gd name="connsiteX0" fmla="*/ 0 w 5808013"/>
              <a:gd name="connsiteY0" fmla="*/ 0 h 1169551"/>
              <a:gd name="connsiteX1" fmla="*/ 5808013 w 5808013"/>
              <a:gd name="connsiteY1" fmla="*/ 15240 h 1169551"/>
              <a:gd name="connsiteX2" fmla="*/ 5244133 w 5808013"/>
              <a:gd name="connsiteY2" fmla="*/ 498991 h 1169551"/>
              <a:gd name="connsiteX3" fmla="*/ 4225647 w 5808013"/>
              <a:gd name="connsiteY3" fmla="*/ 583484 h 1169551"/>
              <a:gd name="connsiteX4" fmla="*/ 0 w 5808013"/>
              <a:gd name="connsiteY4" fmla="*/ 1169551 h 1169551"/>
              <a:gd name="connsiteX5" fmla="*/ 0 w 5808013"/>
              <a:gd name="connsiteY5"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8013" h="1169551">
                <a:moveTo>
                  <a:pt x="0" y="0"/>
                </a:moveTo>
                <a:lnTo>
                  <a:pt x="5808013" y="15240"/>
                </a:lnTo>
                <a:lnTo>
                  <a:pt x="5244133" y="498991"/>
                </a:lnTo>
                <a:cubicBezTo>
                  <a:pt x="4930038" y="537315"/>
                  <a:pt x="4539742" y="545160"/>
                  <a:pt x="4225647" y="583484"/>
                </a:cubicBezTo>
                <a:cubicBezTo>
                  <a:pt x="3198098" y="870280"/>
                  <a:pt x="1408549" y="974195"/>
                  <a:pt x="0" y="1169551"/>
                </a:cubicBezTo>
                <a:lnTo>
                  <a:pt x="0" y="0"/>
                </a:lnTo>
                <a:close/>
              </a:path>
            </a:pathLst>
          </a:custGeom>
        </p:spPr>
        <p:txBody>
          <a:bodyPr wrap="square">
            <a:spAutoFit/>
          </a:bodyPr>
          <a:lstStyle/>
          <a:p>
            <a:pPr marL="285750" indent="-285750">
              <a:buFont typeface="Arial" panose="020B0604020202020204" pitchFamily="34" charset="0"/>
              <a:buChar char="•"/>
            </a:pPr>
            <a:r>
              <a:rPr lang="en-GB" dirty="0">
                <a:solidFill>
                  <a:prstClr val="black"/>
                </a:solidFill>
                <a:latin typeface="Calibri"/>
                <a:ea typeface="ＭＳ Ｐゴシック" charset="-128"/>
              </a:rPr>
              <a:t>Older people are on the whole, are fit and healthy and do bring many benefits to the area, such as volunteer work across a wide range of </a:t>
            </a:r>
            <a:r>
              <a:rPr lang="en-GB" sz="1600" dirty="0"/>
              <a:t>activities.  </a:t>
            </a:r>
          </a:p>
          <a:p>
            <a:endParaRPr lang="en-GB" sz="1600" dirty="0"/>
          </a:p>
        </p:txBody>
      </p:sp>
      <p:sp>
        <p:nvSpPr>
          <p:cNvPr id="5" name="Rectangle 4"/>
          <p:cNvSpPr/>
          <p:nvPr/>
        </p:nvSpPr>
        <p:spPr>
          <a:xfrm>
            <a:off x="6245806" y="2073686"/>
            <a:ext cx="2582884" cy="2585323"/>
          </a:xfrm>
          <a:prstGeom prst="rect">
            <a:avLst/>
          </a:prstGeom>
        </p:spPr>
        <p:txBody>
          <a:bodyPr wrap="square">
            <a:spAutoFit/>
          </a:bodyPr>
          <a:lstStyle/>
          <a:p>
            <a:pPr lvl="0" algn="ctr" eaLnBrk="0" hangingPunct="0">
              <a:spcBef>
                <a:spcPct val="20000"/>
              </a:spcBef>
            </a:pPr>
            <a:r>
              <a:rPr lang="en-GB" dirty="0">
                <a:solidFill>
                  <a:prstClr val="black"/>
                </a:solidFill>
                <a:latin typeface="Calibri"/>
                <a:ea typeface="ＭＳ Ｐゴシック" charset="-128"/>
              </a:rPr>
              <a:t>Multi-morbidity is associated with age and deprivation, therefore, it is a major public health issue for North East Lincolnshire due to the ageing population and high levels of deprivation across the area. </a:t>
            </a:r>
          </a:p>
        </p:txBody>
      </p:sp>
      <p:sp>
        <p:nvSpPr>
          <p:cNvPr id="6" name="TextBox 5"/>
          <p:cNvSpPr txBox="1"/>
          <p:nvPr/>
        </p:nvSpPr>
        <p:spPr>
          <a:xfrm>
            <a:off x="896588" y="5030379"/>
            <a:ext cx="3152898" cy="276999"/>
          </a:xfrm>
          <a:prstGeom prst="rect">
            <a:avLst/>
          </a:prstGeom>
          <a:noFill/>
        </p:spPr>
        <p:txBody>
          <a:bodyPr wrap="square" rtlCol="0">
            <a:spAutoFit/>
          </a:bodyPr>
          <a:lstStyle/>
          <a:p>
            <a:r>
              <a:rPr lang="en-GB" sz="1200" dirty="0" smtClean="0"/>
              <a:t>Source: Barnett et al., 2012</a:t>
            </a:r>
            <a:endParaRPr lang="en-GB" sz="1200" dirty="0"/>
          </a:p>
        </p:txBody>
      </p:sp>
    </p:spTree>
    <p:extLst>
      <p:ext uri="{BB962C8B-B14F-4D97-AF65-F5344CB8AC3E}">
        <p14:creationId xmlns:p14="http://schemas.microsoft.com/office/powerpoint/2010/main" val="2175904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4000" dirty="0" smtClean="0"/>
              <a:t>Life expectancy</a:t>
            </a:r>
            <a:endParaRPr lang="en-GB" sz="4000" dirty="0"/>
          </a:p>
        </p:txBody>
      </p:sp>
      <p:sp>
        <p:nvSpPr>
          <p:cNvPr id="3" name="Content Placeholder 2"/>
          <p:cNvSpPr>
            <a:spLocks noGrp="1"/>
          </p:cNvSpPr>
          <p:nvPr>
            <p:ph idx="1"/>
          </p:nvPr>
        </p:nvSpPr>
        <p:spPr>
          <a:xfrm>
            <a:off x="457200" y="1052141"/>
            <a:ext cx="8229600" cy="5230812"/>
          </a:xfrm>
        </p:spPr>
        <p:txBody>
          <a:bodyPr/>
          <a:lstStyle/>
          <a:p>
            <a:r>
              <a:rPr lang="en-GB" sz="2000" dirty="0" smtClean="0"/>
              <a:t>Life expectancy in North East Lincolnshire is 80.3 years, with the East Marsh, South and Sidney Sussex wards having the lowest life expectancy. </a:t>
            </a:r>
          </a:p>
          <a:p>
            <a:r>
              <a:rPr lang="en-GB" sz="2000" dirty="0" smtClean="0"/>
              <a:t>Females life expectancy is 82 years which is slightly greater than males which is 78 years.</a:t>
            </a:r>
            <a:endParaRPr lang="en-GB" sz="2000" dirty="0"/>
          </a:p>
          <a:p>
            <a:endParaRPr lang="en-GB" sz="2000" dirty="0" smtClean="0"/>
          </a:p>
        </p:txBody>
      </p:sp>
      <p:graphicFrame>
        <p:nvGraphicFramePr>
          <p:cNvPr id="4" name="Chart 3"/>
          <p:cNvGraphicFramePr/>
          <p:nvPr>
            <p:extLst>
              <p:ext uri="{D42A27DB-BD31-4B8C-83A1-F6EECF244321}">
                <p14:modId xmlns:p14="http://schemas.microsoft.com/office/powerpoint/2010/main" val="3728591036"/>
              </p:ext>
            </p:extLst>
          </p:nvPr>
        </p:nvGraphicFramePr>
        <p:xfrm>
          <a:off x="827487" y="2518359"/>
          <a:ext cx="7642745" cy="368487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81231" y="5826535"/>
            <a:ext cx="1090363" cy="276999"/>
          </a:xfrm>
          <a:prstGeom prst="rect">
            <a:avLst/>
          </a:prstGeom>
          <a:noFill/>
        </p:spPr>
        <p:txBody>
          <a:bodyPr wrap="none" rtlCol="0">
            <a:spAutoFit/>
          </a:bodyPr>
          <a:lstStyle/>
          <a:p>
            <a:r>
              <a:rPr lang="en-GB" sz="1200" dirty="0" smtClean="0"/>
              <a:t>Source: ONS</a:t>
            </a:r>
            <a:endParaRPr lang="en-GB" sz="1200" dirty="0"/>
          </a:p>
        </p:txBody>
      </p:sp>
    </p:spTree>
    <p:extLst>
      <p:ext uri="{BB962C8B-B14F-4D97-AF65-F5344CB8AC3E}">
        <p14:creationId xmlns:p14="http://schemas.microsoft.com/office/powerpoint/2010/main" val="1545738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32"/>
            <a:ext cx="8229600" cy="1143000"/>
          </a:xfrm>
        </p:spPr>
        <p:txBody>
          <a:bodyPr/>
          <a:lstStyle/>
          <a:p>
            <a:r>
              <a:rPr lang="en-GB" sz="4000" dirty="0" smtClean="0"/>
              <a:t>Healthy Life Expectancy</a:t>
            </a:r>
            <a:endParaRPr lang="en-GB" sz="4000" dirty="0"/>
          </a:p>
        </p:txBody>
      </p:sp>
      <p:sp>
        <p:nvSpPr>
          <p:cNvPr id="3" name="Content Placeholder 2"/>
          <p:cNvSpPr>
            <a:spLocks noGrp="1"/>
          </p:cNvSpPr>
          <p:nvPr>
            <p:ph idx="1"/>
          </p:nvPr>
        </p:nvSpPr>
        <p:spPr>
          <a:xfrm>
            <a:off x="457200" y="1234758"/>
            <a:ext cx="8229600" cy="4601845"/>
          </a:xfrm>
        </p:spPr>
        <p:txBody>
          <a:bodyPr/>
          <a:lstStyle/>
          <a:p>
            <a:r>
              <a:rPr lang="en-GB" sz="2200" dirty="0"/>
              <a:t>I</a:t>
            </a:r>
            <a:r>
              <a:rPr lang="en-GB" sz="2200" dirty="0" smtClean="0"/>
              <a:t>n NEL the healthy </a:t>
            </a:r>
            <a:r>
              <a:rPr lang="en-GB" sz="2200" dirty="0"/>
              <a:t>life expectancy </a:t>
            </a:r>
            <a:r>
              <a:rPr lang="en-GB" sz="2200" dirty="0" smtClean="0"/>
              <a:t>in males is </a:t>
            </a:r>
            <a:r>
              <a:rPr lang="en-GB" sz="2200" dirty="0"/>
              <a:t>61.4 and for females 63 years, both are significantly lower than England. </a:t>
            </a:r>
          </a:p>
          <a:p>
            <a:endParaRPr lang="en-GB" sz="2200" dirty="0"/>
          </a:p>
        </p:txBody>
      </p:sp>
      <p:graphicFrame>
        <p:nvGraphicFramePr>
          <p:cNvPr id="5" name="Chart 4"/>
          <p:cNvGraphicFramePr/>
          <p:nvPr>
            <p:extLst>
              <p:ext uri="{D42A27DB-BD31-4B8C-83A1-F6EECF244321}">
                <p14:modId xmlns:p14="http://schemas.microsoft.com/office/powerpoint/2010/main" val="3041627442"/>
              </p:ext>
            </p:extLst>
          </p:nvPr>
        </p:nvGraphicFramePr>
        <p:xfrm>
          <a:off x="1599565" y="2040572"/>
          <a:ext cx="5731510" cy="359981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962498" y="5567404"/>
            <a:ext cx="1241045" cy="307777"/>
          </a:xfrm>
          <a:prstGeom prst="rect">
            <a:avLst/>
          </a:prstGeom>
          <a:noFill/>
        </p:spPr>
        <p:txBody>
          <a:bodyPr wrap="none" rtlCol="0">
            <a:spAutoFit/>
          </a:bodyPr>
          <a:lstStyle/>
          <a:p>
            <a:r>
              <a:rPr lang="en-GB" sz="1400" dirty="0" smtClean="0"/>
              <a:t>Source: ONS</a:t>
            </a:r>
            <a:endParaRPr lang="en-GB" sz="1400" dirty="0"/>
          </a:p>
        </p:txBody>
      </p:sp>
    </p:spTree>
    <p:extLst>
      <p:ext uri="{BB962C8B-B14F-4D97-AF65-F5344CB8AC3E}">
        <p14:creationId xmlns:p14="http://schemas.microsoft.com/office/powerpoint/2010/main" val="2847332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518"/>
            <a:ext cx="8229600" cy="1143000"/>
          </a:xfrm>
        </p:spPr>
        <p:txBody>
          <a:bodyPr/>
          <a:lstStyle/>
          <a:p>
            <a:r>
              <a:rPr lang="en-GB" sz="4000" dirty="0" smtClean="0"/>
              <a:t>Disability Free Life Expectancy</a:t>
            </a:r>
            <a:endParaRPr lang="en-GB" sz="4000" dirty="0"/>
          </a:p>
        </p:txBody>
      </p:sp>
      <p:sp>
        <p:nvSpPr>
          <p:cNvPr id="3" name="Content Placeholder 2"/>
          <p:cNvSpPr>
            <a:spLocks noGrp="1"/>
          </p:cNvSpPr>
          <p:nvPr>
            <p:ph idx="1"/>
          </p:nvPr>
        </p:nvSpPr>
        <p:spPr>
          <a:xfrm>
            <a:off x="457200" y="1219518"/>
            <a:ext cx="8229600" cy="4739005"/>
          </a:xfrm>
        </p:spPr>
        <p:txBody>
          <a:bodyPr/>
          <a:lstStyle/>
          <a:p>
            <a:r>
              <a:rPr lang="en-GB" sz="2200" dirty="0"/>
              <a:t>Disability free life </a:t>
            </a:r>
            <a:r>
              <a:rPr lang="en-GB" sz="2200" dirty="0" smtClean="0"/>
              <a:t>expectancy for NEL for 2009-2013 </a:t>
            </a:r>
            <a:r>
              <a:rPr lang="en-GB" sz="2200" dirty="0"/>
              <a:t>is 62.3 for males and for </a:t>
            </a:r>
            <a:r>
              <a:rPr lang="en-GB" sz="2200" dirty="0" smtClean="0"/>
              <a:t>females </a:t>
            </a:r>
            <a:r>
              <a:rPr lang="en-GB" sz="2200" dirty="0"/>
              <a:t>it is 63.9 years both </a:t>
            </a:r>
            <a:r>
              <a:rPr lang="en-GB" sz="2200" dirty="0" smtClean="0"/>
              <a:t>of which are </a:t>
            </a:r>
            <a:r>
              <a:rPr lang="en-GB" sz="2200" dirty="0"/>
              <a:t>significantly lower than England.</a:t>
            </a:r>
          </a:p>
          <a:p>
            <a:endParaRPr lang="en-GB" sz="2000" dirty="0"/>
          </a:p>
        </p:txBody>
      </p:sp>
      <p:graphicFrame>
        <p:nvGraphicFramePr>
          <p:cNvPr id="4" name="Chart 3"/>
          <p:cNvGraphicFramePr/>
          <p:nvPr>
            <p:extLst>
              <p:ext uri="{D42A27DB-BD31-4B8C-83A1-F6EECF244321}">
                <p14:modId xmlns:p14="http://schemas.microsoft.com/office/powerpoint/2010/main" val="1612252935"/>
              </p:ext>
            </p:extLst>
          </p:nvPr>
        </p:nvGraphicFramePr>
        <p:xfrm>
          <a:off x="1541462" y="2321878"/>
          <a:ext cx="5573395" cy="33115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751049" y="5641606"/>
            <a:ext cx="1241045" cy="307777"/>
          </a:xfrm>
          <a:prstGeom prst="rect">
            <a:avLst/>
          </a:prstGeom>
          <a:noFill/>
        </p:spPr>
        <p:txBody>
          <a:bodyPr wrap="none" rtlCol="0">
            <a:spAutoFit/>
          </a:bodyPr>
          <a:lstStyle/>
          <a:p>
            <a:r>
              <a:rPr lang="en-GB" sz="1400" dirty="0" smtClean="0"/>
              <a:t>Source: ONS</a:t>
            </a:r>
            <a:endParaRPr lang="en-GB" sz="1400" dirty="0"/>
          </a:p>
        </p:txBody>
      </p:sp>
    </p:spTree>
    <p:extLst>
      <p:ext uri="{BB962C8B-B14F-4D97-AF65-F5344CB8AC3E}">
        <p14:creationId xmlns:p14="http://schemas.microsoft.com/office/powerpoint/2010/main" val="2527798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4350</TotalTime>
  <Words>1816</Words>
  <Application>Microsoft Office PowerPoint</Application>
  <PresentationFormat>On-screen Show (4:3)</PresentationFormat>
  <Paragraphs>170</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 “Ageing Well in  North East Lincolnshire”   Director of Public Health Annual Report 2016 </vt:lpstr>
      <vt:lpstr>PowerPoint Presentation</vt:lpstr>
      <vt:lpstr>Older People</vt:lpstr>
      <vt:lpstr>How many older people are there?</vt:lpstr>
      <vt:lpstr>Population projections</vt:lpstr>
      <vt:lpstr>The implications of an ageing population</vt:lpstr>
      <vt:lpstr>Life expectancy</vt:lpstr>
      <vt:lpstr>Healthy Life Expectancy</vt:lpstr>
      <vt:lpstr>Disability Free Life Expectancy</vt:lpstr>
      <vt:lpstr>Issues affecting older life</vt:lpstr>
      <vt:lpstr>Issues affecting older life</vt:lpstr>
      <vt:lpstr>Lifestyle behaviours </vt:lpstr>
      <vt:lpstr>Age Friendly Place – Wider determinants that can affect the health of the elderly</vt:lpstr>
      <vt:lpstr>Age Friendly Place - Outdoor spaces and buildings</vt:lpstr>
      <vt:lpstr>Age Friendly Place – Transport </vt:lpstr>
      <vt:lpstr>Age Friendly Place – Housing</vt:lpstr>
      <vt:lpstr>Age Friendly Place – Social participation, respect and social isolation</vt:lpstr>
      <vt:lpstr>Age Friendly Place - Civic participation </vt:lpstr>
      <vt:lpstr>Age Friendly Place – Community and Health Services </vt:lpstr>
      <vt:lpstr>Age Friendly Place – Community and Health Services </vt:lpstr>
      <vt:lpstr>End of Life Care </vt:lpstr>
      <vt:lpstr>End of Life Care</vt:lpstr>
      <vt:lpstr>Recommendations</vt:lpstr>
      <vt:lpstr>PowerPoint Presentation</vt:lpstr>
    </vt:vector>
  </TitlesOfParts>
  <Company>North East Lincolnshire Council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PowerPoint template</dc:title>
  <dc:creator>Howson, Christopher</dc:creator>
  <cp:lastModifiedBy>Pintus, Stephen</cp:lastModifiedBy>
  <cp:revision>212</cp:revision>
  <dcterms:created xsi:type="dcterms:W3CDTF">2011-05-25T10:45:53Z</dcterms:created>
  <dcterms:modified xsi:type="dcterms:W3CDTF">2016-09-20T15:36:34Z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DepartmentName">
    <vt:lpwstr>Communications</vt:lpwstr>
  </property>
  <property fmtid="{D5CDD505-2E9C-101B-9397-08002B2CF9AE}" pid="3" name="NELCKeywords">
    <vt:lpwstr>Corporate PowerPoint template</vt:lpwstr>
  </property>
  <property fmtid="{D5CDD505-2E9C-101B-9397-08002B2CF9AE}" pid="4" name="AuthorDepartmentID">
    <vt:lpwstr>132</vt:lpwstr>
  </property>
  <property fmtid="{D5CDD505-2E9C-101B-9397-08002B2CF9AE}" pid="5" name="ContactDepartmentID">
    <vt:lpwstr>132</vt:lpwstr>
  </property>
  <property fmtid="{D5CDD505-2E9C-101B-9397-08002B2CF9AE}" pid="6" name="ContactEmail">
    <vt:lpwstr>Sean.Topham@nelincs.gov.uk</vt:lpwstr>
  </property>
  <property fmtid="{D5CDD505-2E9C-101B-9397-08002B2CF9AE}" pid="7" name="ContactPhone">
    <vt:lpwstr>5968</vt:lpwstr>
  </property>
  <property fmtid="{D5CDD505-2E9C-101B-9397-08002B2CF9AE}" pid="8" name="DepartmentName">
    <vt:lpwstr>Communications</vt:lpwstr>
  </property>
  <property fmtid="{D5CDD505-2E9C-101B-9397-08002B2CF9AE}" pid="9" name="IPSVTerm">
    <vt:lpwstr>Information and communication</vt:lpwstr>
  </property>
  <property fmtid="{D5CDD505-2E9C-101B-9397-08002B2CF9AE}" pid="10" name="AuthorName">
    <vt:lpwstr>Sean Topham</vt:lpwstr>
  </property>
  <property fmtid="{D5CDD505-2E9C-101B-9397-08002B2CF9AE}" pid="11" name="IPSVTermID">
    <vt:lpwstr>758</vt:lpwstr>
  </property>
  <property fmtid="{D5CDD505-2E9C-101B-9397-08002B2CF9AE}" pid="12" name="IsIndexed">
    <vt:lpwstr>true</vt:lpwstr>
  </property>
  <property fmtid="{D5CDD505-2E9C-101B-9397-08002B2CF9AE}" pid="13" name="ReviewFrequencyID">
    <vt:lpwstr>1</vt:lpwstr>
  </property>
  <property fmtid="{D5CDD505-2E9C-101B-9397-08002B2CF9AE}" pid="14" name="ReviewFrequency">
    <vt:lpwstr>Annual</vt:lpwstr>
  </property>
  <property fmtid="{D5CDD505-2E9C-101B-9397-08002B2CF9AE}" pid="15" name="AuthorEmail">
    <vt:lpwstr>Sean.Topham@nelincs.gov.uk</vt:lpwstr>
  </property>
  <property fmtid="{D5CDD505-2E9C-101B-9397-08002B2CF9AE}" pid="16" name="ContactName">
    <vt:lpwstr>Sean Topham</vt:lpwstr>
  </property>
  <property fmtid="{D5CDD505-2E9C-101B-9397-08002B2CF9AE}" pid="17" name="DepartmentID">
    <vt:lpwstr>132</vt:lpwstr>
  </property>
  <property fmtid="{D5CDD505-2E9C-101B-9397-08002B2CF9AE}" pid="18" name="GUID">
    <vt:lpwstr>3683cef5-129b-4ca5-afdc-2586ed769d89</vt:lpwstr>
  </property>
  <property fmtid="{D5CDD505-2E9C-101B-9397-08002B2CF9AE}" pid="19" name="AuthorPhone">
    <vt:lpwstr>5968</vt:lpwstr>
  </property>
  <property fmtid="{D5CDD505-2E9C-101B-9397-08002B2CF9AE}" pid="20" name="ContactDepartmentName">
    <vt:lpwstr>Communications</vt:lpwstr>
  </property>
  <property fmtid="{D5CDD505-2E9C-101B-9397-08002B2CF9AE}" pid="21" name="LastReviewedDate">
    <vt:lpwstr/>
  </property>
  <property fmtid="{D5CDD505-2E9C-101B-9397-08002B2CF9AE}" pid="22" name="LastReviewedBy">
    <vt:lpwstr/>
  </property>
</Properties>
</file>