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2" r:id="rId3"/>
    <p:sldId id="266" r:id="rId4"/>
    <p:sldId id="281" r:id="rId5"/>
    <p:sldId id="274" r:id="rId6"/>
    <p:sldId id="275" r:id="rId7"/>
    <p:sldId id="277" r:id="rId8"/>
    <p:sldId id="280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E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C40B7-4B07-482D-9976-F32DE779DA37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498D8-2B5E-4FF6-82FF-80CFEFB95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7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1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071546"/>
            <a:ext cx="9144000" cy="71438"/>
          </a:xfrm>
          <a:prstGeom prst="rect">
            <a:avLst/>
          </a:prstGeom>
          <a:solidFill>
            <a:srgbClr val="008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126055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126055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928802"/>
            <a:ext cx="3786214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3929090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857364"/>
            <a:ext cx="3857652" cy="5683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500305"/>
            <a:ext cx="3854478" cy="362585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3857652" cy="5683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7"/>
            <a:ext cx="3856065" cy="36258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17" y="78579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2000240"/>
            <a:ext cx="7929618" cy="4125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D516C-4413-45A6-A87F-6249D4EF472C}" type="datetimeFigureOut">
              <a:rPr lang="en-US" smtClean="0"/>
              <a:t>9/6/2016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43702" y="0"/>
            <a:ext cx="2286016" cy="7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Alison\Documents\Kinetic\Client Files\CCG\Branding\nhstridiagramtri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8246" y="5643578"/>
            <a:ext cx="1230828" cy="1100427"/>
          </a:xfrm>
          <a:prstGeom prst="rect">
            <a:avLst/>
          </a:prstGeom>
          <a:noFill/>
        </p:spPr>
      </p:pic>
      <p:pic>
        <p:nvPicPr>
          <p:cNvPr id="2051" name="Picture 3" descr="C:\Users\Alison\Documents\Kinetic\Client Files\CCG\Branding\nhstridiagram2 script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44" y="6380875"/>
            <a:ext cx="3000396" cy="405711"/>
          </a:xfrm>
          <a:prstGeom prst="rect">
            <a:avLst/>
          </a:prstGeom>
          <a:noFill/>
        </p:spPr>
      </p:pic>
      <p:pic>
        <p:nvPicPr>
          <p:cNvPr id="12" name="Picture 11" descr="ovalicon flip.jpg"/>
          <p:cNvPicPr>
            <a:picLocks noChangeAspect="1"/>
          </p:cNvPicPr>
          <p:nvPr/>
        </p:nvPicPr>
        <p:blipFill>
          <a:blip r:embed="rId16" cstate="print"/>
          <a:srcRect t="7068"/>
          <a:stretch>
            <a:fillRect/>
          </a:stretch>
        </p:blipFill>
        <p:spPr>
          <a:xfrm>
            <a:off x="71406" y="0"/>
            <a:ext cx="1214446" cy="939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Our Vision / A look forward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Mr Mark Webb</a:t>
            </a:r>
          </a:p>
          <a:p>
            <a:r>
              <a:rPr lang="en-GB" dirty="0" smtClean="0"/>
              <a:t>Chair North East Lincolnshire CCG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8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12"/>
          <p:cNvSpPr>
            <a:spLocks/>
          </p:cNvSpPr>
          <p:nvPr/>
        </p:nvSpPr>
        <p:spPr bwMode="gray">
          <a:xfrm>
            <a:off x="1693155" y="1563389"/>
            <a:ext cx="3409459" cy="18350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2277"/>
              </a:cxn>
              <a:cxn ang="0">
                <a:pos x="4197" y="1479"/>
              </a:cxn>
              <a:cxn ang="0">
                <a:pos x="4277" y="1063"/>
              </a:cxn>
              <a:cxn ang="0">
                <a:pos x="4133" y="646"/>
              </a:cxn>
              <a:cxn ang="0">
                <a:pos x="0" y="0"/>
              </a:cxn>
            </a:cxnLst>
            <a:rect l="0" t="0" r="r" b="b"/>
            <a:pathLst>
              <a:path w="4278" h="2277">
                <a:moveTo>
                  <a:pt x="0" y="0"/>
                </a:moveTo>
                <a:cubicBezTo>
                  <a:pt x="97" y="850"/>
                  <a:pt x="131" y="1414"/>
                  <a:pt x="14" y="2277"/>
                </a:cubicBezTo>
                <a:cubicBezTo>
                  <a:pt x="881" y="2143"/>
                  <a:pt x="3443" y="1670"/>
                  <a:pt x="4197" y="1479"/>
                </a:cubicBezTo>
                <a:cubicBezTo>
                  <a:pt x="4259" y="1382"/>
                  <a:pt x="4278" y="1161"/>
                  <a:pt x="4277" y="1063"/>
                </a:cubicBezTo>
                <a:cubicBezTo>
                  <a:pt x="4276" y="965"/>
                  <a:pt x="4213" y="695"/>
                  <a:pt x="4133" y="646"/>
                </a:cubicBezTo>
                <a:cubicBezTo>
                  <a:pt x="2021" y="362"/>
                  <a:pt x="861" y="13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8" name="Freeform 12"/>
          <p:cNvSpPr>
            <a:spLocks/>
          </p:cNvSpPr>
          <p:nvPr/>
        </p:nvSpPr>
        <p:spPr bwMode="gray">
          <a:xfrm>
            <a:off x="3163465" y="1707089"/>
            <a:ext cx="3212526" cy="16189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2277"/>
              </a:cxn>
              <a:cxn ang="0">
                <a:pos x="4197" y="1479"/>
              </a:cxn>
              <a:cxn ang="0">
                <a:pos x="4277" y="1063"/>
              </a:cxn>
              <a:cxn ang="0">
                <a:pos x="4133" y="646"/>
              </a:cxn>
              <a:cxn ang="0">
                <a:pos x="0" y="0"/>
              </a:cxn>
            </a:cxnLst>
            <a:rect l="0" t="0" r="r" b="b"/>
            <a:pathLst>
              <a:path w="4278" h="2277">
                <a:moveTo>
                  <a:pt x="0" y="0"/>
                </a:moveTo>
                <a:cubicBezTo>
                  <a:pt x="97" y="850"/>
                  <a:pt x="131" y="1414"/>
                  <a:pt x="14" y="2277"/>
                </a:cubicBezTo>
                <a:cubicBezTo>
                  <a:pt x="881" y="2143"/>
                  <a:pt x="3443" y="1670"/>
                  <a:pt x="4197" y="1479"/>
                </a:cubicBezTo>
                <a:cubicBezTo>
                  <a:pt x="4259" y="1382"/>
                  <a:pt x="4278" y="1161"/>
                  <a:pt x="4277" y="1063"/>
                </a:cubicBezTo>
                <a:cubicBezTo>
                  <a:pt x="4276" y="965"/>
                  <a:pt x="4213" y="695"/>
                  <a:pt x="4133" y="646"/>
                </a:cubicBezTo>
                <a:cubicBezTo>
                  <a:pt x="2021" y="362"/>
                  <a:pt x="861" y="13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400" y="548680"/>
            <a:ext cx="8059313" cy="932336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NEL CCG strategy</a:t>
            </a:r>
            <a:endParaRPr lang="en-GB" sz="3600" dirty="0"/>
          </a:p>
        </p:txBody>
      </p:sp>
      <p:sp>
        <p:nvSpPr>
          <p:cNvPr id="87" name="Freeform 12"/>
          <p:cNvSpPr>
            <a:spLocks/>
          </p:cNvSpPr>
          <p:nvPr/>
        </p:nvSpPr>
        <p:spPr bwMode="gray">
          <a:xfrm>
            <a:off x="2480747" y="1709268"/>
            <a:ext cx="3570620" cy="15785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2277"/>
              </a:cxn>
              <a:cxn ang="0">
                <a:pos x="4197" y="1479"/>
              </a:cxn>
              <a:cxn ang="0">
                <a:pos x="4277" y="1063"/>
              </a:cxn>
              <a:cxn ang="0">
                <a:pos x="4133" y="646"/>
              </a:cxn>
              <a:cxn ang="0">
                <a:pos x="0" y="0"/>
              </a:cxn>
            </a:cxnLst>
            <a:rect l="0" t="0" r="r" b="b"/>
            <a:pathLst>
              <a:path w="4278" h="2277">
                <a:moveTo>
                  <a:pt x="0" y="0"/>
                </a:moveTo>
                <a:cubicBezTo>
                  <a:pt x="97" y="850"/>
                  <a:pt x="131" y="1414"/>
                  <a:pt x="14" y="2277"/>
                </a:cubicBezTo>
                <a:cubicBezTo>
                  <a:pt x="881" y="2143"/>
                  <a:pt x="3443" y="1670"/>
                  <a:pt x="4197" y="1479"/>
                </a:cubicBezTo>
                <a:cubicBezTo>
                  <a:pt x="4259" y="1382"/>
                  <a:pt x="4278" y="1161"/>
                  <a:pt x="4277" y="1063"/>
                </a:cubicBezTo>
                <a:cubicBezTo>
                  <a:pt x="4276" y="965"/>
                  <a:pt x="4213" y="695"/>
                  <a:pt x="4133" y="646"/>
                </a:cubicBezTo>
                <a:cubicBezTo>
                  <a:pt x="2021" y="362"/>
                  <a:pt x="861" y="135"/>
                  <a:pt x="0" y="0"/>
                </a:cubicBezTo>
                <a:close/>
              </a:path>
            </a:pathLst>
          </a:custGeom>
          <a:gradFill rotWithShape="0">
            <a:gsLst>
              <a:gs pos="0">
                <a:srgbClr val="86ABBA">
                  <a:gamma/>
                  <a:shade val="46275"/>
                  <a:invGamma/>
                </a:srgbClr>
              </a:gs>
              <a:gs pos="50000">
                <a:srgbClr val="86ABBA"/>
              </a:gs>
              <a:gs pos="100000">
                <a:srgbClr val="86ABBA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41" name="Group 48"/>
          <p:cNvGrpSpPr/>
          <p:nvPr/>
        </p:nvGrpSpPr>
        <p:grpSpPr>
          <a:xfrm>
            <a:off x="475703" y="1481016"/>
            <a:ext cx="8488110" cy="2016000"/>
            <a:chOff x="645150" y="1984340"/>
            <a:chExt cx="9402545" cy="1472029"/>
          </a:xfrm>
        </p:grpSpPr>
        <p:sp>
          <p:nvSpPr>
            <p:cNvPr id="42" name="Freeform 12"/>
            <p:cNvSpPr>
              <a:spLocks/>
            </p:cNvSpPr>
            <p:nvPr/>
          </p:nvSpPr>
          <p:spPr bwMode="gray">
            <a:xfrm>
              <a:off x="1979913" y="1984340"/>
              <a:ext cx="3776767" cy="14720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gray">
            <a:xfrm>
              <a:off x="715940" y="2134640"/>
              <a:ext cx="6556356" cy="12155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86ABBA">
                    <a:gamma/>
                    <a:shade val="46275"/>
                    <a:invGamma/>
                  </a:srgbClr>
                </a:gs>
                <a:gs pos="50000">
                  <a:srgbClr val="86ABBA"/>
                </a:gs>
                <a:gs pos="100000">
                  <a:srgbClr val="86ABB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4" name="Freeform 12"/>
            <p:cNvSpPr>
              <a:spLocks/>
            </p:cNvSpPr>
            <p:nvPr/>
          </p:nvSpPr>
          <p:spPr bwMode="gray">
            <a:xfrm>
              <a:off x="3906978" y="2072193"/>
              <a:ext cx="5238057" cy="13192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gray">
            <a:xfrm>
              <a:off x="4485743" y="2321653"/>
              <a:ext cx="2956138" cy="8602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86ABBA">
                    <a:gamma/>
                    <a:shade val="46275"/>
                    <a:invGamma/>
                  </a:srgbClr>
                </a:gs>
                <a:gs pos="50000">
                  <a:srgbClr val="86ABBA"/>
                </a:gs>
                <a:gs pos="100000">
                  <a:srgbClr val="86ABB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gray">
            <a:xfrm>
              <a:off x="5801168" y="2315476"/>
              <a:ext cx="2750702" cy="7280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7" name="AutoShape 2"/>
            <p:cNvSpPr>
              <a:spLocks noChangeArrowheads="1"/>
            </p:cNvSpPr>
            <p:nvPr/>
          </p:nvSpPr>
          <p:spPr bwMode="gray">
            <a:xfrm>
              <a:off x="4089264" y="2648309"/>
              <a:ext cx="293089" cy="164989"/>
            </a:xfrm>
            <a:prstGeom prst="rightArrow">
              <a:avLst>
                <a:gd name="adj1" fmla="val 50000"/>
                <a:gd name="adj2" fmla="val 32292"/>
              </a:avLst>
            </a:prstGeom>
            <a:solidFill>
              <a:schemeClr val="bg1"/>
            </a:solidFill>
            <a:ln w="19050" algn="ctr">
              <a:solidFill>
                <a:srgbClr val="79A2B3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8" name="AutoShape 2"/>
            <p:cNvSpPr>
              <a:spLocks noChangeArrowheads="1"/>
            </p:cNvSpPr>
            <p:nvPr/>
          </p:nvSpPr>
          <p:spPr bwMode="gray">
            <a:xfrm>
              <a:off x="5882450" y="2648309"/>
              <a:ext cx="293089" cy="164988"/>
            </a:xfrm>
            <a:prstGeom prst="rightArrow">
              <a:avLst>
                <a:gd name="adj1" fmla="val 50000"/>
                <a:gd name="adj2" fmla="val 32292"/>
              </a:avLst>
            </a:prstGeom>
            <a:solidFill>
              <a:schemeClr val="bg1"/>
            </a:solidFill>
            <a:ln w="19050" algn="ctr">
              <a:solidFill>
                <a:srgbClr val="79A2B3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 b="1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49" name="Group 84"/>
            <p:cNvGrpSpPr/>
            <p:nvPr/>
          </p:nvGrpSpPr>
          <p:grpSpPr>
            <a:xfrm>
              <a:off x="4378582" y="2315476"/>
              <a:ext cx="1383841" cy="886201"/>
              <a:chOff x="4525224" y="2315476"/>
              <a:chExt cx="1383841" cy="886201"/>
            </a:xfrm>
          </p:grpSpPr>
          <p:grpSp>
            <p:nvGrpSpPr>
              <p:cNvPr id="67" name="Group 55"/>
              <p:cNvGrpSpPr/>
              <p:nvPr/>
            </p:nvGrpSpPr>
            <p:grpSpPr>
              <a:xfrm>
                <a:off x="4525224" y="2315476"/>
                <a:ext cx="157188" cy="886201"/>
                <a:chOff x="4468316" y="2357961"/>
                <a:chExt cx="133817" cy="803959"/>
              </a:xfrm>
            </p:grpSpPr>
            <p:sp>
              <p:nvSpPr>
                <p:cNvPr id="69" name="Oval 13"/>
                <p:cNvSpPr>
                  <a:spLocks noChangeArrowheads="1"/>
                </p:cNvSpPr>
                <p:nvPr/>
              </p:nvSpPr>
              <p:spPr bwMode="gray">
                <a:xfrm>
                  <a:off x="4468316" y="2357961"/>
                  <a:ext cx="133817" cy="80395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C748A"/>
                    </a:gs>
                    <a:gs pos="50000">
                      <a:srgbClr val="3C748A">
                        <a:gamma/>
                        <a:tint val="36471"/>
                        <a:invGamma/>
                      </a:srgbClr>
                    </a:gs>
                    <a:gs pos="100000">
                      <a:srgbClr val="3C748A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1050" b="1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70" name="Oval 14"/>
                <p:cNvSpPr>
                  <a:spLocks noChangeArrowheads="1"/>
                </p:cNvSpPr>
                <p:nvPr/>
              </p:nvSpPr>
              <p:spPr bwMode="gray">
                <a:xfrm>
                  <a:off x="4485009" y="2386901"/>
                  <a:ext cx="87084" cy="74607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A7282">
                        <a:gamma/>
                        <a:shade val="31765"/>
                        <a:invGamma/>
                      </a:srgbClr>
                    </a:gs>
                    <a:gs pos="50000">
                      <a:srgbClr val="4A7282"/>
                    </a:gs>
                    <a:gs pos="100000">
                      <a:srgbClr val="4A7282">
                        <a:gamma/>
                        <a:shade val="3176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1050" b="1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68" name="label"/>
              <p:cNvSpPr>
                <a:spLocks noChangeArrowheads="1"/>
              </p:cNvSpPr>
              <p:nvPr/>
            </p:nvSpPr>
            <p:spPr bwMode="auto">
              <a:xfrm>
                <a:off x="4658931" y="2708515"/>
                <a:ext cx="1250134" cy="1010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 lIns="61721" tIns="61721" rIns="61721" bIns="61721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FFFF"/>
                    </a:solidFill>
                    <a:cs typeface="Arial" charset="0"/>
                  </a:rPr>
                  <a:t>  Community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FFFF"/>
                    </a:solidFill>
                    <a:cs typeface="Arial" charset="0"/>
                  </a:rPr>
                  <a:t>based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FFFF"/>
                    </a:solidFill>
                    <a:cs typeface="Arial" charset="0"/>
                  </a:rPr>
                  <a:t>care</a:t>
                </a:r>
              </a:p>
            </p:txBody>
          </p:sp>
        </p:grpSp>
        <p:sp>
          <p:nvSpPr>
            <p:cNvPr id="50" name="label"/>
            <p:cNvSpPr>
              <a:spLocks noChangeArrowheads="1"/>
            </p:cNvSpPr>
            <p:nvPr/>
          </p:nvSpPr>
          <p:spPr bwMode="auto">
            <a:xfrm>
              <a:off x="6167269" y="2710540"/>
              <a:ext cx="764655" cy="7200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1" name="label"/>
            <p:cNvSpPr>
              <a:spLocks noChangeArrowheads="1"/>
            </p:cNvSpPr>
            <p:nvPr/>
          </p:nvSpPr>
          <p:spPr bwMode="auto">
            <a:xfrm>
              <a:off x="952800" y="2626068"/>
              <a:ext cx="1250133" cy="101025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FFFFFF"/>
                  </a:solidFill>
                  <a:cs typeface="Arial" pitchFamily="34" charset="0"/>
                </a:rPr>
                <a:t>Self</a:t>
              </a:r>
              <a:r>
                <a:rPr lang="en-GB" sz="1400" b="1" dirty="0">
                  <a:solidFill>
                    <a:srgbClr val="FFFFFF"/>
                  </a:solidFill>
                  <a:cs typeface="Arial" pitchFamily="34" charset="0"/>
                </a:rPr>
                <a:t> </a:t>
              </a:r>
              <a:r>
                <a:rPr lang="en-GB" b="1" dirty="0" smtClean="0">
                  <a:solidFill>
                    <a:srgbClr val="FFFFFF"/>
                  </a:solidFill>
                  <a:cs typeface="Arial" pitchFamily="34" charset="0"/>
                </a:rPr>
                <a:t>care &amp;</a:t>
              </a:r>
              <a:endParaRPr lang="en-GB" b="1" dirty="0">
                <a:solidFill>
                  <a:srgbClr val="FFFFFF"/>
                </a:solidFill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FFFFFF"/>
                  </a:solidFill>
                  <a:cs typeface="Arial" pitchFamily="34" charset="0"/>
                </a:rPr>
                <a:t> </a:t>
              </a:r>
              <a:r>
                <a:rPr lang="en-GB" sz="1700" b="1" dirty="0">
                  <a:solidFill>
                    <a:srgbClr val="FFFFFF"/>
                  </a:solidFill>
                  <a:cs typeface="Arial" pitchFamily="34" charset="0"/>
                </a:rPr>
                <a:t>independent</a:t>
              </a:r>
              <a:r>
                <a:rPr lang="en-GB" b="1" dirty="0">
                  <a:solidFill>
                    <a:srgbClr val="FFFFFF"/>
                  </a:solidFill>
                  <a:cs typeface="Arial" pitchFamily="34" charset="0"/>
                </a:rPr>
                <a:t> </a:t>
              </a:r>
              <a:endParaRPr lang="en-GB" b="1" dirty="0" smtClean="0">
                <a:solidFill>
                  <a:srgbClr val="FFFFFF"/>
                </a:solidFill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FFFFFF"/>
                  </a:solidFill>
                  <a:cs typeface="Arial" pitchFamily="34" charset="0"/>
                </a:rPr>
                <a:t>living</a:t>
              </a:r>
              <a:endParaRPr lang="en-GB" b="1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52" name="Oval 13"/>
            <p:cNvSpPr>
              <a:spLocks noChangeArrowheads="1"/>
            </p:cNvSpPr>
            <p:nvPr/>
          </p:nvSpPr>
          <p:spPr bwMode="gray">
            <a:xfrm>
              <a:off x="645150" y="2150505"/>
              <a:ext cx="313145" cy="1188000"/>
            </a:xfrm>
            <a:prstGeom prst="ellipse">
              <a:avLst/>
            </a:prstGeom>
            <a:gradFill rotWithShape="0">
              <a:gsLst>
                <a:gs pos="0">
                  <a:srgbClr val="3C748A"/>
                </a:gs>
                <a:gs pos="50000">
                  <a:srgbClr val="3C748A">
                    <a:gamma/>
                    <a:tint val="36471"/>
                    <a:invGamma/>
                  </a:srgbClr>
                </a:gs>
                <a:gs pos="100000">
                  <a:srgbClr val="3C748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 b="1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3" name="Oval 14"/>
            <p:cNvSpPr>
              <a:spLocks noChangeArrowheads="1"/>
            </p:cNvSpPr>
            <p:nvPr/>
          </p:nvSpPr>
          <p:spPr bwMode="gray">
            <a:xfrm>
              <a:off x="715939" y="2210486"/>
              <a:ext cx="221059" cy="1080000"/>
            </a:xfrm>
            <a:prstGeom prst="ellipse">
              <a:avLst/>
            </a:prstGeom>
            <a:gradFill rotWithShape="1">
              <a:gsLst>
                <a:gs pos="0">
                  <a:srgbClr val="4A7282">
                    <a:gamma/>
                    <a:shade val="31765"/>
                    <a:invGamma/>
                  </a:srgbClr>
                </a:gs>
                <a:gs pos="50000">
                  <a:srgbClr val="4A7282"/>
                </a:gs>
                <a:gs pos="100000">
                  <a:srgbClr val="4A7282">
                    <a:gamma/>
                    <a:shade val="3176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 b="1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4" name="Arc 16"/>
            <p:cNvSpPr>
              <a:spLocks/>
            </p:cNvSpPr>
            <p:nvPr/>
          </p:nvSpPr>
          <p:spPr bwMode="gray">
            <a:xfrm>
              <a:off x="6448606" y="2527306"/>
              <a:ext cx="236083" cy="4169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86"/>
                <a:gd name="T2" fmla="*/ 790 w 21600"/>
                <a:gd name="T3" fmla="*/ 43186 h 43186"/>
                <a:gd name="T4" fmla="*/ 0 w 21600"/>
                <a:gd name="T5" fmla="*/ 21600 h 43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8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221"/>
                    <a:pt x="12404" y="42760"/>
                    <a:pt x="789" y="43185"/>
                  </a:cubicBezTo>
                </a:path>
                <a:path w="21600" h="4318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221"/>
                    <a:pt x="12404" y="42760"/>
                    <a:pt x="789" y="4318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 b="1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5" name="Freeform 12"/>
            <p:cNvSpPr>
              <a:spLocks/>
            </p:cNvSpPr>
            <p:nvPr/>
          </p:nvSpPr>
          <p:spPr bwMode="gray">
            <a:xfrm>
              <a:off x="6281691" y="2465317"/>
              <a:ext cx="2956138" cy="563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86ABBA">
                    <a:gamma/>
                    <a:shade val="46275"/>
                    <a:invGamma/>
                  </a:srgbClr>
                </a:gs>
                <a:gs pos="50000">
                  <a:srgbClr val="86ABBA"/>
                </a:gs>
                <a:gs pos="100000">
                  <a:srgbClr val="86ABB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6" name="Freeform 12"/>
            <p:cNvSpPr>
              <a:spLocks/>
            </p:cNvSpPr>
            <p:nvPr/>
          </p:nvSpPr>
          <p:spPr bwMode="gray">
            <a:xfrm>
              <a:off x="7332653" y="2424028"/>
              <a:ext cx="2715042" cy="6000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7" name="label"/>
            <p:cNvSpPr>
              <a:spLocks noChangeArrowheads="1"/>
            </p:cNvSpPr>
            <p:nvPr/>
          </p:nvSpPr>
          <p:spPr bwMode="auto">
            <a:xfrm>
              <a:off x="6199799" y="2727733"/>
              <a:ext cx="1250134" cy="66171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 algn="ctr"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FFFFFF"/>
                  </a:solidFill>
                  <a:cs typeface="Arial" charset="0"/>
                </a:rPr>
                <a:t> Local</a:t>
              </a:r>
            </a:p>
            <a:p>
              <a:pPr algn="ctr"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FFFFFF"/>
                  </a:solidFill>
                  <a:cs typeface="Arial" charset="0"/>
                </a:rPr>
                <a:t>services</a:t>
              </a:r>
            </a:p>
          </p:txBody>
        </p:sp>
        <p:grpSp>
          <p:nvGrpSpPr>
            <p:cNvPr id="58" name="Group 82"/>
            <p:cNvGrpSpPr/>
            <p:nvPr/>
          </p:nvGrpSpPr>
          <p:grpSpPr>
            <a:xfrm>
              <a:off x="7778045" y="2522567"/>
              <a:ext cx="1775204" cy="404240"/>
              <a:chOff x="7778045" y="2497495"/>
              <a:chExt cx="1775204" cy="493220"/>
            </a:xfrm>
          </p:grpSpPr>
          <p:sp>
            <p:nvSpPr>
              <p:cNvPr id="63" name="Freeform 12"/>
              <p:cNvSpPr>
                <a:spLocks/>
              </p:cNvSpPr>
              <p:nvPr/>
            </p:nvSpPr>
            <p:spPr bwMode="gray">
              <a:xfrm>
                <a:off x="7854236" y="2510288"/>
                <a:ext cx="1661181" cy="4774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2277"/>
                  </a:cxn>
                  <a:cxn ang="0">
                    <a:pos x="4197" y="1479"/>
                  </a:cxn>
                  <a:cxn ang="0">
                    <a:pos x="4277" y="1063"/>
                  </a:cxn>
                  <a:cxn ang="0">
                    <a:pos x="4133" y="646"/>
                  </a:cxn>
                  <a:cxn ang="0">
                    <a:pos x="0" y="0"/>
                  </a:cxn>
                </a:cxnLst>
                <a:rect l="0" t="0" r="r" b="b"/>
                <a:pathLst>
                  <a:path w="4278" h="2277">
                    <a:moveTo>
                      <a:pt x="0" y="0"/>
                    </a:moveTo>
                    <a:cubicBezTo>
                      <a:pt x="97" y="850"/>
                      <a:pt x="131" y="1414"/>
                      <a:pt x="14" y="2277"/>
                    </a:cubicBezTo>
                    <a:cubicBezTo>
                      <a:pt x="881" y="2143"/>
                      <a:pt x="3443" y="1670"/>
                      <a:pt x="4197" y="1479"/>
                    </a:cubicBezTo>
                    <a:cubicBezTo>
                      <a:pt x="4259" y="1382"/>
                      <a:pt x="4278" y="1161"/>
                      <a:pt x="4277" y="1063"/>
                    </a:cubicBezTo>
                    <a:cubicBezTo>
                      <a:pt x="4276" y="965"/>
                      <a:pt x="4213" y="695"/>
                      <a:pt x="4133" y="646"/>
                    </a:cubicBezTo>
                    <a:cubicBezTo>
                      <a:pt x="2021" y="362"/>
                      <a:pt x="861" y="135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86ABBA">
                      <a:gamma/>
                      <a:shade val="46275"/>
                      <a:invGamma/>
                    </a:srgbClr>
                  </a:gs>
                  <a:gs pos="50000">
                    <a:srgbClr val="86ABBA"/>
                  </a:gs>
                  <a:gs pos="100000">
                    <a:srgbClr val="86ABBA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05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4" name="Oval 13"/>
              <p:cNvSpPr>
                <a:spLocks noChangeArrowheads="1"/>
              </p:cNvSpPr>
              <p:nvPr/>
            </p:nvSpPr>
            <p:spPr bwMode="gray">
              <a:xfrm>
                <a:off x="7778045" y="2497495"/>
                <a:ext cx="99644" cy="493220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050" b="1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5" name="Oval 14"/>
              <p:cNvSpPr>
                <a:spLocks noChangeArrowheads="1"/>
              </p:cNvSpPr>
              <p:nvPr/>
            </p:nvSpPr>
            <p:spPr bwMode="gray">
              <a:xfrm>
                <a:off x="7795649" y="2518562"/>
                <a:ext cx="60962" cy="457711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050" b="1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6" name="label"/>
              <p:cNvSpPr>
                <a:spLocks noChangeArrowheads="1"/>
              </p:cNvSpPr>
              <p:nvPr/>
            </p:nvSpPr>
            <p:spPr bwMode="auto">
              <a:xfrm>
                <a:off x="7888504" y="2618729"/>
                <a:ext cx="1664745" cy="2744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 lIns="61721" tIns="61721" rIns="61721" bIns="61721" anchor="ctr"/>
              <a:lstStyle/>
              <a:p>
                <a:pPr fontAlgn="base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 smtClean="0">
                    <a:solidFill>
                      <a:srgbClr val="FFFFFF"/>
                    </a:solidFill>
                    <a:cs typeface="Arial" pitchFamily="34" charset="0"/>
                  </a:rPr>
                  <a:t>Centralised </a:t>
                </a:r>
                <a:endParaRPr lang="en-GB" b="1" dirty="0">
                  <a:solidFill>
                    <a:srgbClr val="FFFFFF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9" name="AutoShape 2"/>
            <p:cNvSpPr>
              <a:spLocks noChangeArrowheads="1"/>
            </p:cNvSpPr>
            <p:nvPr/>
          </p:nvSpPr>
          <p:spPr bwMode="gray">
            <a:xfrm>
              <a:off x="7523576" y="2636807"/>
              <a:ext cx="293089" cy="164988"/>
            </a:xfrm>
            <a:prstGeom prst="rightArrow">
              <a:avLst>
                <a:gd name="adj1" fmla="val 50000"/>
                <a:gd name="adj2" fmla="val 32292"/>
              </a:avLst>
            </a:prstGeom>
            <a:solidFill>
              <a:schemeClr val="bg1"/>
            </a:solidFill>
            <a:ln w="19050" algn="ctr">
              <a:solidFill>
                <a:srgbClr val="79A2B3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50" b="1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60" name="Group 68"/>
            <p:cNvGrpSpPr/>
            <p:nvPr/>
          </p:nvGrpSpPr>
          <p:grpSpPr>
            <a:xfrm>
              <a:off x="6182723" y="2461271"/>
              <a:ext cx="157188" cy="580454"/>
              <a:chOff x="4496958" y="2357961"/>
              <a:chExt cx="133817" cy="803959"/>
            </a:xfrm>
          </p:grpSpPr>
          <p:sp>
            <p:nvSpPr>
              <p:cNvPr id="61" name="Oval 13"/>
              <p:cNvSpPr>
                <a:spLocks noChangeArrowheads="1"/>
              </p:cNvSpPr>
              <p:nvPr/>
            </p:nvSpPr>
            <p:spPr bwMode="gray">
              <a:xfrm>
                <a:off x="4496958" y="2357961"/>
                <a:ext cx="133817" cy="803959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050" b="1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14"/>
              <p:cNvSpPr>
                <a:spLocks noChangeArrowheads="1"/>
              </p:cNvSpPr>
              <p:nvPr/>
            </p:nvSpPr>
            <p:spPr bwMode="gray">
              <a:xfrm>
                <a:off x="4509772" y="2386902"/>
                <a:ext cx="87083" cy="746079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050" b="1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71" name="Pentagon 70"/>
          <p:cNvSpPr/>
          <p:nvPr>
            <p:custDataLst>
              <p:tags r:id="rId1"/>
            </p:custDataLst>
          </p:nvPr>
        </p:nvSpPr>
        <p:spPr>
          <a:xfrm>
            <a:off x="2699792" y="3933016"/>
            <a:ext cx="3918901" cy="387463"/>
          </a:xfrm>
          <a:prstGeom prst="homePlate">
            <a:avLst>
              <a:gd name="adj" fmla="val 1240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Comprehensive</a:t>
            </a:r>
          </a:p>
        </p:txBody>
      </p:sp>
      <p:sp>
        <p:nvSpPr>
          <p:cNvPr id="72" name="Pentagon 71"/>
          <p:cNvSpPr/>
          <p:nvPr>
            <p:custDataLst>
              <p:tags r:id="rId2"/>
            </p:custDataLst>
          </p:nvPr>
        </p:nvSpPr>
        <p:spPr>
          <a:xfrm>
            <a:off x="2699793" y="5769724"/>
            <a:ext cx="3918899" cy="387463"/>
          </a:xfrm>
          <a:prstGeom prst="homePlate">
            <a:avLst>
              <a:gd name="adj" fmla="val 22566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Affordable</a:t>
            </a:r>
          </a:p>
        </p:txBody>
      </p:sp>
      <p:sp>
        <p:nvSpPr>
          <p:cNvPr id="73" name="TextColumnContent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452320" y="3933016"/>
            <a:ext cx="1398272" cy="1924975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 anchor="t" anchorCtr="0"/>
          <a:lstStyle/>
          <a:p>
            <a:pPr lvl="0" algn="l"/>
            <a:endParaRPr lang="en-GB" sz="1400" dirty="0" smtClean="0"/>
          </a:p>
          <a:p>
            <a:pPr lvl="0" algn="l"/>
            <a:endParaRPr lang="en-GB" sz="1400" dirty="0" smtClean="0"/>
          </a:p>
        </p:txBody>
      </p:sp>
      <p:sp>
        <p:nvSpPr>
          <p:cNvPr id="74" name="Pentagon 73"/>
          <p:cNvSpPr/>
          <p:nvPr>
            <p:custDataLst>
              <p:tags r:id="rId4"/>
            </p:custDataLst>
          </p:nvPr>
        </p:nvSpPr>
        <p:spPr>
          <a:xfrm>
            <a:off x="2664837" y="4551858"/>
            <a:ext cx="3911631" cy="387463"/>
          </a:xfrm>
          <a:prstGeom prst="homePlate">
            <a:avLst>
              <a:gd name="adj" fmla="val 1240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Integrated</a:t>
            </a:r>
          </a:p>
        </p:txBody>
      </p:sp>
      <p:sp>
        <p:nvSpPr>
          <p:cNvPr id="75" name="Pentagon 74"/>
          <p:cNvSpPr/>
          <p:nvPr>
            <p:custDataLst>
              <p:tags r:id="rId5"/>
            </p:custDataLst>
          </p:nvPr>
        </p:nvSpPr>
        <p:spPr>
          <a:xfrm>
            <a:off x="2699793" y="5157192"/>
            <a:ext cx="3911632" cy="387463"/>
          </a:xfrm>
          <a:prstGeom prst="homePlate">
            <a:avLst>
              <a:gd name="adj" fmla="val 1240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Higher quality</a:t>
            </a:r>
          </a:p>
        </p:txBody>
      </p:sp>
      <p:sp>
        <p:nvSpPr>
          <p:cNvPr id="5" name="Moon 4"/>
          <p:cNvSpPr/>
          <p:nvPr/>
        </p:nvSpPr>
        <p:spPr bwMode="auto">
          <a:xfrm rot="10800000">
            <a:off x="1876527" y="1517016"/>
            <a:ext cx="823265" cy="2088000"/>
          </a:xfrm>
          <a:prstGeom prst="moon">
            <a:avLst>
              <a:gd name="adj" fmla="val 81061"/>
            </a:avLst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GB" sz="14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9" name="label"/>
          <p:cNvSpPr>
            <a:spLocks noChangeArrowheads="1"/>
          </p:cNvSpPr>
          <p:nvPr/>
        </p:nvSpPr>
        <p:spPr bwMode="auto">
          <a:xfrm>
            <a:off x="2634872" y="2406245"/>
            <a:ext cx="750514" cy="13818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61721" tIns="61721" rIns="61721" bIns="6172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Home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care</a:t>
            </a:r>
            <a:endParaRPr lang="en-GB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6" name="Left Arrow 75"/>
          <p:cNvSpPr/>
          <p:nvPr/>
        </p:nvSpPr>
        <p:spPr bwMode="auto">
          <a:xfrm>
            <a:off x="2228454" y="3333545"/>
            <a:ext cx="4982609" cy="402217"/>
          </a:xfrm>
          <a:prstGeom prst="leftArrow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GB" sz="1050" b="0" i="0" u="none" strike="noStrike" cap="none" normalizeH="0" baseline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0" name="Oval 13"/>
          <p:cNvSpPr>
            <a:spLocks noChangeArrowheads="1"/>
          </p:cNvSpPr>
          <p:nvPr/>
        </p:nvSpPr>
        <p:spPr bwMode="gray">
          <a:xfrm>
            <a:off x="2540150" y="1841056"/>
            <a:ext cx="159642" cy="1333571"/>
          </a:xfrm>
          <a:prstGeom prst="ellipse">
            <a:avLst/>
          </a:prstGeom>
          <a:gradFill rotWithShape="0">
            <a:gsLst>
              <a:gs pos="0">
                <a:srgbClr val="3C748A"/>
              </a:gs>
              <a:gs pos="50000">
                <a:srgbClr val="3C748A">
                  <a:gamma/>
                  <a:tint val="36471"/>
                  <a:invGamma/>
                </a:srgbClr>
              </a:gs>
              <a:gs pos="100000">
                <a:srgbClr val="3C748A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1" name="Oval 14"/>
          <p:cNvSpPr>
            <a:spLocks noChangeArrowheads="1"/>
          </p:cNvSpPr>
          <p:nvPr/>
        </p:nvSpPr>
        <p:spPr bwMode="gray">
          <a:xfrm>
            <a:off x="2461718" y="1841056"/>
            <a:ext cx="169200" cy="1314000"/>
          </a:xfrm>
          <a:prstGeom prst="ellipse">
            <a:avLst/>
          </a:prstGeom>
          <a:gradFill rotWithShape="1">
            <a:gsLst>
              <a:gs pos="0">
                <a:srgbClr val="4A7282">
                  <a:gamma/>
                  <a:shade val="31765"/>
                  <a:invGamma/>
                </a:srgbClr>
              </a:gs>
              <a:gs pos="50000">
                <a:srgbClr val="4A7282"/>
              </a:gs>
              <a:gs pos="100000">
                <a:srgbClr val="4A7282">
                  <a:gamma/>
                  <a:shade val="3176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2" name="AutoShape 2"/>
          <p:cNvSpPr>
            <a:spLocks noChangeArrowheads="1"/>
          </p:cNvSpPr>
          <p:nvPr/>
        </p:nvSpPr>
        <p:spPr bwMode="gray">
          <a:xfrm>
            <a:off x="2096162" y="2366284"/>
            <a:ext cx="264585" cy="225959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bg1"/>
          </a:solidFill>
          <a:ln w="19050" algn="ctr">
            <a:solidFill>
              <a:srgbClr val="79A2B3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6984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Underpinning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28800"/>
            <a:ext cx="7929618" cy="44973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Quality and Safety – both proactive and reactive</a:t>
            </a:r>
          </a:p>
          <a:p>
            <a:r>
              <a:rPr lang="en-GB" dirty="0" smtClean="0"/>
              <a:t>Promoting physical, mental and emotional wellbeing of individuals</a:t>
            </a:r>
          </a:p>
          <a:p>
            <a:r>
              <a:rPr lang="en-GB" dirty="0" smtClean="0"/>
              <a:t>Prevention and self care / independent living rather than a reliance on state services</a:t>
            </a:r>
          </a:p>
          <a:p>
            <a:r>
              <a:rPr lang="en-GB" dirty="0" smtClean="0"/>
              <a:t>Care delivered in the right place, at the right time,</a:t>
            </a:r>
          </a:p>
          <a:p>
            <a:r>
              <a:rPr lang="en-GB" dirty="0" smtClean="0"/>
              <a:t>Improving outcomes – purchasing from those providers with the specialist skills </a:t>
            </a:r>
          </a:p>
          <a:p>
            <a:r>
              <a:rPr lang="en-GB" dirty="0" smtClean="0"/>
              <a:t>Breaking down organisational barriers to reduce fragmented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7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842436"/>
          </a:xfrm>
        </p:spPr>
        <p:txBody>
          <a:bodyPr/>
          <a:lstStyle/>
          <a:p>
            <a:pPr algn="ctr"/>
            <a:r>
              <a:rPr lang="en-GB" dirty="0" smtClean="0"/>
              <a:t>What are we already doing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28800"/>
            <a:ext cx="7929618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 smtClean="0"/>
              <a:t>Programme of service redesign including</a:t>
            </a:r>
          </a:p>
          <a:p>
            <a:endParaRPr lang="en-GB" sz="800" dirty="0" smtClean="0"/>
          </a:p>
          <a:p>
            <a:r>
              <a:rPr lang="en-GB" dirty="0" smtClean="0"/>
              <a:t>Long Term Conditions</a:t>
            </a:r>
          </a:p>
          <a:p>
            <a:pPr lvl="1"/>
            <a:r>
              <a:rPr lang="en-GB" dirty="0" smtClean="0"/>
              <a:t>Enhanced community support for COPD</a:t>
            </a:r>
          </a:p>
          <a:p>
            <a:pPr lvl="1"/>
            <a:r>
              <a:rPr lang="en-GB" dirty="0" smtClean="0"/>
              <a:t>Community cardiology pilot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en-GB" dirty="0" smtClean="0"/>
              <a:t>Prevention initiatives</a:t>
            </a:r>
          </a:p>
          <a:p>
            <a:pPr lvl="1"/>
            <a:r>
              <a:rPr lang="en-GB" dirty="0" smtClean="0"/>
              <a:t>Diabetes </a:t>
            </a:r>
          </a:p>
          <a:p>
            <a:pPr lvl="1"/>
            <a:endParaRPr lang="en-GB" sz="800" dirty="0" smtClean="0"/>
          </a:p>
          <a:p>
            <a:r>
              <a:rPr lang="en-GB" dirty="0" smtClean="0"/>
              <a:t>Working with third sector partners</a:t>
            </a:r>
          </a:p>
          <a:p>
            <a:pPr lvl="1"/>
            <a:r>
              <a:rPr lang="en-GB" dirty="0" smtClean="0"/>
              <a:t>Social prescribing </a:t>
            </a:r>
          </a:p>
          <a:p>
            <a:pPr lvl="1"/>
            <a:endParaRPr lang="en-GB" sz="800" dirty="0" smtClean="0"/>
          </a:p>
          <a:p>
            <a:r>
              <a:rPr lang="en-GB" dirty="0" smtClean="0"/>
              <a:t>Care home support teams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42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84243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What will influence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00808"/>
            <a:ext cx="7929618" cy="442535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1. Sustainability </a:t>
            </a:r>
            <a:r>
              <a:rPr lang="en-GB" b="1" dirty="0"/>
              <a:t>and Transformational Plan (STP</a:t>
            </a:r>
            <a:r>
              <a:rPr lang="en-GB" dirty="0"/>
              <a:t>)</a:t>
            </a:r>
          </a:p>
          <a:p>
            <a:pPr>
              <a:buFontTx/>
              <a:buChar char="-"/>
            </a:pPr>
            <a:r>
              <a:rPr lang="en-GB" dirty="0"/>
              <a:t>Addressing quality, service and financial gaps</a:t>
            </a:r>
          </a:p>
          <a:p>
            <a:pPr>
              <a:buFontTx/>
              <a:buChar char="-"/>
            </a:pPr>
            <a:r>
              <a:rPr lang="en-GB" dirty="0"/>
              <a:t>Supporting new models of care</a:t>
            </a:r>
          </a:p>
          <a:p>
            <a:pPr>
              <a:buFontTx/>
              <a:buChar char="-"/>
            </a:pPr>
            <a:r>
              <a:rPr lang="en-GB" dirty="0"/>
              <a:t>Collaborative approach across Humber, Coast &amp; Vale (HCV)</a:t>
            </a:r>
          </a:p>
          <a:p>
            <a:pPr>
              <a:buFontTx/>
              <a:buChar char="-"/>
            </a:pPr>
            <a:r>
              <a:rPr lang="en-GB" dirty="0"/>
              <a:t>Focus on 5 priorities: Prevention, acute &amp; specialised care, out of hospital care, mental health, strategic commissioning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06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5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24744"/>
            <a:ext cx="7929618" cy="500141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2. Devolution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smtClean="0"/>
              <a:t>Collaborative </a:t>
            </a:r>
            <a:r>
              <a:rPr lang="en-GB" dirty="0"/>
              <a:t>approach across </a:t>
            </a:r>
            <a:r>
              <a:rPr lang="en-GB" dirty="0" smtClean="0"/>
              <a:t>‘Greater Lincolnshire</a:t>
            </a:r>
            <a:r>
              <a:rPr lang="en-GB" dirty="0"/>
              <a:t>’</a:t>
            </a:r>
          </a:p>
          <a:p>
            <a:pPr>
              <a:buFontTx/>
              <a:buChar char="-"/>
            </a:pPr>
            <a:r>
              <a:rPr lang="en-GB" dirty="0"/>
              <a:t>A</a:t>
            </a:r>
            <a:r>
              <a:rPr lang="en-GB" dirty="0" smtClean="0"/>
              <a:t>mbition for improvement across many areas</a:t>
            </a:r>
          </a:p>
          <a:p>
            <a:pPr>
              <a:buFontTx/>
              <a:buChar char="-"/>
            </a:pPr>
            <a:r>
              <a:rPr lang="en-GB" dirty="0" smtClean="0"/>
              <a:t>Specific strategic influences for CCG:</a:t>
            </a:r>
          </a:p>
          <a:p>
            <a:pPr marL="457200" lvl="1" indent="0">
              <a:buNone/>
            </a:pPr>
            <a:r>
              <a:rPr lang="en-GB" dirty="0" smtClean="0"/>
              <a:t>	- </a:t>
            </a:r>
            <a:r>
              <a:rPr lang="en-GB" sz="2800" dirty="0" smtClean="0"/>
              <a:t>ambition to integrate </a:t>
            </a:r>
            <a:r>
              <a:rPr lang="en-GB" sz="2800" dirty="0"/>
              <a:t>health &amp; social care </a:t>
            </a:r>
          </a:p>
          <a:p>
            <a:pPr marL="57150" indent="0">
              <a:buNone/>
            </a:pPr>
            <a:r>
              <a:rPr lang="en-GB" dirty="0" smtClean="0"/>
              <a:t>	- opportunity </a:t>
            </a:r>
            <a:r>
              <a:rPr lang="en-GB" dirty="0"/>
              <a:t>to improve the wider </a:t>
            </a:r>
            <a:r>
              <a:rPr lang="en-GB" dirty="0" smtClean="0"/>
              <a:t>	determinants </a:t>
            </a:r>
            <a:r>
              <a:rPr lang="en-GB" dirty="0"/>
              <a:t>of health &amp; wellbeing</a:t>
            </a:r>
          </a:p>
          <a:p>
            <a:pPr marL="57150" indent="0">
              <a:buNone/>
            </a:pPr>
            <a:r>
              <a:rPr lang="en-GB" dirty="0" smtClean="0"/>
              <a:t>	- ensuring </a:t>
            </a:r>
            <a:r>
              <a:rPr lang="en-GB" dirty="0"/>
              <a:t>alignment between HCV STP and </a:t>
            </a:r>
            <a:r>
              <a:rPr lang="en-GB" dirty="0" smtClean="0"/>
              <a:t>	Lincolnshire STP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26637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96752"/>
            <a:ext cx="7929618" cy="4929411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3. Accountable </a:t>
            </a:r>
            <a:r>
              <a:rPr lang="en-GB" b="1" dirty="0"/>
              <a:t>care </a:t>
            </a:r>
            <a:r>
              <a:rPr lang="en-GB" b="1" dirty="0" smtClean="0"/>
              <a:t>system</a:t>
            </a:r>
            <a:endParaRPr lang="en-GB" b="1" dirty="0"/>
          </a:p>
          <a:p>
            <a:pPr>
              <a:buFontTx/>
              <a:buChar char="-"/>
            </a:pPr>
            <a:r>
              <a:rPr lang="en-GB" dirty="0"/>
              <a:t>NE Lincolnshire </a:t>
            </a:r>
            <a:r>
              <a:rPr lang="en-GB" dirty="0" smtClean="0"/>
              <a:t>focus (similar arrangements emerging in other areas)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Integrating physical, mental &amp; social </a:t>
            </a:r>
            <a:r>
              <a:rPr lang="en-GB" dirty="0" smtClean="0"/>
              <a:t>care</a:t>
            </a:r>
          </a:p>
          <a:p>
            <a:pPr>
              <a:buFontTx/>
              <a:buChar char="-"/>
            </a:pPr>
            <a:r>
              <a:rPr lang="en-GB" dirty="0" smtClean="0"/>
              <a:t>Enabling different service design, with a focus on maximising self care and independence</a:t>
            </a:r>
          </a:p>
          <a:p>
            <a:pPr>
              <a:buFontTx/>
              <a:buChar char="-"/>
            </a:pPr>
            <a:r>
              <a:rPr lang="en-GB" dirty="0" smtClean="0"/>
              <a:t>Long term solution, not ‘quick fix’, with long term contracts and funding agreements</a:t>
            </a:r>
          </a:p>
          <a:p>
            <a:pPr>
              <a:buFontTx/>
              <a:buChar char="-"/>
            </a:pPr>
            <a:r>
              <a:rPr lang="en-GB" dirty="0" smtClean="0"/>
              <a:t>Partnership board already in place to oversee Accountable Care partnership development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39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764314" y="2003642"/>
            <a:ext cx="1384633" cy="1220182"/>
          </a:xfrm>
          <a:prstGeom prst="ellipse">
            <a:avLst/>
          </a:prstGeom>
          <a:solidFill>
            <a:schemeClr val="accent1">
              <a:alpha val="50196"/>
            </a:schemeClr>
          </a:solidFill>
          <a:ln>
            <a:solidFill>
              <a:srgbClr val="115B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Primary care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627784" y="1268760"/>
            <a:ext cx="1523413" cy="1297892"/>
          </a:xfrm>
          <a:prstGeom prst="ellipse">
            <a:avLst/>
          </a:prstGeom>
          <a:solidFill>
            <a:srgbClr val="115B9A">
              <a:alpha val="50196"/>
            </a:srgbClr>
          </a:solidFill>
          <a:ln>
            <a:solidFill>
              <a:srgbClr val="115B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Public and preventative health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842512" y="836712"/>
            <a:ext cx="1306435" cy="1289492"/>
          </a:xfrm>
          <a:prstGeom prst="ellipse">
            <a:avLst/>
          </a:prstGeom>
          <a:solidFill>
            <a:srgbClr val="115B9A">
              <a:alpha val="50196"/>
            </a:srgbClr>
          </a:solidFill>
          <a:ln>
            <a:solidFill>
              <a:srgbClr val="115B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Mental health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83768" y="2472568"/>
            <a:ext cx="1523889" cy="1244464"/>
          </a:xfrm>
          <a:prstGeom prst="ellipse">
            <a:avLst/>
          </a:prstGeom>
          <a:solidFill>
            <a:srgbClr val="115B9A">
              <a:alpha val="50196"/>
            </a:srgbClr>
          </a:solidFill>
          <a:ln>
            <a:solidFill>
              <a:srgbClr val="115B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Community Care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849366" y="1333697"/>
            <a:ext cx="1450825" cy="1339888"/>
          </a:xfrm>
          <a:prstGeom prst="ellipse">
            <a:avLst/>
          </a:prstGeom>
          <a:solidFill>
            <a:srgbClr val="115B9A">
              <a:alpha val="50196"/>
            </a:srgbClr>
          </a:solidFill>
          <a:ln>
            <a:solidFill>
              <a:srgbClr val="115B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Social Care 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53388" y="2509474"/>
            <a:ext cx="1446803" cy="1331478"/>
          </a:xfrm>
          <a:prstGeom prst="ellipse">
            <a:avLst/>
          </a:prstGeom>
          <a:solidFill>
            <a:srgbClr val="115B9A">
              <a:alpha val="50196"/>
            </a:srgbClr>
          </a:solidFill>
          <a:ln>
            <a:solidFill>
              <a:srgbClr val="115B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Third sector and community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86321" y="3064781"/>
            <a:ext cx="1330687" cy="1091059"/>
          </a:xfrm>
          <a:prstGeom prst="ellipse">
            <a:avLst/>
          </a:prstGeom>
          <a:solidFill>
            <a:srgbClr val="115B9A">
              <a:alpha val="50196"/>
            </a:srgbClr>
          </a:solidFill>
          <a:ln>
            <a:solidFill>
              <a:srgbClr val="115B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Other e.g. housing services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267744" y="719482"/>
            <a:ext cx="4320480" cy="3533767"/>
          </a:xfrm>
          <a:prstGeom prst="ellipse">
            <a:avLst/>
          </a:prstGeom>
          <a:noFill/>
          <a:ln w="38100">
            <a:solidFill>
              <a:srgbClr val="5BAE5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3564" y="4253249"/>
            <a:ext cx="82443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5BAE51"/>
                </a:solidFill>
              </a:rPr>
              <a:t>“An Accountable Care </a:t>
            </a:r>
            <a:r>
              <a:rPr lang="en-GB" sz="2400" b="1" dirty="0" smtClean="0">
                <a:solidFill>
                  <a:srgbClr val="5BAE51"/>
                </a:solidFill>
              </a:rPr>
              <a:t>System </a:t>
            </a:r>
            <a:r>
              <a:rPr lang="en-GB" sz="2400" b="1" dirty="0">
                <a:solidFill>
                  <a:srgbClr val="5BAE51"/>
                </a:solidFill>
              </a:rPr>
              <a:t>is a group of </a:t>
            </a:r>
            <a:r>
              <a:rPr lang="en-GB" sz="2400" b="1" dirty="0" smtClean="0">
                <a:solidFill>
                  <a:srgbClr val="5BAE51"/>
                </a:solidFill>
              </a:rPr>
              <a:t>organisations who collectively agree </a:t>
            </a:r>
            <a:r>
              <a:rPr lang="en-GB" sz="2400" b="1" dirty="0">
                <a:solidFill>
                  <a:srgbClr val="5BAE51"/>
                </a:solidFill>
              </a:rPr>
              <a:t>to take accountability for all care and care outcomes for a given </a:t>
            </a:r>
            <a:r>
              <a:rPr lang="en-GB" sz="2400" b="1" dirty="0" smtClean="0">
                <a:solidFill>
                  <a:srgbClr val="5BAE51"/>
                </a:solidFill>
              </a:rPr>
              <a:t>population, under </a:t>
            </a:r>
            <a:r>
              <a:rPr lang="en-GB" sz="2400" b="1" dirty="0">
                <a:solidFill>
                  <a:srgbClr val="5BAE51"/>
                </a:solidFill>
              </a:rPr>
              <a:t>a </a:t>
            </a:r>
            <a:r>
              <a:rPr lang="en-GB" sz="2400" b="1" dirty="0" smtClean="0">
                <a:solidFill>
                  <a:srgbClr val="5BAE51"/>
                </a:solidFill>
              </a:rPr>
              <a:t>single long term contractual </a:t>
            </a:r>
            <a:r>
              <a:rPr lang="en-GB" sz="2400" b="1" dirty="0">
                <a:solidFill>
                  <a:srgbClr val="5BAE51"/>
                </a:solidFill>
              </a:rPr>
              <a:t>arrangement with a commissioner.” </a:t>
            </a:r>
            <a:endParaRPr lang="en-GB" sz="2400" dirty="0">
              <a:solidFill>
                <a:srgbClr val="5BAE5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1357" y="6575734"/>
            <a:ext cx="3452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Number references relate to Case Studies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12235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24744"/>
            <a:ext cx="7929618" cy="5001419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GB" b="1" dirty="0" smtClean="0"/>
              <a:t>4. Market </a:t>
            </a:r>
            <a:r>
              <a:rPr lang="en-GB" b="1" dirty="0"/>
              <a:t>Management and provider sustainability</a:t>
            </a:r>
          </a:p>
          <a:p>
            <a:pPr marL="514350" indent="-457200">
              <a:buFontTx/>
              <a:buChar char="-"/>
            </a:pPr>
            <a:r>
              <a:rPr lang="en-GB" dirty="0" smtClean="0"/>
              <a:t>Challenges in both Adult Social Care </a:t>
            </a:r>
            <a:r>
              <a:rPr lang="en-GB" dirty="0"/>
              <a:t>and NHS sectors </a:t>
            </a:r>
            <a:r>
              <a:rPr lang="en-GB" dirty="0" smtClean="0"/>
              <a:t>from </a:t>
            </a:r>
            <a:r>
              <a:rPr lang="en-GB" dirty="0"/>
              <a:t>financial climate </a:t>
            </a:r>
            <a:endParaRPr lang="en-GB" dirty="0" smtClean="0"/>
          </a:p>
          <a:p>
            <a:pPr marL="514350" indent="-457200">
              <a:buFontTx/>
              <a:buChar char="-"/>
            </a:pPr>
            <a:r>
              <a:rPr lang="en-GB" dirty="0" smtClean="0"/>
              <a:t>Some key risks in quality and standards of care within some current services, and in meeting future requirements</a:t>
            </a:r>
          </a:p>
          <a:p>
            <a:pPr marL="514350" indent="-457200">
              <a:buFontTx/>
              <a:buChar char="-"/>
            </a:pPr>
            <a:r>
              <a:rPr lang="en-GB" dirty="0" smtClean="0"/>
              <a:t>Wide workforce recruitment issues, many reflecting national shortages</a:t>
            </a:r>
          </a:p>
          <a:p>
            <a:pPr marL="514350" indent="-457200">
              <a:buFontTx/>
              <a:buChar char="-"/>
            </a:pPr>
            <a:r>
              <a:rPr lang="en-GB" dirty="0" smtClean="0"/>
              <a:t>Some physical capacity constraints, but opportunities in Primary Care Centres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327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z9qDEdwk2hZQo99PdL1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cuVeywWkyhtxZJlTKS0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4Gg_RI.U.pgXr.Kp.bd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kX1JUZt.kiJXw9NuXDE7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DX4qhi0h0ucKfMfnPwly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8943</TotalTime>
  <Words>406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Our Vision / A look forward</vt:lpstr>
      <vt:lpstr>NEL CCG strategy</vt:lpstr>
      <vt:lpstr>Underpinning Principles</vt:lpstr>
      <vt:lpstr>What are we already doing </vt:lpstr>
      <vt:lpstr>What will influence the future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</dc:creator>
  <cp:lastModifiedBy>Helen Askham</cp:lastModifiedBy>
  <cp:revision>45</cp:revision>
  <dcterms:created xsi:type="dcterms:W3CDTF">2014-03-19T15:04:32Z</dcterms:created>
  <dcterms:modified xsi:type="dcterms:W3CDTF">2016-09-06T15:20:33Z</dcterms:modified>
</cp:coreProperties>
</file>