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5" r:id="rId3"/>
    <p:sldId id="269" r:id="rId4"/>
    <p:sldId id="267" r:id="rId5"/>
    <p:sldId id="268" r:id="rId6"/>
    <p:sldId id="270" r:id="rId7"/>
    <p:sldId id="264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0" d="100"/>
          <a:sy n="30" d="100"/>
        </p:scale>
        <p:origin x="-595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D516C-4413-45A6-A87F-6249D4EF47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6B72-8189-47B3-97C2-363415E0903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071546"/>
            <a:ext cx="9144000" cy="71438"/>
          </a:xfrm>
          <a:prstGeom prst="rect">
            <a:avLst/>
          </a:prstGeom>
          <a:solidFill>
            <a:srgbClr val="0089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040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692696"/>
            <a:ext cx="8258497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2830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F65E4-3271-49E8-A578-E2867701B49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0BFBA-C9C2-47C6-AF6F-0795CF59799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276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5DE18-0ABA-462B-837D-43491C0BCF8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3F3E8-585E-4AE5-AF5B-773B9A5B0C72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108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t a gl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88978" y="941296"/>
            <a:ext cx="1519932" cy="2560174"/>
          </a:xfrm>
          <a:prstGeom prst="rect">
            <a:avLst/>
          </a:prstGeom>
        </p:spPr>
        <p:txBody>
          <a:bodyPr wrap="square" tIns="0" bIns="246089" anchor="t">
            <a:spAutoFit/>
          </a:bodyPr>
          <a:lstStyle>
            <a:lvl1pPr algn="l">
              <a:defRPr sz="2900" b="1" i="1" cap="none">
                <a:solidFill>
                  <a:schemeClr val="tx2"/>
                </a:solidFill>
              </a:defRPr>
            </a:lvl1pPr>
          </a:lstStyle>
          <a:p>
            <a:r>
              <a:rPr lang="en-GB" noProof="0" smtClean="0"/>
              <a:t>Click to edit Master title style</a:t>
            </a:r>
            <a:endParaRPr lang="en-GB" noProof="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30"/>
            <p:custDataLst>
              <p:tags r:id="rId2"/>
            </p:custDataLst>
          </p:nvPr>
        </p:nvSpPr>
        <p:spPr>
          <a:xfrm>
            <a:off x="482139" y="2057401"/>
            <a:ext cx="1524000" cy="353939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b="1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smtClean="0"/>
              <a:t>Click to edit Master text styles</a:t>
            </a:r>
          </a:p>
        </p:txBody>
      </p:sp>
      <p:sp>
        <p:nvSpPr>
          <p:cNvPr id="29" name="Content Placeholder 28"/>
          <p:cNvSpPr>
            <a:spLocks noGrp="1"/>
          </p:cNvSpPr>
          <p:nvPr>
            <p:ph sz="quarter" idx="36" hasCustomPrompt="1"/>
            <p:custDataLst>
              <p:tags r:id="rId3"/>
            </p:custDataLst>
          </p:nvPr>
        </p:nvSpPr>
        <p:spPr>
          <a:xfrm>
            <a:off x="484909" y="2202629"/>
            <a:ext cx="1524000" cy="1077186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i="1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smtClean="0"/>
              <a:t>Add text</a:t>
            </a:r>
            <a:endParaRPr lang="en-GB" dirty="0"/>
          </a:p>
        </p:txBody>
      </p:sp>
      <p:sp>
        <p:nvSpPr>
          <p:cNvPr id="31" name="Content Placeholder 2"/>
          <p:cNvSpPr>
            <a:spLocks noGrp="1"/>
          </p:cNvSpPr>
          <p:nvPr>
            <p:ph sz="quarter" idx="24"/>
            <p:custDataLst>
              <p:tags r:id="rId4"/>
            </p:custDataLst>
          </p:nvPr>
        </p:nvSpPr>
        <p:spPr>
          <a:xfrm>
            <a:off x="2144686" y="943984"/>
            <a:ext cx="3192087" cy="2485016"/>
          </a:xfrm>
          <a:prstGeom prst="rect">
            <a:avLst/>
          </a:prstGeom>
        </p:spPr>
        <p:txBody>
          <a:bodyPr tIns="0" bIns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 dirty="0"/>
          </a:p>
        </p:txBody>
      </p:sp>
      <p:sp>
        <p:nvSpPr>
          <p:cNvPr id="32" name="Content Placeholder 3"/>
          <p:cNvSpPr>
            <a:spLocks noGrp="1"/>
          </p:cNvSpPr>
          <p:nvPr>
            <p:ph sz="quarter" idx="25"/>
            <p:custDataLst>
              <p:tags r:id="rId5"/>
            </p:custDataLst>
          </p:nvPr>
        </p:nvSpPr>
        <p:spPr>
          <a:xfrm>
            <a:off x="5472546" y="943985"/>
            <a:ext cx="3192087" cy="2485017"/>
          </a:xfrm>
          <a:prstGeom prst="rect">
            <a:avLst/>
          </a:prstGeom>
        </p:spPr>
        <p:txBody>
          <a:bodyPr tIns="0" bIns="0"/>
          <a:lstStyle>
            <a:lvl5pPr>
              <a:defRPr/>
            </a:lvl5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 dirty="0"/>
          </a:p>
        </p:txBody>
      </p:sp>
      <p:sp>
        <p:nvSpPr>
          <p:cNvPr id="22" name="Content Placeholder 4"/>
          <p:cNvSpPr>
            <a:spLocks noGrp="1"/>
          </p:cNvSpPr>
          <p:nvPr>
            <p:ph sz="quarter" idx="37"/>
            <p:custDataLst>
              <p:tags r:id="rId6"/>
            </p:custDataLst>
          </p:nvPr>
        </p:nvSpPr>
        <p:spPr>
          <a:xfrm>
            <a:off x="2147455" y="3566161"/>
            <a:ext cx="3192087" cy="2485016"/>
          </a:xfrm>
          <a:prstGeom prst="rect">
            <a:avLst/>
          </a:prstGeom>
        </p:spPr>
        <p:txBody>
          <a:bodyPr tIns="0" bIns="0"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26" name="Content Placeholder 5"/>
          <p:cNvSpPr>
            <a:spLocks noGrp="1"/>
          </p:cNvSpPr>
          <p:nvPr>
            <p:ph sz="quarter" idx="38"/>
            <p:custDataLst>
              <p:tags r:id="rId7"/>
            </p:custDataLst>
          </p:nvPr>
        </p:nvSpPr>
        <p:spPr>
          <a:xfrm>
            <a:off x="5472546" y="3566161"/>
            <a:ext cx="3192087" cy="2485016"/>
          </a:xfrm>
          <a:prstGeom prst="rect">
            <a:avLst/>
          </a:prstGeom>
        </p:spPr>
        <p:txBody>
          <a:bodyPr tIns="0" bIns="0"/>
          <a:lstStyle>
            <a:lvl5pPr>
              <a:defRPr/>
            </a:lvl5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24" name="HeaderTOCPlaceholder"/>
          <p:cNvSpPr txBox="1"/>
          <p:nvPr userDrawn="1">
            <p:custDataLst>
              <p:tags r:id="rId8"/>
            </p:custDataLst>
          </p:nvPr>
        </p:nvSpPr>
        <p:spPr>
          <a:xfrm>
            <a:off x="3255817" y="621257"/>
            <a:ext cx="5403273" cy="12561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800" noProof="1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5" name="Section Header"/>
          <p:cNvSpPr txBox="1"/>
          <p:nvPr userDrawn="1">
            <p:custDataLst>
              <p:tags r:id="rId9"/>
            </p:custDataLst>
          </p:nvPr>
        </p:nvSpPr>
        <p:spPr>
          <a:xfrm>
            <a:off x="482140" y="621254"/>
            <a:ext cx="2758526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800" noProof="1">
              <a:solidFill>
                <a:prstClr val="black"/>
              </a:solidFill>
            </a:endParaRPr>
          </a:p>
        </p:txBody>
      </p:sp>
      <p:sp>
        <p:nvSpPr>
          <p:cNvPr id="14" name="Date/Filepath" hidden="1"/>
          <p:cNvSpPr txBox="1"/>
          <p:nvPr userDrawn="1">
            <p:custDataLst>
              <p:tags r:id="rId10"/>
            </p:custDataLst>
          </p:nvPr>
        </p:nvSpPr>
        <p:spPr>
          <a:xfrm>
            <a:off x="2999513" y="138404"/>
            <a:ext cx="5652655" cy="25123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800" noProof="1">
                <a:solidFill>
                  <a:prstClr val="black"/>
                </a:solidFill>
              </a:rPr>
              <a:t>16/04/2013 N:\Onshore UK\2013\04 April\130402-123006-LG-UK_Project Green\Current version\130402-123006-LG-UK_Project Green_FULL FINAL MASTER.pptx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0972FC4E-6322-4015-914A-3FD68F5F7CD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206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7943848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D516C-4413-45A6-A87F-6249D4EF47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6B72-8189-47B3-97C2-363415E0903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781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D516C-4413-45A6-A87F-6249D4EF47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36B72-8189-47B3-97C2-363415E0903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6643702" y="0"/>
            <a:ext cx="2286016" cy="79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C:\Users\Alison\Documents\Kinetic\Client Files\CCG\Branding\nhstridiagramtri.jp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78246" y="5643580"/>
            <a:ext cx="1230828" cy="1100427"/>
          </a:xfrm>
          <a:prstGeom prst="rect">
            <a:avLst/>
          </a:prstGeom>
          <a:noFill/>
        </p:spPr>
      </p:pic>
      <p:pic>
        <p:nvPicPr>
          <p:cNvPr id="2051" name="Picture 3" descr="C:\Users\Alison\Documents\Kinetic\Client Files\CCG\Branding\nhstridiagram2 script.jp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2845" y="6380877"/>
            <a:ext cx="3000396" cy="405711"/>
          </a:xfrm>
          <a:prstGeom prst="rect">
            <a:avLst/>
          </a:prstGeom>
          <a:noFill/>
        </p:spPr>
      </p:pic>
      <p:pic>
        <p:nvPicPr>
          <p:cNvPr id="12" name="Picture 11" descr="ovalicon flip.jpg"/>
          <p:cNvPicPr>
            <a:picLocks noChangeAspect="1"/>
          </p:cNvPicPr>
          <p:nvPr userDrawn="1"/>
        </p:nvPicPr>
        <p:blipFill>
          <a:blip r:embed="rId11" cstate="print"/>
          <a:srcRect t="7068"/>
          <a:stretch>
            <a:fillRect/>
          </a:stretch>
        </p:blipFill>
        <p:spPr>
          <a:xfrm>
            <a:off x="71406" y="2"/>
            <a:ext cx="1214446" cy="93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946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89E6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89E6"/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89E6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89E6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89E6"/>
        </a:buClr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Commissioning / </a:t>
            </a:r>
            <a:r>
              <a:rPr lang="en-GB" dirty="0"/>
              <a:t>C</a:t>
            </a:r>
            <a:r>
              <a:rPr lang="en-GB" dirty="0" smtClean="0"/>
              <a:t>ontracting and Service Developments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Helen Kenyon</a:t>
            </a:r>
          </a:p>
          <a:p>
            <a:endParaRPr lang="en-GB" dirty="0" smtClean="0"/>
          </a:p>
          <a:p>
            <a:r>
              <a:rPr lang="en-GB" dirty="0" smtClean="0"/>
              <a:t>Deputy Chief Executive</a:t>
            </a:r>
          </a:p>
          <a:p>
            <a:r>
              <a:rPr lang="en-GB" dirty="0" smtClean="0"/>
              <a:t>September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32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943848" cy="842436"/>
          </a:xfrm>
        </p:spPr>
        <p:txBody>
          <a:bodyPr/>
          <a:lstStyle/>
          <a:p>
            <a:pPr algn="ctr"/>
            <a:r>
              <a:rPr lang="en-GB" sz="3200" b="1" dirty="0" smtClean="0"/>
              <a:t>Highlights 2014 – 15 </a:t>
            </a:r>
            <a:endParaRPr lang="en-GB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1484784"/>
            <a:ext cx="7200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Over the last year there have been a number of notable highlights!</a:t>
            </a:r>
          </a:p>
          <a:p>
            <a:endParaRPr lang="en-GB" sz="2000" dirty="0"/>
          </a:p>
          <a:p>
            <a:r>
              <a:rPr lang="en-GB" sz="2000" dirty="0" smtClean="0"/>
              <a:t>This presentation will provide an overview of some of these covering the following areas:</a:t>
            </a:r>
          </a:p>
          <a:p>
            <a:endParaRPr lang="en-GB" sz="20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000" b="1" dirty="0" smtClean="0"/>
              <a:t>Children &amp; Young People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0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000" b="1" dirty="0" smtClean="0"/>
              <a:t>Adults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0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000" b="1" dirty="0" smtClean="0"/>
              <a:t>Older People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0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000" b="1" dirty="0" smtClean="0"/>
              <a:t>Supporting Independence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0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000" b="1" dirty="0" smtClean="0"/>
              <a:t>Technology</a:t>
            </a:r>
            <a:endParaRPr lang="en-GB" sz="20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68960"/>
            <a:ext cx="3744416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125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382" y="4149079"/>
            <a:ext cx="4974073" cy="1872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634" y="260648"/>
            <a:ext cx="7943848" cy="626412"/>
          </a:xfrm>
        </p:spPr>
        <p:txBody>
          <a:bodyPr/>
          <a:lstStyle/>
          <a:p>
            <a:r>
              <a:rPr lang="en-GB" sz="3200" b="1" dirty="0" smtClean="0"/>
              <a:t>                Children </a:t>
            </a:r>
            <a:r>
              <a:rPr lang="en-GB" sz="3200" b="1" dirty="0"/>
              <a:t>and Young People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66" y="908720"/>
            <a:ext cx="216024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47078" y="908720"/>
            <a:ext cx="68214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prstClr val="black"/>
                </a:solidFill>
              </a:rPr>
              <a:t>Enhanced Children's </a:t>
            </a:r>
            <a:r>
              <a:rPr lang="en-GB" sz="2000" b="1" dirty="0">
                <a:solidFill>
                  <a:prstClr val="black"/>
                </a:solidFill>
              </a:rPr>
              <a:t>Community Nursing </a:t>
            </a:r>
            <a:r>
              <a:rPr lang="en-GB" sz="2000" b="1" dirty="0" smtClean="0">
                <a:solidFill>
                  <a:prstClr val="black"/>
                </a:solidFill>
              </a:rPr>
              <a:t>Service: </a:t>
            </a:r>
          </a:p>
          <a:p>
            <a:r>
              <a:rPr lang="en-GB" sz="2000" dirty="0" smtClean="0"/>
              <a:t>Benefits </a:t>
            </a:r>
            <a:r>
              <a:rPr lang="en-GB" sz="2000" dirty="0"/>
              <a:t>include: </a:t>
            </a:r>
            <a:endParaRPr lang="en-GB" sz="2000" b="1" dirty="0" smtClean="0">
              <a:solidFill>
                <a:prstClr val="black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000" b="1" dirty="0" smtClean="0">
                <a:solidFill>
                  <a:prstClr val="black"/>
                </a:solidFill>
              </a:rPr>
              <a:t> </a:t>
            </a:r>
            <a:r>
              <a:rPr lang="en-GB" sz="2000" dirty="0"/>
              <a:t>N</a:t>
            </a:r>
            <a:r>
              <a:rPr lang="en-GB" sz="2000" dirty="0" smtClean="0"/>
              <a:t>urse </a:t>
            </a:r>
            <a:r>
              <a:rPr lang="en-GB" sz="2000" dirty="0"/>
              <a:t>specialists </a:t>
            </a:r>
            <a:r>
              <a:rPr lang="en-GB" sz="2000" dirty="0" smtClean="0"/>
              <a:t>in diabetes</a:t>
            </a:r>
            <a:r>
              <a:rPr lang="en-GB" sz="2000" dirty="0"/>
              <a:t>, respiratory, endocrine, diabetes, </a:t>
            </a:r>
            <a:r>
              <a:rPr lang="en-GB" sz="2000" dirty="0" smtClean="0"/>
              <a:t>palliative &amp; community paediatric consultant.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/>
              <a:t>P</a:t>
            </a:r>
            <a:r>
              <a:rPr lang="en-GB" sz="2000" dirty="0" smtClean="0"/>
              <a:t>hlebotomy </a:t>
            </a:r>
            <a:r>
              <a:rPr lang="en-GB" sz="2000" dirty="0"/>
              <a:t>clinics in </a:t>
            </a:r>
            <a:r>
              <a:rPr lang="en-GB" sz="2000" dirty="0" smtClean="0"/>
              <a:t>3-primary </a:t>
            </a:r>
            <a:r>
              <a:rPr lang="en-GB" sz="2000" dirty="0"/>
              <a:t>care </a:t>
            </a:r>
            <a:r>
              <a:rPr lang="en-GB" sz="2000" dirty="0" smtClean="0"/>
              <a:t>centres.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Unnecessary </a:t>
            </a:r>
            <a:r>
              <a:rPr lang="en-GB" sz="2000" dirty="0"/>
              <a:t>outpatient </a:t>
            </a:r>
            <a:r>
              <a:rPr lang="en-GB" sz="2000" dirty="0" smtClean="0"/>
              <a:t>appointments</a:t>
            </a:r>
            <a:r>
              <a:rPr lang="en-GB" sz="2000" dirty="0"/>
              <a:t> </a:t>
            </a:r>
            <a:r>
              <a:rPr lang="en-GB" sz="2000" dirty="0" smtClean="0"/>
              <a:t>avoided.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/>
              <a:t>I</a:t>
            </a:r>
            <a:r>
              <a:rPr lang="en-GB" sz="2000" dirty="0" smtClean="0"/>
              <a:t>mprovements </a:t>
            </a:r>
            <a:r>
              <a:rPr lang="en-GB" sz="2000" dirty="0"/>
              <a:t>in performance across a range of condition areas</a:t>
            </a:r>
            <a:r>
              <a:rPr lang="en-GB" sz="200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Model </a:t>
            </a:r>
            <a:r>
              <a:rPr lang="en-GB" sz="2000" dirty="0"/>
              <a:t>of good practice </a:t>
            </a:r>
            <a:r>
              <a:rPr lang="en-GB" sz="2000" dirty="0" smtClean="0"/>
              <a:t>nationally. (Royal College)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3934" y="4149079"/>
            <a:ext cx="53092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Prevention, early intervention: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Achieved </a:t>
            </a:r>
            <a:r>
              <a:rPr lang="en-GB" sz="2000" dirty="0"/>
              <a:t>excellent immunisation rates which are amongst the highest (best) in the country</a:t>
            </a:r>
            <a:r>
              <a:rPr lang="en-GB" sz="200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Achieved timely health assessments for children who are looked after (LAC)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Continued success of paediatric assessment unit (PAU)</a:t>
            </a:r>
            <a:endParaRPr lang="en-GB" sz="2000" dirty="0"/>
          </a:p>
          <a:p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70351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08479"/>
            <a:ext cx="3460602" cy="2420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pPr algn="ctr"/>
            <a:r>
              <a:rPr lang="en-GB" sz="3200" b="1" dirty="0" smtClean="0"/>
              <a:t>Adults:</a:t>
            </a:r>
            <a:endParaRPr lang="en-GB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11960" y="1037996"/>
            <a:ext cx="49320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Major Service Re-design of Stroke </a:t>
            </a:r>
            <a:r>
              <a:rPr lang="en-GB" sz="2000" b="1" dirty="0"/>
              <a:t>Services:</a:t>
            </a:r>
            <a:r>
              <a:rPr lang="en-GB" sz="2000" dirty="0"/>
              <a:t> </a:t>
            </a:r>
            <a:endParaRPr lang="en-GB" sz="2000" dirty="0" smtClean="0"/>
          </a:p>
          <a:p>
            <a:r>
              <a:rPr lang="en-GB" sz="2000" dirty="0" smtClean="0"/>
              <a:t>In Oct 14, permanent decision to consolidate  </a:t>
            </a:r>
            <a:r>
              <a:rPr lang="en-GB" sz="2000" dirty="0" err="1" smtClean="0"/>
              <a:t>hyperacute</a:t>
            </a:r>
            <a:r>
              <a:rPr lang="en-GB" sz="2000" dirty="0" smtClean="0"/>
              <a:t> stroke services on the SGH site.</a:t>
            </a:r>
          </a:p>
          <a:p>
            <a:r>
              <a:rPr lang="en-GB" sz="2000" dirty="0" smtClean="0"/>
              <a:t>Centralisation has yielded many benefits:</a:t>
            </a:r>
          </a:p>
          <a:p>
            <a:endParaRPr lang="en-GB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Service is 24 hours a day, 7 days a week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/>
              <a:t>The unit was rated </a:t>
            </a:r>
            <a:r>
              <a:rPr lang="en-GB" sz="2000" dirty="0" smtClean="0"/>
              <a:t>one of </a:t>
            </a:r>
            <a:r>
              <a:rPr lang="en-GB" sz="2000" dirty="0"/>
              <a:t>the highest out of all 17 </a:t>
            </a:r>
            <a:r>
              <a:rPr lang="en-GB" sz="2000" dirty="0" smtClean="0"/>
              <a:t>Y&amp;H units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Enhanced thrombolysis access and treatment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Improved clinical knowledge and expertise</a:t>
            </a:r>
            <a:endParaRPr lang="en-GB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97820" y="3861048"/>
            <a:ext cx="404128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Diabetes: </a:t>
            </a:r>
          </a:p>
          <a:p>
            <a:r>
              <a:rPr lang="en-GB" sz="2000" dirty="0" smtClean="0"/>
              <a:t>a number of highlights including: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/>
              <a:t>Spec for Community Diabetes Nurse Specialist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/>
              <a:t>Enhanced insulin injection service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/>
              <a:t>Patient guide and support group developed </a:t>
            </a:r>
          </a:p>
          <a:p>
            <a:endParaRPr lang="en-GB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941168"/>
            <a:ext cx="3806292" cy="831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022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ctr"/>
            <a:r>
              <a:rPr lang="en-GB" sz="3200" b="1" dirty="0" smtClean="0"/>
              <a:t>Older People </a:t>
            </a:r>
            <a:endParaRPr lang="en-GB" sz="3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90" y="1196752"/>
            <a:ext cx="3610883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03573" y="891587"/>
            <a:ext cx="50405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Re-</a:t>
            </a:r>
            <a:r>
              <a:rPr lang="en-GB" sz="2000" b="1" dirty="0" err="1" smtClean="0"/>
              <a:t>commisioning</a:t>
            </a:r>
            <a:r>
              <a:rPr lang="en-GB" sz="2000" b="1" dirty="0" smtClean="0"/>
              <a:t> of Domiciliary care Services:</a:t>
            </a:r>
          </a:p>
          <a:p>
            <a:r>
              <a:rPr lang="en-GB" sz="2000" dirty="0" smtClean="0"/>
              <a:t>Led to a number of benefits in NEL such as: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Enhanced service specification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Robust service which will offer better quality outcomes for service users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A sustainable service for the life of the contract.</a:t>
            </a:r>
          </a:p>
          <a:p>
            <a:endParaRPr lang="en-GB" sz="20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140968"/>
            <a:ext cx="223224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2690" y="3284984"/>
            <a:ext cx="52594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Care Home – Quality Framework (QF):</a:t>
            </a:r>
          </a:p>
          <a:p>
            <a:r>
              <a:rPr lang="en-GB" sz="2000" dirty="0" smtClean="0"/>
              <a:t>Now in its second year the scheme has been locally and nationally recognised because: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It drives continuous </a:t>
            </a:r>
            <a:r>
              <a:rPr lang="en-GB" sz="2000" dirty="0"/>
              <a:t>improvement in the </a:t>
            </a:r>
            <a:r>
              <a:rPr lang="en-GB" sz="2000" dirty="0" smtClean="0"/>
              <a:t>sector.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it assesses </a:t>
            </a:r>
            <a:r>
              <a:rPr lang="en-GB" sz="2000" dirty="0"/>
              <a:t>individual homes against </a:t>
            </a:r>
            <a:r>
              <a:rPr lang="en-GB" sz="2000" dirty="0" smtClean="0"/>
              <a:t>14 quality standards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It effects change e.g. we have </a:t>
            </a:r>
            <a:r>
              <a:rPr lang="en-GB" sz="2000" dirty="0"/>
              <a:t>had a 50% increase in the number of nursing homes achieving silver</a:t>
            </a:r>
            <a:r>
              <a:rPr lang="en-GB" sz="2000" dirty="0" smtClean="0"/>
              <a:t>.</a:t>
            </a:r>
          </a:p>
          <a:p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19520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dirty="0" smtClean="0"/>
              <a:t>Supporting Independence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772816"/>
            <a:ext cx="2952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339933"/>
                </a:solidFill>
              </a:rPr>
              <a:t>ALC</a:t>
            </a:r>
          </a:p>
          <a:p>
            <a:r>
              <a:rPr lang="en-GB" sz="2400" b="1" dirty="0" smtClean="0">
                <a:solidFill>
                  <a:srgbClr val="339933"/>
                </a:solidFill>
              </a:rPr>
              <a:t>Assisted Living Centre</a:t>
            </a:r>
            <a:endParaRPr lang="en-GB" sz="2400" dirty="0">
              <a:solidFill>
                <a:srgbClr val="33993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4077072"/>
            <a:ext cx="61926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Supported living and Extra Care Housing: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/>
              <a:t>Supported living for people with Learning and Physical disabilities at the willows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/>
              <a:t>Strand Court Extra Care housing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/>
              <a:t>Giving people an alternative to long term residential care,  &amp; their own front door </a:t>
            </a: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779912" y="1628800"/>
            <a:ext cx="4320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Assisted Living Centre: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/>
              <a:t>Opened June 2015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/>
              <a:t>Advise, Information &amp; Signposting on all aspects of independent living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/>
              <a:t>Demonstration facility showing Aids for daily living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046598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850106"/>
          </a:xfrm>
        </p:spPr>
        <p:txBody>
          <a:bodyPr/>
          <a:lstStyle/>
          <a:p>
            <a:pPr algn="ctr"/>
            <a:r>
              <a:rPr lang="en-GB" sz="3200" b="1" dirty="0" smtClean="0"/>
              <a:t>Use of Technology:</a:t>
            </a:r>
            <a:endParaRPr lang="en-GB" sz="32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2808312" cy="210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95936" y="1052736"/>
            <a:ext cx="46085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Investment </a:t>
            </a:r>
            <a:r>
              <a:rPr lang="en-GB" sz="2000" b="1" dirty="0"/>
              <a:t>within A&amp;E </a:t>
            </a:r>
            <a:r>
              <a:rPr lang="en-GB" sz="2000" b="1" dirty="0" smtClean="0"/>
              <a:t>in: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/>
              <a:t>Radio Frequency Identification Devices (RFID’s) and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/>
              <a:t>Inbound screens </a:t>
            </a:r>
          </a:p>
          <a:p>
            <a:r>
              <a:rPr lang="en-GB" sz="2000" dirty="0" smtClean="0"/>
              <a:t>These have significantly helped ambulance crews and the A&amp;E department better manage appointments and patient flows </a:t>
            </a:r>
            <a:endParaRPr lang="en-GB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851100"/>
            <a:ext cx="2684140" cy="2084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3616131"/>
            <a:ext cx="43204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I</a:t>
            </a:r>
            <a:r>
              <a:rPr lang="en-GB" sz="2000" b="1" dirty="0" smtClean="0"/>
              <a:t>nvestment in </a:t>
            </a:r>
            <a:r>
              <a:rPr lang="en-GB" sz="2000" b="1" dirty="0" err="1" smtClean="0"/>
              <a:t>teledermatology</a:t>
            </a:r>
            <a:r>
              <a:rPr lang="en-GB" sz="2000" b="1" dirty="0" smtClean="0"/>
              <a:t> has meant that …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/>
              <a:t>P</a:t>
            </a:r>
            <a:r>
              <a:rPr lang="en-GB" sz="2000" dirty="0" smtClean="0"/>
              <a:t>eople can now attend their local practice and potentially receive on-going care locally …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This is much more timely and efficient compared to having to travel for face-to-face consultations.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57341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355160" cy="720080"/>
          </a:xfrm>
        </p:spPr>
        <p:txBody>
          <a:bodyPr/>
          <a:lstStyle/>
          <a:p>
            <a:pPr algn="ctr"/>
            <a:r>
              <a:rPr lang="en-GB" sz="3200" b="1" dirty="0" smtClean="0"/>
              <a:t>In</a:t>
            </a:r>
            <a:r>
              <a:rPr lang="en-GB" sz="3200" dirty="0" smtClean="0"/>
              <a:t> </a:t>
            </a:r>
            <a:r>
              <a:rPr lang="en-GB" sz="3200" b="1" dirty="0" smtClean="0"/>
              <a:t>summary</a:t>
            </a:r>
            <a:r>
              <a:rPr lang="en-GB" sz="3200" dirty="0" smtClean="0"/>
              <a:t> </a:t>
            </a:r>
            <a:r>
              <a:rPr lang="en-GB" sz="3200" b="1" dirty="0" smtClean="0"/>
              <a:t>2014/15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568952" cy="5073429"/>
          </a:xfrm>
        </p:spPr>
        <p:txBody>
          <a:bodyPr/>
          <a:lstStyle/>
          <a:p>
            <a:endParaRPr lang="en-GB" dirty="0"/>
          </a:p>
          <a:p>
            <a:pPr marL="0" indent="0">
              <a:buNone/>
            </a:pPr>
            <a:r>
              <a:rPr lang="en-GB" sz="2400" dirty="0" smtClean="0"/>
              <a:t>Good progress made across a range of areas in 2014/15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Priorities for the future are: </a:t>
            </a:r>
          </a:p>
          <a:p>
            <a:r>
              <a:rPr lang="en-GB" sz="2200" dirty="0" smtClean="0"/>
              <a:t>Urgent and emergency care</a:t>
            </a:r>
          </a:p>
          <a:p>
            <a:r>
              <a:rPr lang="en-GB" sz="2200" dirty="0" smtClean="0"/>
              <a:t>Long term condition management</a:t>
            </a:r>
          </a:p>
          <a:p>
            <a:r>
              <a:rPr lang="en-GB" sz="2200" dirty="0" smtClean="0"/>
              <a:t>Planned care</a:t>
            </a:r>
          </a:p>
          <a:p>
            <a:r>
              <a:rPr lang="en-GB" sz="2200" dirty="0" smtClean="0"/>
              <a:t>Supporting independent living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68960"/>
            <a:ext cx="3744416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46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LINKEDSHAPEID" val="ContentSideBar"/>
  <p:tag name="SMARTOBJECT" val="ataglance"/>
  <p:tag name="SMARTWRITE" val="At a glanc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INKEDSHAPEID" val="ContentSideBar"/>
  <p:tag name="SMARTOBJECT" val="pwcpov"/>
  <p:tag name="SMARTWRITE" val="PwC vie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INKEDSHAPEID" val="ContentSideBar"/>
  <p:tag name="SMARTOBJECT" val="pwctex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529</Words>
  <Application>Microsoft Office PowerPoint</Application>
  <PresentationFormat>On-screen Show (4:3)</PresentationFormat>
  <Paragraphs>84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1_Office Theme</vt:lpstr>
      <vt:lpstr>Commissioning / Contracting and Service Developments</vt:lpstr>
      <vt:lpstr>Highlights 2014 – 15 </vt:lpstr>
      <vt:lpstr>                Children and Young People </vt:lpstr>
      <vt:lpstr>Adults:</vt:lpstr>
      <vt:lpstr>Older People </vt:lpstr>
      <vt:lpstr>Supporting Independence</vt:lpstr>
      <vt:lpstr>Use of Technology:</vt:lpstr>
      <vt:lpstr>In summary 2014/15</vt:lpstr>
    </vt:vector>
  </TitlesOfParts>
  <Company>NHS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Savings targets for Health and Social Care</dc:title>
  <dc:creator>Lisa Hilder</dc:creator>
  <cp:lastModifiedBy>Helen Askham</cp:lastModifiedBy>
  <cp:revision>49</cp:revision>
  <dcterms:created xsi:type="dcterms:W3CDTF">2015-03-12T12:04:23Z</dcterms:created>
  <dcterms:modified xsi:type="dcterms:W3CDTF">2015-09-15T10:46:17Z</dcterms:modified>
</cp:coreProperties>
</file>