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1" r:id="rId2"/>
    <p:sldId id="259" r:id="rId3"/>
    <p:sldId id="264" r:id="rId4"/>
    <p:sldId id="262" r:id="rId5"/>
    <p:sldId id="265" r:id="rId6"/>
    <p:sldId id="266" r:id="rId7"/>
    <p:sldId id="267" r:id="rId8"/>
    <p:sldId id="263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643" autoAdjust="0"/>
  </p:normalViewPr>
  <p:slideViewPr>
    <p:cSldViewPr>
      <p:cViewPr>
        <p:scale>
          <a:sx n="80" d="100"/>
          <a:sy n="80" d="100"/>
        </p:scale>
        <p:origin x="-1522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8565E-6720-47FD-8B39-8E2712AD4746}" type="datetimeFigureOut">
              <a:rPr lang="en-GB" smtClean="0"/>
              <a:t>25/05/2018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92A71-8389-441B-BDCC-258C374EA5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477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92A71-8389-441B-BDCC-258C374EA58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176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92A71-8389-441B-BDCC-258C374EA58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94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826E-4360-4269-821E-79404EEF2FA4}" type="datetimeFigureOut">
              <a:rPr lang="en-GB" smtClean="0"/>
              <a:t>25/05/2018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7EF7-F0D4-4395-9C71-05F16D7AF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223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826E-4360-4269-821E-79404EEF2FA4}" type="datetimeFigureOut">
              <a:rPr lang="en-GB" smtClean="0"/>
              <a:t>25/05/2018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7EF7-F0D4-4395-9C71-05F16D7AF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149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826E-4360-4269-821E-79404EEF2FA4}" type="datetimeFigureOut">
              <a:rPr lang="en-GB" smtClean="0"/>
              <a:t>25/05/2018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7EF7-F0D4-4395-9C71-05F16D7AF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001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826E-4360-4269-821E-79404EEF2FA4}" type="datetimeFigureOut">
              <a:rPr lang="en-GB" smtClean="0"/>
              <a:t>25/05/2018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7EF7-F0D4-4395-9C71-05F16D7AF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134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826E-4360-4269-821E-79404EEF2FA4}" type="datetimeFigureOut">
              <a:rPr lang="en-GB" smtClean="0"/>
              <a:t>25/05/2018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7EF7-F0D4-4395-9C71-05F16D7AF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426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826E-4360-4269-821E-79404EEF2FA4}" type="datetimeFigureOut">
              <a:rPr lang="en-GB" smtClean="0"/>
              <a:t>25/05/2018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7EF7-F0D4-4395-9C71-05F16D7AF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968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826E-4360-4269-821E-79404EEF2FA4}" type="datetimeFigureOut">
              <a:rPr lang="en-GB" smtClean="0"/>
              <a:t>25/05/2018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7EF7-F0D4-4395-9C71-05F16D7AF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103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826E-4360-4269-821E-79404EEF2FA4}" type="datetimeFigureOut">
              <a:rPr lang="en-GB" smtClean="0"/>
              <a:t>25/05/2018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7EF7-F0D4-4395-9C71-05F16D7AF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86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826E-4360-4269-821E-79404EEF2FA4}" type="datetimeFigureOut">
              <a:rPr lang="en-GB" smtClean="0"/>
              <a:t>25/05/2018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7EF7-F0D4-4395-9C71-05F16D7AF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382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826E-4360-4269-821E-79404EEF2FA4}" type="datetimeFigureOut">
              <a:rPr lang="en-GB" smtClean="0"/>
              <a:t>25/05/2018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7EF7-F0D4-4395-9C71-05F16D7AF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51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826E-4360-4269-821E-79404EEF2FA4}" type="datetimeFigureOut">
              <a:rPr lang="en-GB" smtClean="0"/>
              <a:t>25/05/2018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7EF7-F0D4-4395-9C71-05F16D7AF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64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1510"/>
            <a:ext cx="9182100" cy="690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22912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9592" y="6356350"/>
            <a:ext cx="1691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A826E-4360-4269-821E-79404EEF2FA4}" type="datetimeFigureOut">
              <a:rPr lang="en-GB" smtClean="0"/>
              <a:t>25/05/2018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7824" y="6356350"/>
            <a:ext cx="3096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187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37EF7-F0D4-4395-9C71-05F16D7AF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876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470025"/>
          </a:xfrm>
        </p:spPr>
        <p:txBody>
          <a:bodyPr>
            <a:noAutofit/>
          </a:bodyPr>
          <a:lstStyle/>
          <a:p>
            <a:r>
              <a:rPr lang="en-GB" sz="3200" dirty="0" smtClean="0"/>
              <a:t>Primary Care Commissioning Committee</a:t>
            </a:r>
            <a:br>
              <a:rPr lang="en-GB" sz="3200" dirty="0" smtClean="0"/>
            </a:br>
            <a:r>
              <a:rPr lang="en-GB" sz="3200" dirty="0" smtClean="0"/>
              <a:t>29</a:t>
            </a:r>
            <a:r>
              <a:rPr lang="en-GB" sz="3200" baseline="30000" dirty="0" smtClean="0"/>
              <a:t>th</a:t>
            </a:r>
            <a:r>
              <a:rPr lang="en-GB" sz="3200" dirty="0" smtClean="0"/>
              <a:t> May 2018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3800" b="1" dirty="0" smtClean="0">
                <a:solidFill>
                  <a:schemeClr val="tx1"/>
                </a:solidFill>
              </a:rPr>
              <a:t>GP Forward View Update</a:t>
            </a:r>
          </a:p>
          <a:p>
            <a:endParaRPr lang="en-GB" dirty="0"/>
          </a:p>
          <a:p>
            <a:pPr algn="l"/>
            <a:r>
              <a:rPr lang="en-GB" dirty="0" smtClean="0"/>
              <a:t>Julie Wilson, Assistant Director,</a:t>
            </a:r>
          </a:p>
          <a:p>
            <a:pPr algn="l"/>
            <a:r>
              <a:rPr lang="en-GB" dirty="0" smtClean="0"/>
              <a:t>Rachel Singyard, Service Manager</a:t>
            </a:r>
          </a:p>
        </p:txBody>
      </p:sp>
    </p:spTree>
    <p:extLst>
      <p:ext uri="{BB962C8B-B14F-4D97-AF65-F5344CB8AC3E}">
        <p14:creationId xmlns:p14="http://schemas.microsoft.com/office/powerpoint/2010/main" val="95299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Care Navigation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Communications pack to practices</a:t>
            </a:r>
          </a:p>
          <a:p>
            <a:r>
              <a:rPr lang="en-GB" dirty="0" smtClean="0"/>
              <a:t>Reporting quarterly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59832" y="2924944"/>
            <a:ext cx="2011680" cy="2796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252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Current focus on Spain</a:t>
            </a:r>
          </a:p>
          <a:p>
            <a:pPr lvl="1"/>
            <a:r>
              <a:rPr lang="en-GB" dirty="0" smtClean="0"/>
              <a:t>Toledo Conference in March 2018</a:t>
            </a:r>
          </a:p>
          <a:p>
            <a:pPr lvl="1"/>
            <a:r>
              <a:rPr lang="en-GB" dirty="0" smtClean="0"/>
              <a:t>Barcelona Congress in May 2018 (153 delegates completed short form application)</a:t>
            </a:r>
          </a:p>
          <a:p>
            <a:pPr lvl="1"/>
            <a:r>
              <a:rPr lang="en-GB" dirty="0" smtClean="0"/>
              <a:t>Palma Congress in October 2018</a:t>
            </a:r>
          </a:p>
          <a:p>
            <a:r>
              <a:rPr lang="en-GB" dirty="0" smtClean="0"/>
              <a:t>Northern Lincolnshire ‘Taster Weekend’ for interested candidates 12</a:t>
            </a:r>
            <a:r>
              <a:rPr lang="en-GB" baseline="30000" dirty="0" smtClean="0"/>
              <a:t>th</a:t>
            </a:r>
            <a:r>
              <a:rPr lang="en-GB" dirty="0" smtClean="0"/>
              <a:t> to 15</a:t>
            </a:r>
            <a:r>
              <a:rPr lang="en-GB" baseline="30000" dirty="0" smtClean="0"/>
              <a:t>th</a:t>
            </a:r>
            <a:r>
              <a:rPr lang="en-GB" dirty="0" smtClean="0"/>
              <a:t> July</a:t>
            </a:r>
          </a:p>
          <a:p>
            <a:pPr lvl="1"/>
            <a:r>
              <a:rPr lang="en-GB" dirty="0" smtClean="0"/>
              <a:t>12</a:t>
            </a:r>
            <a:r>
              <a:rPr lang="en-GB" baseline="30000" dirty="0" smtClean="0"/>
              <a:t>th</a:t>
            </a:r>
            <a:r>
              <a:rPr lang="en-GB" dirty="0" smtClean="0"/>
              <a:t> July – arrival and evening discussion with Health Education England and local Responsible Officer for Performer’s List</a:t>
            </a:r>
          </a:p>
          <a:p>
            <a:pPr lvl="1"/>
            <a:r>
              <a:rPr lang="en-GB" dirty="0" smtClean="0"/>
              <a:t>13</a:t>
            </a:r>
            <a:r>
              <a:rPr lang="en-GB" baseline="30000" dirty="0" smtClean="0"/>
              <a:t>th</a:t>
            </a:r>
            <a:r>
              <a:rPr lang="en-GB" dirty="0" smtClean="0"/>
              <a:t> July – full day in Practice and evening informal buffet with practice reps and CCG reps</a:t>
            </a:r>
          </a:p>
          <a:p>
            <a:pPr lvl="1"/>
            <a:r>
              <a:rPr lang="en-GB" dirty="0" smtClean="0"/>
              <a:t>14</a:t>
            </a:r>
            <a:r>
              <a:rPr lang="en-GB" baseline="30000" dirty="0" smtClean="0"/>
              <a:t>th</a:t>
            </a:r>
            <a:r>
              <a:rPr lang="en-GB" dirty="0" smtClean="0"/>
              <a:t> July – English language baseline test am and tour of area pm, with evening meal </a:t>
            </a:r>
          </a:p>
          <a:p>
            <a:pPr lvl="1"/>
            <a:r>
              <a:rPr lang="en-GB" dirty="0" smtClean="0"/>
              <a:t>15</a:t>
            </a:r>
            <a:r>
              <a:rPr lang="en-GB" baseline="30000" dirty="0" smtClean="0"/>
              <a:t>th</a:t>
            </a:r>
            <a:r>
              <a:rPr lang="en-GB" dirty="0" smtClean="0"/>
              <a:t> July – travel home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22912" cy="922114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>International GP Recruitment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527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Process from interest to recruitment 12-18 months</a:t>
            </a:r>
          </a:p>
          <a:p>
            <a:pPr lvl="1"/>
            <a:r>
              <a:rPr lang="en-GB" dirty="0" smtClean="0"/>
              <a:t>English test (IELT or OET)</a:t>
            </a:r>
          </a:p>
          <a:p>
            <a:pPr lvl="1"/>
            <a:r>
              <a:rPr lang="en-GB" dirty="0" smtClean="0"/>
              <a:t>NHS England Induction and Refresher Scheme – will require time in training practice/under supervision of training practice</a:t>
            </a:r>
          </a:p>
          <a:p>
            <a:r>
              <a:rPr lang="en-GB" dirty="0"/>
              <a:t>I</a:t>
            </a:r>
            <a:r>
              <a:rPr lang="en-GB" dirty="0" smtClean="0"/>
              <a:t>ssue locally is training support (as not all Practices taking part are training practices)</a:t>
            </a:r>
          </a:p>
          <a:p>
            <a:pPr lvl="1"/>
            <a:r>
              <a:rPr lang="en-GB" dirty="0" smtClean="0"/>
              <a:t>Non-training Practices to buddy up with training practices</a:t>
            </a:r>
          </a:p>
          <a:p>
            <a:r>
              <a:rPr lang="en-GB" dirty="0" smtClean="0"/>
              <a:t>10 NEL Practices initially expressed interest and 2 more since</a:t>
            </a:r>
          </a:p>
          <a:p>
            <a:r>
              <a:rPr lang="en-GB" dirty="0" smtClean="0"/>
              <a:t>Looking to recruit 10 GPs to the area through this scheme</a:t>
            </a: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22912" cy="922114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>International GP Recruitment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34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Online Consultation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8147248" cy="5112568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Secure, on-line consultation software that enables patients to use website to enter details of condition and request support from Practice at any time</a:t>
            </a:r>
          </a:p>
          <a:p>
            <a:r>
              <a:rPr lang="en-GB" dirty="0" smtClean="0"/>
              <a:t>STP-wide procurement end of 2017/18 – secured licences to cover 115,000 population within NEL</a:t>
            </a:r>
          </a:p>
          <a:p>
            <a:r>
              <a:rPr lang="en-GB" dirty="0" smtClean="0"/>
              <a:t>Developing rollout plan for 2018/19 (Practices asked to confirm commitment)</a:t>
            </a:r>
          </a:p>
          <a:p>
            <a:r>
              <a:rPr lang="en-GB" dirty="0" smtClean="0"/>
              <a:t>Consultation software is ‘Engage Consult’ (provided by Wiggly Amps)</a:t>
            </a:r>
          </a:p>
          <a:p>
            <a:r>
              <a:rPr lang="en-GB" dirty="0" smtClean="0"/>
              <a:t>Patient engagement when designing model within practice</a:t>
            </a:r>
          </a:p>
          <a:p>
            <a:r>
              <a:rPr lang="en-GB" dirty="0"/>
              <a:t>The messages patients receive via the e-consultation can be tailored by individual practices depending on whether patients use Engage Consult to request help either within or out of surgery hours.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217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Online Consultation</a:t>
            </a:r>
            <a:endParaRPr lang="en-GB" dirty="0"/>
          </a:p>
        </p:txBody>
      </p:sp>
      <p:pic>
        <p:nvPicPr>
          <p:cNvPr id="1026" name="Picture 2" descr="C:\Users\wilsonj\Desktop\Screenshot-6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381480"/>
            <a:ext cx="4392488" cy="4950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729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Online Consultation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484784"/>
            <a:ext cx="8147248" cy="4968552"/>
          </a:xfrm>
        </p:spPr>
        <p:txBody>
          <a:bodyPr>
            <a:normAutofit/>
          </a:bodyPr>
          <a:lstStyle/>
          <a:p>
            <a:r>
              <a:rPr lang="en-GB" i="1" dirty="0" smtClean="0"/>
              <a:t>‘Statistics </a:t>
            </a:r>
            <a:r>
              <a:rPr lang="en-GB" i="1" dirty="0"/>
              <a:t>indicate that on average 30% of time is saved by using IMH to contact their GP first when compared with pre-booked face-to-face consultations. The efficiency gain comes from patients providing a structured history of their symptoms in their own time, not the GPs.  The information gathered assists clinical decision-making for next steps: see patient, call with advice, refer or </a:t>
            </a:r>
            <a:r>
              <a:rPr lang="en-GB" i="1" dirty="0" smtClean="0"/>
              <a:t>prescribe.’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074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Care Navigation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7" y="5301208"/>
            <a:ext cx="2750250" cy="1343836"/>
          </a:xfrm>
          <a:prstGeom prst="rect">
            <a:avLst/>
          </a:prstGeom>
        </p:spPr>
      </p:pic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591073" y="1700808"/>
            <a:ext cx="6478166" cy="3728119"/>
            <a:chOff x="4911130" y="1993900"/>
            <a:chExt cx="7238008" cy="4318921"/>
          </a:xfrm>
        </p:grpSpPr>
        <p:pic>
          <p:nvPicPr>
            <p:cNvPr id="6" name="Picture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920" t="-1015" r="48953" b="42065"/>
            <a:stretch>
              <a:fillRect/>
            </a:stretch>
          </p:blipFill>
          <p:spPr bwMode="auto">
            <a:xfrm>
              <a:off x="8856663" y="1993900"/>
              <a:ext cx="3292475" cy="4318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ounded Rectangular Callout 9"/>
            <p:cNvSpPr/>
            <p:nvPr/>
          </p:nvSpPr>
          <p:spPr>
            <a:xfrm>
              <a:off x="4911130" y="1993900"/>
              <a:ext cx="3781338" cy="3731279"/>
            </a:xfrm>
            <a:prstGeom prst="wedgeRoundRectCallout">
              <a:avLst>
                <a:gd name="adj1" fmla="val 101394"/>
                <a:gd name="adj2" fmla="val 509"/>
                <a:gd name="adj3" fmla="val 16667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en-GB" altLang="en-US" sz="2400" b="0" i="1" dirty="0">
                  <a:solidFill>
                    <a:schemeClr val="tx1"/>
                  </a:solidFill>
                </a:rPr>
                <a:t>Care Navigation offers the patient ‘choice not triage’ to access the most appropriate service first which as we know, isn’t always the GP. </a:t>
              </a:r>
            </a:p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en-GB" altLang="en-US" sz="2400" b="0" i="1" dirty="0">
                  <a:solidFill>
                    <a:schemeClr val="tx1"/>
                  </a:solidFill>
                </a:rPr>
                <a:t>Care Navigators </a:t>
              </a:r>
              <a:r>
                <a:rPr lang="en-GB" altLang="en-US" sz="2400" b="0" i="1" u="sng" dirty="0">
                  <a:solidFill>
                    <a:schemeClr val="tx1"/>
                  </a:solidFill>
                </a:rPr>
                <a:t>do not </a:t>
              </a:r>
              <a:r>
                <a:rPr lang="en-GB" altLang="en-US" sz="2400" b="0" i="1" dirty="0">
                  <a:solidFill>
                    <a:schemeClr val="tx1"/>
                  </a:solidFill>
                </a:rPr>
                <a:t>make clinical decisions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52070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484784"/>
            <a:ext cx="8064896" cy="2304256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Care Navigation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Initial event to identify services to navigate to:</a:t>
            </a:r>
            <a:br>
              <a:rPr lang="en-GB" dirty="0" smtClean="0"/>
            </a:br>
            <a:r>
              <a:rPr lang="en-GB" dirty="0" smtClean="0"/>
              <a:t>	</a:t>
            </a:r>
            <a:r>
              <a:rPr lang="en-GB" sz="4000" dirty="0" smtClean="0"/>
              <a:t>Community Pharmacy(</a:t>
            </a:r>
            <a:r>
              <a:rPr lang="en-GB" sz="3600" dirty="0" smtClean="0"/>
              <a:t>minor ailments</a:t>
            </a:r>
            <a:r>
              <a:rPr lang="en-GB" sz="4000" dirty="0" smtClean="0"/>
              <a:t>)</a:t>
            </a:r>
            <a:br>
              <a:rPr lang="en-GB" sz="4000" dirty="0" smtClean="0"/>
            </a:br>
            <a:r>
              <a:rPr lang="en-GB" sz="4000" dirty="0" smtClean="0"/>
              <a:t>	Sexual Health Services – Virgin Care</a:t>
            </a:r>
            <a:br>
              <a:rPr lang="en-GB" sz="4000" dirty="0" smtClean="0"/>
            </a:br>
            <a:r>
              <a:rPr lang="en-GB" sz="4000" dirty="0" smtClean="0"/>
              <a:t>	IAPT - </a:t>
            </a:r>
            <a:r>
              <a:rPr lang="en-GB" sz="4000" dirty="0" err="1" smtClean="0"/>
              <a:t>NAViGO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>	Pregnancy Advisory Service</a:t>
            </a:r>
            <a:br>
              <a:rPr lang="en-GB" sz="4000" dirty="0" smtClean="0"/>
            </a:br>
            <a:r>
              <a:rPr lang="en-GB" sz="4000" dirty="0" smtClean="0"/>
              <a:t>	Live well – NELC wellbeing service</a:t>
            </a:r>
            <a:r>
              <a:rPr lang="en-GB" sz="4000" dirty="0" smtClean="0"/>
              <a:t>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06896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Care Navigation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Series of training events(Feb-April)</a:t>
            </a:r>
          </a:p>
          <a:p>
            <a:r>
              <a:rPr lang="en-GB" sz="4000" dirty="0" smtClean="0"/>
              <a:t>Clinical templates produced</a:t>
            </a:r>
          </a:p>
          <a:p>
            <a:r>
              <a:rPr lang="en-GB" sz="4000" dirty="0" smtClean="0"/>
              <a:t>Launched at April PTL event</a:t>
            </a:r>
          </a:p>
          <a:p>
            <a:r>
              <a:rPr lang="en-GB" sz="4000" dirty="0" smtClean="0"/>
              <a:t>119 “Care Navigators” now trained</a:t>
            </a:r>
            <a:endParaRPr lang="en-GB" sz="4000" dirty="0"/>
          </a:p>
        </p:txBody>
      </p:sp>
      <p:pic>
        <p:nvPicPr>
          <p:cNvPr id="7" name="Picture 6" descr="https://www.neneccg.nhs.uk/resources/uploads/care-navigation-imag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212" y="4840574"/>
            <a:ext cx="2377440" cy="8926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5550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443</Words>
  <Application>Microsoft Office PowerPoint</Application>
  <PresentationFormat>On-screen Show (4:3)</PresentationFormat>
  <Paragraphs>47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Primary Care Commissioning Committee 29th May 2018</vt:lpstr>
      <vt:lpstr>International GP Recruitment</vt:lpstr>
      <vt:lpstr>International GP Recruitment</vt:lpstr>
      <vt:lpstr>Online Consultation</vt:lpstr>
      <vt:lpstr>Online Consultation</vt:lpstr>
      <vt:lpstr>Online Consultation</vt:lpstr>
      <vt:lpstr>Care Navigation</vt:lpstr>
      <vt:lpstr> Care Navigation  Initial event to identify services to navigate to:  Community Pharmacy(minor ailments)  Sexual Health Services – Virgin Care  IAPT - NAViGO  Pregnancy Advisory Service  Live well – NELC wellbeing service </vt:lpstr>
      <vt:lpstr>Care Navigation</vt:lpstr>
      <vt:lpstr>Care Navigation</vt:lpstr>
    </vt:vector>
  </TitlesOfParts>
  <Company>NHS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 Hannam</dc:creator>
  <cp:lastModifiedBy>eMBED</cp:lastModifiedBy>
  <cp:revision>40</cp:revision>
  <dcterms:created xsi:type="dcterms:W3CDTF">2018-01-09T11:40:40Z</dcterms:created>
  <dcterms:modified xsi:type="dcterms:W3CDTF">2018-05-25T14:49:25Z</dcterms:modified>
</cp:coreProperties>
</file>