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9" r:id="rId3"/>
    <p:sldId id="264" r:id="rId4"/>
    <p:sldId id="266" r:id="rId5"/>
    <p:sldId id="270" r:id="rId6"/>
    <p:sldId id="267" r:id="rId7"/>
    <p:sldId id="265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585" autoAdjust="0"/>
  </p:normalViewPr>
  <p:slideViewPr>
    <p:cSldViewPr>
      <p:cViewPr>
        <p:scale>
          <a:sx n="80" d="100"/>
          <a:sy n="80" d="100"/>
        </p:scale>
        <p:origin x="-150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8565E-6720-47FD-8B39-8E2712AD4746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92A71-8389-441B-BDCC-258C374EA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7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3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6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1510"/>
            <a:ext cx="9182100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9592" y="6356350"/>
            <a:ext cx="1691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826E-4360-4269-821E-79404EEF2FA4}" type="datetimeFigureOut">
              <a:rPr lang="en-GB" smtClean="0"/>
              <a:t>25/05/2018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6356350"/>
            <a:ext cx="309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7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Primary Care Commissioning Committee</a:t>
            </a:r>
            <a:br>
              <a:rPr lang="en-GB" sz="3200" dirty="0" smtClean="0"/>
            </a:br>
            <a:r>
              <a:rPr lang="en-GB" sz="3200" dirty="0" smtClean="0"/>
              <a:t>29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May 2018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>
            <a:normAutofit fontScale="77500" lnSpcReduction="20000"/>
          </a:bodyPr>
          <a:lstStyle/>
          <a:p>
            <a:r>
              <a:rPr lang="en-GB" sz="3800" b="1" dirty="0" smtClean="0">
                <a:solidFill>
                  <a:schemeClr val="tx1"/>
                </a:solidFill>
              </a:rPr>
              <a:t>Local Quality Scheme – GP Federations</a:t>
            </a:r>
          </a:p>
          <a:p>
            <a:endParaRPr lang="en-GB" dirty="0" smtClean="0"/>
          </a:p>
          <a:p>
            <a:endParaRPr lang="en-GB" dirty="0"/>
          </a:p>
          <a:p>
            <a:pPr algn="l"/>
            <a:r>
              <a:rPr lang="en-GB" dirty="0" smtClean="0"/>
              <a:t>           Julie Wilson,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9529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Four elements to the scheme:</a:t>
            </a:r>
          </a:p>
          <a:p>
            <a:pPr lvl="1"/>
            <a:r>
              <a:rPr lang="en-GB" dirty="0" smtClean="0"/>
              <a:t>Quality standards (CQC themes, infection prevention control)</a:t>
            </a:r>
          </a:p>
          <a:p>
            <a:pPr lvl="1"/>
            <a:r>
              <a:rPr lang="en-GB" dirty="0" smtClean="0"/>
              <a:t>Quality – improved consistency in a clinical area</a:t>
            </a:r>
          </a:p>
          <a:p>
            <a:pPr lvl="1"/>
            <a:r>
              <a:rPr lang="en-GB" dirty="0" smtClean="0"/>
              <a:t>Referral variation</a:t>
            </a:r>
          </a:p>
          <a:p>
            <a:pPr lvl="1"/>
            <a:r>
              <a:rPr lang="en-GB" dirty="0" smtClean="0"/>
              <a:t>Medicines Optimisation </a:t>
            </a:r>
          </a:p>
          <a:p>
            <a:r>
              <a:rPr lang="en-GB" dirty="0" smtClean="0"/>
              <a:t>Payment monthly to support investment in resources to deliver</a:t>
            </a:r>
          </a:p>
          <a:p>
            <a:r>
              <a:rPr lang="en-GB" dirty="0" smtClean="0"/>
              <a:t>Ability to withdraw / claw back funding if insufficient evidence of attempts to make improvements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338936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2017/18 Quality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2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Two assurance meetings per year</a:t>
            </a:r>
          </a:p>
          <a:p>
            <a:pPr lvl="1"/>
            <a:r>
              <a:rPr lang="en-GB" dirty="0" smtClean="0"/>
              <a:t>Mid-year review</a:t>
            </a:r>
          </a:p>
          <a:p>
            <a:pPr lvl="1"/>
            <a:r>
              <a:rPr lang="en-GB" dirty="0" smtClean="0"/>
              <a:t>End of year review</a:t>
            </a:r>
          </a:p>
          <a:p>
            <a:r>
              <a:rPr lang="en-GB" dirty="0" smtClean="0"/>
              <a:t>Meetings completed by Wednesday 23</a:t>
            </a:r>
            <a:r>
              <a:rPr lang="en-GB" baseline="30000" dirty="0" smtClean="0"/>
              <a:t>rd</a:t>
            </a:r>
            <a:r>
              <a:rPr lang="en-GB" dirty="0" smtClean="0"/>
              <a:t> May 2018 (data required not available at end of year)</a:t>
            </a:r>
          </a:p>
          <a:p>
            <a:r>
              <a:rPr lang="en-GB" dirty="0" smtClean="0"/>
              <a:t>Overall, </a:t>
            </a:r>
            <a:r>
              <a:rPr lang="en-GB" dirty="0" smtClean="0"/>
              <a:t>all have demonstrated good progress, although some areas awaiting evidence / potentially insufficient </a:t>
            </a:r>
            <a:r>
              <a:rPr lang="en-GB" dirty="0" smtClean="0"/>
              <a:t>evidence</a:t>
            </a:r>
          </a:p>
          <a:p>
            <a:r>
              <a:rPr lang="en-GB" dirty="0" smtClean="0"/>
              <a:t>Assessment is triangulation of discussion at meeting, information on outcomes (i.e. target achievement), and evidence provided.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338936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2017/18 Quality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requirements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473475"/>
              </p:ext>
            </p:extLst>
          </p:nvPr>
        </p:nvGraphicFramePr>
        <p:xfrm>
          <a:off x="251520" y="1700808"/>
          <a:ext cx="8661648" cy="488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412"/>
                <a:gridCol w="2165412"/>
                <a:gridCol w="2165412"/>
                <a:gridCol w="2165412"/>
              </a:tblGrid>
              <a:tr h="406803">
                <a:tc>
                  <a:txBody>
                    <a:bodyPr/>
                    <a:lstStyle/>
                    <a:p>
                      <a:r>
                        <a:rPr lang="en-GB" dirty="0" smtClean="0"/>
                        <a:t>Quality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</a:tr>
              <a:tr h="3377022">
                <a:tc>
                  <a:txBody>
                    <a:bodyPr/>
                    <a:lstStyle/>
                    <a:p>
                      <a:pPr lvl="0" algn="l"/>
                      <a:r>
                        <a:rPr lang="en-GB" sz="1400" dirty="0" smtClean="0"/>
                        <a:t>Quality standards (CQC themes, infection prevention control)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Infection </a:t>
                      </a:r>
                      <a:r>
                        <a:rPr lang="en-GB" sz="1400" dirty="0" smtClean="0"/>
                        <a:t>Control</a:t>
                      </a:r>
                      <a:r>
                        <a:rPr lang="en-GB" sz="1400" baseline="0" dirty="0" smtClean="0"/>
                        <a:t> practice </a:t>
                      </a:r>
                      <a:r>
                        <a:rPr lang="en-GB" sz="1400" baseline="0" dirty="0" smtClean="0"/>
                        <a:t>check </a:t>
                      </a:r>
                      <a:r>
                        <a:rPr lang="en-GB" sz="1400" baseline="0" dirty="0" smtClean="0"/>
                        <a:t>list developed and </a:t>
                      </a:r>
                      <a:r>
                        <a:rPr lang="en-GB" sz="1400" baseline="0" dirty="0" smtClean="0"/>
                        <a:t>adopted across all practices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Employment </a:t>
                      </a:r>
                      <a:r>
                        <a:rPr lang="en-GB" sz="1400" baseline="0" dirty="0" smtClean="0"/>
                        <a:t>check list </a:t>
                      </a:r>
                      <a:r>
                        <a:rPr lang="en-GB" sz="1400" baseline="0" dirty="0" smtClean="0"/>
                        <a:t>developed and </a:t>
                      </a:r>
                      <a:r>
                        <a:rPr lang="en-GB" sz="1400" baseline="0" dirty="0" smtClean="0"/>
                        <a:t>adopted across all practices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Fridge temperature</a:t>
                      </a:r>
                      <a:r>
                        <a:rPr lang="en-GB" sz="1400" baseline="0" dirty="0" smtClean="0"/>
                        <a:t> monitoring – standardised protocols and </a:t>
                      </a:r>
                      <a:r>
                        <a:rPr lang="en-GB" sz="1400" baseline="0" dirty="0" smtClean="0"/>
                        <a:t>monitoring </a:t>
                      </a:r>
                      <a:r>
                        <a:rPr lang="en-GB" sz="1400" baseline="0" dirty="0" smtClean="0"/>
                        <a:t>equipment </a:t>
                      </a:r>
                      <a:r>
                        <a:rPr lang="en-GB" sz="1400" baseline="0" dirty="0" smtClean="0"/>
                        <a:t>developed and adopted across </a:t>
                      </a:r>
                      <a:r>
                        <a:rPr lang="en-GB" sz="1400" baseline="0" dirty="0" smtClean="0"/>
                        <a:t>all </a:t>
                      </a:r>
                      <a:r>
                        <a:rPr lang="en-GB" sz="1400" baseline="0" dirty="0" smtClean="0"/>
                        <a:t>practices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DBS checks – standardised process </a:t>
                      </a:r>
                      <a:r>
                        <a:rPr lang="en-GB" sz="1400" baseline="0" dirty="0" smtClean="0"/>
                        <a:t>developed and adopted across </a:t>
                      </a:r>
                      <a:r>
                        <a:rPr lang="en-GB" sz="1400" baseline="0" dirty="0" smtClean="0"/>
                        <a:t>all practices(nominated member of staff responsible &amp; audit of staff recruited in past year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Safety </a:t>
                      </a:r>
                      <a:r>
                        <a:rPr lang="en-GB" sz="1400" dirty="0" smtClean="0"/>
                        <a:t>Alerting – standardised</a:t>
                      </a:r>
                      <a:r>
                        <a:rPr lang="en-GB" sz="1400" baseline="0" dirty="0" smtClean="0"/>
                        <a:t> process developed and adopted across </a:t>
                      </a:r>
                      <a:r>
                        <a:rPr lang="en-GB" sz="1400" dirty="0" smtClean="0"/>
                        <a:t>all practices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FP10 blank scripts</a:t>
                      </a:r>
                      <a:r>
                        <a:rPr lang="en-GB" sz="1400" baseline="0" dirty="0" smtClean="0"/>
                        <a:t> – development of Prescription </a:t>
                      </a:r>
                      <a:r>
                        <a:rPr lang="en-GB" sz="1400" baseline="0" dirty="0" smtClean="0"/>
                        <a:t>Protocol, which includes this and other areas to promote consistency across all Practices</a:t>
                      </a:r>
                      <a:endParaRPr lang="en-GB" sz="1400" dirty="0"/>
                    </a:p>
                  </a:txBody>
                  <a:tcPr/>
                </a:tc>
              </a:tr>
              <a:tr h="11033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Quality – improved consistency in a clinical area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Sepsis Audit against NICE guideline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Learning Disabilities health checks </a:t>
                      </a:r>
                      <a:r>
                        <a:rPr lang="en-GB" sz="1400" dirty="0" smtClean="0"/>
                        <a:t>audit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(focus </a:t>
                      </a:r>
                      <a:r>
                        <a:rPr lang="en-GB" sz="1400" dirty="0" smtClean="0"/>
                        <a:t>on Downs Syndrome)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Epilepsy</a:t>
                      </a:r>
                      <a:r>
                        <a:rPr lang="en-GB" sz="1400" baseline="0" dirty="0" smtClean="0"/>
                        <a:t>  audit against NICE guideline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4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Referral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26597"/>
              </p:ext>
            </p:extLst>
          </p:nvPr>
        </p:nvGraphicFramePr>
        <p:xfrm>
          <a:off x="323527" y="1484784"/>
          <a:ext cx="8424936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549658"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</a:tr>
              <a:tr h="456291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Demonstrated</a:t>
                      </a:r>
                      <a:r>
                        <a:rPr lang="en-GB" sz="1400" baseline="0" dirty="0" smtClean="0"/>
                        <a:t> understanding of areas requiring focus at assurance meetings and review across Federation and analysis of issues (backed up by documentation)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Total outpatient attendances (from GP referrals) for 2017/18 are lower than 2016/17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understanding of areas requiring focus at assurance meetings and review across Federation (backed up by documentation)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Total outpatient attendances (from GP referrals)  for 2017/18 are lower than 2016/17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Unable to demonstrate understanding of areas requiring focus at assurance meetings or review across Federation and analysis of issues*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Developed proposal for future demand management schemes, currently being considered by Federation (very recent development, not 17/18)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*potential for further evidence to be submitted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Total outpatient attendances (from GP referrals) for 2017/18 are higher than 2016/17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328592" cy="922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Safe and effective use of medicines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0157"/>
              </p:ext>
            </p:extLst>
          </p:nvPr>
        </p:nvGraphicFramePr>
        <p:xfrm>
          <a:off x="198376" y="4114801"/>
          <a:ext cx="8784975" cy="264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337297"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Federation 3</a:t>
                      </a:r>
                      <a:endParaRPr lang="en-GB" dirty="0"/>
                    </a:p>
                  </a:txBody>
                  <a:tcPr/>
                </a:tc>
              </a:tr>
              <a:tr h="1602160">
                <a:tc>
                  <a:txBody>
                    <a:bodyPr/>
                    <a:lstStyle/>
                    <a:p>
                      <a:r>
                        <a:rPr lang="en-GB" dirty="0" smtClean="0"/>
                        <a:t>Actual </a:t>
                      </a:r>
                      <a:r>
                        <a:rPr lang="en-GB" dirty="0" smtClean="0"/>
                        <a:t>outturn position </a:t>
                      </a:r>
                      <a:r>
                        <a:rPr lang="en-GB" baseline="0" dirty="0" smtClean="0"/>
                        <a:t> of 0%*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Actual outturn position of  13.16%* underspend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Actual outturn position of 3.12%* overspend </a:t>
                      </a:r>
                      <a:endParaRPr lang="en-GB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Prescription Protocol developed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4309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* </a:t>
                      </a:r>
                      <a:r>
                        <a:rPr lang="en-GB" sz="1400" dirty="0" smtClean="0"/>
                        <a:t>CCG has deducted impact of No Cheaper Stock Obtainable and drug tariff </a:t>
                      </a:r>
                      <a:r>
                        <a:rPr lang="en-GB" sz="1400" dirty="0" smtClean="0"/>
                        <a:t>increases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148478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Safe and effective use of medicines. Improving the safety and consistency of approach to medicines management and optimisation; sharing best practice in relation to adherence to guidelines and formulary and establishing consistent systems. Achieving most effective use of resources. </a:t>
            </a:r>
          </a:p>
          <a:p>
            <a:r>
              <a:rPr lang="en-GB" i="1" dirty="0" smtClean="0"/>
              <a:t> </a:t>
            </a:r>
            <a:endParaRPr lang="en-GB" dirty="0" smtClean="0"/>
          </a:p>
          <a:p>
            <a:r>
              <a:rPr lang="en-GB" i="1" dirty="0" smtClean="0"/>
              <a:t>Measured through variance from prescribing budget.</a:t>
            </a:r>
            <a:endParaRPr lang="en-GB" dirty="0" smtClean="0"/>
          </a:p>
          <a:p>
            <a:r>
              <a:rPr lang="en-GB" i="1" dirty="0"/>
              <a:t> </a:t>
            </a:r>
            <a:endParaRPr lang="en-GB" dirty="0"/>
          </a:p>
          <a:p>
            <a:r>
              <a:rPr lang="en-GB" i="1" dirty="0" smtClean="0"/>
              <a:t>Expectation </a:t>
            </a:r>
            <a:r>
              <a:rPr lang="en-GB" i="1" dirty="0"/>
              <a:t>of achievement of prescribing target at federation level (with 1.1% above target tolerance).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676393"/>
              </p:ext>
            </p:extLst>
          </p:nvPr>
        </p:nvGraphicFramePr>
        <p:xfrm>
          <a:off x="179512" y="332656"/>
          <a:ext cx="8778824" cy="6113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2655"/>
                <a:gridCol w="1320205"/>
                <a:gridCol w="1422982"/>
                <a:gridCol w="1422982"/>
              </a:tblGrid>
              <a:tr h="1914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Evidence required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Federation 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Federation 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Federation 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</a:tr>
              <a:tr h="882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Audit report relating to required areas of improvement as identified through local CQC inspections, practice audits and National Reports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√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√</a:t>
                      </a:r>
                      <a:endParaRPr lang="en-GB" sz="1200" dirty="0">
                        <a:effectLst/>
                      </a:endParaRPr>
                    </a:p>
                  </a:txBody>
                  <a:tcPr marL="41404" marR="41404" marT="0" marB="0"/>
                </a:tc>
              </a:tr>
              <a:tr h="1148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Clinical audit report for NICE/Royal College guidelines – report to be shared with CCG at end of audit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√</a:t>
                      </a:r>
                      <a:endParaRPr lang="en-GB" sz="1200" dirty="0">
                        <a:effectLst/>
                      </a:endParaRPr>
                    </a:p>
                  </a:txBody>
                  <a:tcPr marL="41404" marR="41404" marT="0" marB="0"/>
                </a:tc>
              </a:tr>
              <a:tr h="130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Evidence of peer review of medicines optimisation, including findings and intended actions to be implemented/actions that have been implemented to improve quality and consistency and evidence that each individual practice has engaged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</a:tr>
              <a:tr h="1340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Evidence of peer review of outpatient activity, including findings and intended actions to be implemented/actions that have been implemented to improve quality and consistency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√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Need to provide evidence for this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</a:tr>
              <a:tr h="382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supplementary information provided: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</a:tr>
              <a:tr h="574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Standard operating procedures / checklists /templates for audits and/or new systems that have been established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√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√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04" marR="414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Payment made </a:t>
            </a:r>
            <a:r>
              <a:rPr lang="en-GB" dirty="0" smtClean="0"/>
              <a:t>throughout 2017/18 on </a:t>
            </a:r>
            <a:r>
              <a:rPr lang="en-GB" dirty="0" smtClean="0"/>
              <a:t>a monthly basis (provision within agreement to withdraw/clawback)</a:t>
            </a:r>
          </a:p>
          <a:p>
            <a:r>
              <a:rPr lang="en-GB" dirty="0" smtClean="0"/>
              <a:t>Proposal to clawback as follows:</a:t>
            </a:r>
          </a:p>
          <a:p>
            <a:pPr lvl="1"/>
            <a:r>
              <a:rPr lang="en-GB" dirty="0" smtClean="0"/>
              <a:t>Federation 3 </a:t>
            </a:r>
            <a:r>
              <a:rPr lang="en-GB" dirty="0" smtClean="0"/>
              <a:t>– </a:t>
            </a:r>
            <a:r>
              <a:rPr lang="en-GB" dirty="0" smtClean="0"/>
              <a:t>24.5 pence per head </a:t>
            </a:r>
            <a:r>
              <a:rPr lang="en-GB" dirty="0" smtClean="0"/>
              <a:t>for </a:t>
            </a:r>
            <a:r>
              <a:rPr lang="en-GB" dirty="0" smtClean="0"/>
              <a:t>lack of evidence on peer review of referrals and </a:t>
            </a:r>
            <a:r>
              <a:rPr lang="en-GB" dirty="0" smtClean="0"/>
              <a:t>24.5 pence per head for </a:t>
            </a:r>
            <a:r>
              <a:rPr lang="en-GB" dirty="0" smtClean="0"/>
              <a:t>final outturn overspent position on prescribing budget</a:t>
            </a:r>
          </a:p>
          <a:p>
            <a:r>
              <a:rPr lang="en-GB" dirty="0" smtClean="0"/>
              <a:t>The referral element will be reviewed subject to further evidence received by Friday 8</a:t>
            </a:r>
            <a:r>
              <a:rPr lang="en-GB" baseline="30000" dirty="0" smtClean="0"/>
              <a:t>th</a:t>
            </a:r>
            <a:r>
              <a:rPr lang="en-GB" dirty="0" smtClean="0"/>
              <a:t> June 2018.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* </a:t>
            </a:r>
            <a:r>
              <a:rPr lang="en-GB" sz="1600" dirty="0" smtClean="0"/>
              <a:t>If e</a:t>
            </a:r>
            <a:r>
              <a:rPr lang="en-GB" sz="1600" dirty="0" smtClean="0"/>
              <a:t>ach of the 4 areas of the scheme are viewed as equal, then they equate to 49p </a:t>
            </a:r>
            <a:r>
              <a:rPr lang="en-GB" sz="1600" dirty="0" smtClean="0"/>
              <a:t>of overall £1.98 </a:t>
            </a:r>
            <a:r>
              <a:rPr lang="en-GB" sz="1600" dirty="0" smtClean="0"/>
              <a:t>per head investment</a:t>
            </a:r>
            <a:r>
              <a:rPr lang="en-GB" sz="1600" dirty="0" smtClean="0"/>
              <a:t>. Therefore </a:t>
            </a:r>
            <a:r>
              <a:rPr lang="en-GB" sz="1600" dirty="0" smtClean="0"/>
              <a:t>propose Federation </a:t>
            </a:r>
            <a:r>
              <a:rPr lang="en-GB" sz="1600" dirty="0" smtClean="0"/>
              <a:t>retaining </a:t>
            </a:r>
            <a:r>
              <a:rPr lang="en-GB" sz="1600" dirty="0" smtClean="0"/>
              <a:t>24.5p </a:t>
            </a:r>
            <a:r>
              <a:rPr lang="en-GB" sz="1600" dirty="0" smtClean="0"/>
              <a:t>to reflect </a:t>
            </a:r>
            <a:r>
              <a:rPr lang="en-GB" sz="1600" dirty="0" smtClean="0"/>
              <a:t>work that has happened </a:t>
            </a:r>
            <a:r>
              <a:rPr lang="en-GB" sz="1600" dirty="0" smtClean="0"/>
              <a:t>but clawback </a:t>
            </a:r>
            <a:r>
              <a:rPr lang="en-GB" sz="1600" dirty="0" smtClean="0"/>
              <a:t>24.5p for each area </a:t>
            </a:r>
            <a:r>
              <a:rPr lang="en-GB" sz="1600" dirty="0" smtClean="0"/>
              <a:t>above.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585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Meeting 18</a:t>
            </a:r>
            <a:r>
              <a:rPr lang="en-GB" baseline="30000" dirty="0" smtClean="0"/>
              <a:t>th</a:t>
            </a:r>
            <a:r>
              <a:rPr lang="en-GB" dirty="0" smtClean="0"/>
              <a:t> June to finalise draft</a:t>
            </a:r>
          </a:p>
          <a:p>
            <a:r>
              <a:rPr lang="en-GB" dirty="0" smtClean="0"/>
              <a:t>Quality aspects to be agreed</a:t>
            </a:r>
          </a:p>
          <a:p>
            <a:r>
              <a:rPr lang="en-GB" dirty="0"/>
              <a:t>Referral and Prescribing elements to remain </a:t>
            </a:r>
            <a:endParaRPr lang="en-GB" dirty="0" smtClean="0"/>
          </a:p>
          <a:p>
            <a:r>
              <a:rPr lang="en-GB" dirty="0" smtClean="0"/>
              <a:t>Pre-requisites (e.g. Declaration of Interest forms up to date, attendance at COM)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Requirement to </a:t>
            </a:r>
            <a:r>
              <a:rPr lang="en-GB" sz="3200" dirty="0" smtClean="0"/>
              <a:t>share learning </a:t>
            </a:r>
            <a:r>
              <a:rPr lang="en-GB" sz="3200" dirty="0"/>
              <a:t>between Federations at Protected Learning Time event</a:t>
            </a:r>
          </a:p>
          <a:p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End of year report to include how funding has been spent </a:t>
            </a:r>
          </a:p>
          <a:p>
            <a:pPr lvl="1"/>
            <a:r>
              <a:rPr lang="en-GB" dirty="0" smtClean="0"/>
              <a:t>Mandatory evidence to be specified</a:t>
            </a:r>
          </a:p>
          <a:p>
            <a:r>
              <a:rPr lang="en-GB" dirty="0" smtClean="0"/>
              <a:t>Potential to split payment – 80% up front, and 20% </a:t>
            </a:r>
            <a:r>
              <a:rPr lang="en-GB" dirty="0" smtClean="0"/>
              <a:t>retained as </a:t>
            </a:r>
            <a:r>
              <a:rPr lang="en-GB" smtClean="0"/>
              <a:t>premium for achievement </a:t>
            </a:r>
            <a:r>
              <a:rPr lang="en-GB" dirty="0" smtClean="0"/>
              <a:t>of targets / demonstration of evidence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922114"/>
          </a:xfrm>
        </p:spPr>
        <p:txBody>
          <a:bodyPr/>
          <a:lstStyle/>
          <a:p>
            <a:pPr algn="l"/>
            <a:r>
              <a:rPr lang="en-GB" dirty="0" smtClean="0"/>
              <a:t>2018-19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3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727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Primary Care Commissioning Committee 29th May 2018</vt:lpstr>
      <vt:lpstr>2017/18 Quality Scheme</vt:lpstr>
      <vt:lpstr>2017/18 Quality Scheme</vt:lpstr>
      <vt:lpstr>Quality requirements</vt:lpstr>
      <vt:lpstr>Referral Management</vt:lpstr>
      <vt:lpstr>Safe and effective use of medicines</vt:lpstr>
      <vt:lpstr>PowerPoint Presentation</vt:lpstr>
      <vt:lpstr>Payment</vt:lpstr>
      <vt:lpstr>2018-19 Scheme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Hannam</dc:creator>
  <cp:lastModifiedBy>Julie Wilson</cp:lastModifiedBy>
  <cp:revision>64</cp:revision>
  <dcterms:created xsi:type="dcterms:W3CDTF">2018-01-09T11:40:40Z</dcterms:created>
  <dcterms:modified xsi:type="dcterms:W3CDTF">2018-05-25T16:54:32Z</dcterms:modified>
</cp:coreProperties>
</file>