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256" r:id="rId2"/>
    <p:sldId id="257" r:id="rId3"/>
    <p:sldId id="309" r:id="rId4"/>
    <p:sldId id="258" r:id="rId5"/>
    <p:sldId id="325" r:id="rId6"/>
    <p:sldId id="293" r:id="rId7"/>
    <p:sldId id="262" r:id="rId8"/>
    <p:sldId id="296" r:id="rId9"/>
    <p:sldId id="260" r:id="rId10"/>
    <p:sldId id="266" r:id="rId11"/>
    <p:sldId id="286" r:id="rId12"/>
    <p:sldId id="289" r:id="rId13"/>
    <p:sldId id="284" r:id="rId14"/>
    <p:sldId id="292" r:id="rId15"/>
    <p:sldId id="265" r:id="rId16"/>
    <p:sldId id="272" r:id="rId17"/>
    <p:sldId id="294" r:id="rId18"/>
    <p:sldId id="290" r:id="rId19"/>
    <p:sldId id="291" r:id="rId20"/>
    <p:sldId id="298" r:id="rId21"/>
    <p:sldId id="305" r:id="rId22"/>
    <p:sldId id="306" r:id="rId23"/>
    <p:sldId id="307" r:id="rId24"/>
    <p:sldId id="308" r:id="rId25"/>
    <p:sldId id="322" r:id="rId26"/>
    <p:sldId id="323" r:id="rId27"/>
    <p:sldId id="324" r:id="rId28"/>
    <p:sldId id="269" r:id="rId29"/>
    <p:sldId id="285" r:id="rId30"/>
    <p:sldId id="326" r:id="rId31"/>
    <p:sldId id="270" r:id="rId32"/>
    <p:sldId id="320" r:id="rId33"/>
    <p:sldId id="295" r:id="rId34"/>
    <p:sldId id="318" r:id="rId35"/>
    <p:sldId id="327" r:id="rId36"/>
    <p:sldId id="274" r:id="rId37"/>
    <p:sldId id="263" r:id="rId38"/>
    <p:sldId id="279" r:id="rId39"/>
    <p:sldId id="317" r:id="rId40"/>
    <p:sldId id="299" r:id="rId41"/>
    <p:sldId id="300" r:id="rId42"/>
    <p:sldId id="275" r:id="rId43"/>
    <p:sldId id="319" r:id="rId44"/>
    <p:sldId id="321" r:id="rId45"/>
    <p:sldId id="283" r:id="rId46"/>
    <p:sldId id="280" r:id="rId47"/>
    <p:sldId id="312" r:id="rId48"/>
    <p:sldId id="311" r:id="rId49"/>
    <p:sldId id="310" r:id="rId50"/>
    <p:sldId id="313" r:id="rId51"/>
    <p:sldId id="316" r:id="rId52"/>
    <p:sldId id="315" r:id="rId53"/>
    <p:sldId id="314" r:id="rId54"/>
    <p:sldId id="329" r:id="rId55"/>
    <p:sldId id="328" r:id="rId56"/>
  </p:sldIdLst>
  <p:sldSz cx="9144000" cy="6858000" type="screen4x3"/>
  <p:notesSz cx="6645275"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ie Dawson" initials="BD" lastIdx="14" clrIdx="0"/>
  <p:cmAuthor id="1" name="Ross, Elizabeth" initials="R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93" d="100"/>
          <a:sy n="93" d="100"/>
        </p:scale>
        <p:origin x="-642" y="72"/>
      </p:cViewPr>
      <p:guideLst>
        <p:guide orient="horz" pos="2160"/>
        <p:guide pos="2880"/>
      </p:guideLst>
    </p:cSldViewPr>
  </p:slideViewPr>
  <p:outlineViewPr>
    <p:cViewPr>
      <p:scale>
        <a:sx n="33" d="100"/>
        <a:sy n="33" d="100"/>
      </p:scale>
      <p:origin x="0" y="550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karen.ellis1\AppData\Local\Microsoft\Windows\Temporary%20Internet%20Files\Content.Outlook\8OR8VBDW\LMS%20Maternity%20Strategy%2016%2017%20actuals%20All%20CCG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ren.ellis1\AppData\Local\Microsoft\Windows\Temporary%20Internet%20Files\Content.Outlook\8OR8VBDW\LMS%20Maternity%20Strategy%2016%2017%20actuals%20All%20CC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'[Y&amp;H Maternity Dashboard Summary_Q2_1617_v2.xlsm]drop downs'!$M$2</c:f>
          <c:strCache>
            <c:ptCount val="1"/>
            <c:pt idx="0">
              <c:v>Number of women delivered</c:v>
            </c:pt>
          </c:strCache>
        </c:strRef>
      </c:tx>
      <c:layout>
        <c:manualLayout>
          <c:xMode val="edge"/>
          <c:yMode val="edge"/>
          <c:x val="0.52332985525186115"/>
          <c:y val="6.6531959411917181E-3"/>
        </c:manualLayout>
      </c:layout>
      <c:overlay val="0"/>
      <c:spPr>
        <a:solidFill>
          <a:schemeClr val="accent1">
            <a:lumMod val="20000"/>
            <a:lumOff val="80000"/>
          </a:schemeClr>
        </a:solidFill>
      </c:spPr>
      <c:txPr>
        <a:bodyPr/>
        <a:lstStyle/>
        <a:p>
          <a:pPr>
            <a:defRPr sz="1200" b="0"/>
          </a:pPr>
          <a:endParaRPr lang="en-US"/>
        </a:p>
      </c:txPr>
    </c:title>
    <c:autoTitleDeleted val="0"/>
    <c:plotArea>
      <c:layout>
        <c:manualLayout>
          <c:layoutTarget val="inner"/>
          <c:xMode val="edge"/>
          <c:yMode val="edge"/>
          <c:x val="0.12531646563570134"/>
          <c:y val="0.10347610601904986"/>
          <c:w val="0.85253629023744582"/>
          <c:h val="0.64214720337670828"/>
        </c:manualLayout>
      </c:layout>
      <c:lineChart>
        <c:grouping val="standard"/>
        <c:varyColors val="0"/>
        <c:ser>
          <c:idx val="1"/>
          <c:order val="0"/>
          <c:tx>
            <c:strRef>
              <c:f>'[Y&amp;H Maternity Dashboard Summary_Q2_1617_v2.xlsm]TimeSeries'!$D$32</c:f>
              <c:strCache>
                <c:ptCount val="1"/>
                <c:pt idx="0">
                  <c:v>Airedale</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Summary_Q2_1617_v2.xlsm]TimeSeries'!$E$32:$L$32</c:f>
              <c:numCache>
                <c:formatCode>General</c:formatCode>
                <c:ptCount val="5"/>
                <c:pt idx="0">
                  <c:v>#N/A</c:v>
                </c:pt>
                <c:pt idx="1">
                  <c:v>#N/A</c:v>
                </c:pt>
                <c:pt idx="2">
                  <c:v>#N/A</c:v>
                </c:pt>
                <c:pt idx="3">
                  <c:v>#N/A</c:v>
                </c:pt>
                <c:pt idx="4">
                  <c:v>#N/A</c:v>
                </c:pt>
              </c:numCache>
            </c:numRef>
          </c:val>
          <c:smooth val="0"/>
        </c:ser>
        <c:ser>
          <c:idx val="2"/>
          <c:order val="1"/>
          <c:tx>
            <c:strRef>
              <c:f>'[Y&amp;H Maternity Dashboard Summary_Q2_1617_v2.xlsm]TimeSeries'!$D$33</c:f>
              <c:strCache>
                <c:ptCount val="1"/>
                <c:pt idx="0">
                  <c:v>Barnsley</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Summary_Q2_1617_v2.xlsm]TimeSeries'!$E$33:$L$33</c:f>
              <c:numCache>
                <c:formatCode>General</c:formatCode>
                <c:ptCount val="5"/>
                <c:pt idx="0">
                  <c:v>#N/A</c:v>
                </c:pt>
                <c:pt idx="1">
                  <c:v>#N/A</c:v>
                </c:pt>
                <c:pt idx="2">
                  <c:v>#N/A</c:v>
                </c:pt>
                <c:pt idx="3">
                  <c:v>#N/A</c:v>
                </c:pt>
                <c:pt idx="4">
                  <c:v>#N/A</c:v>
                </c:pt>
              </c:numCache>
            </c:numRef>
          </c:val>
          <c:smooth val="0"/>
        </c:ser>
        <c:ser>
          <c:idx val="3"/>
          <c:order val="2"/>
          <c:tx>
            <c:strRef>
              <c:f>'[Y&amp;H Maternity Dashboard Summary_Q2_1617_v2.xlsm]TimeSeries'!$D$34</c:f>
              <c:strCache>
                <c:ptCount val="1"/>
                <c:pt idx="0">
                  <c:v>Bradford</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Summary_Q2_1617_v2.xlsm]TimeSeries'!$E$34:$L$34</c:f>
              <c:numCache>
                <c:formatCode>General</c:formatCode>
                <c:ptCount val="5"/>
                <c:pt idx="0">
                  <c:v>#N/A</c:v>
                </c:pt>
                <c:pt idx="1">
                  <c:v>#N/A</c:v>
                </c:pt>
                <c:pt idx="2">
                  <c:v>#N/A</c:v>
                </c:pt>
                <c:pt idx="3">
                  <c:v>#N/A</c:v>
                </c:pt>
                <c:pt idx="4">
                  <c:v>#N/A</c:v>
                </c:pt>
              </c:numCache>
            </c:numRef>
          </c:val>
          <c:smooth val="0"/>
        </c:ser>
        <c:ser>
          <c:idx val="4"/>
          <c:order val="3"/>
          <c:tx>
            <c:strRef>
              <c:f>'[Y&amp;H Maternity Dashboard Summary_Q2_1617_v2.xlsm]TimeSeries'!$D$35</c:f>
              <c:strCache>
                <c:ptCount val="1"/>
                <c:pt idx="0">
                  <c:v>Calderdale &amp; Huddersfield</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Summary_Q2_1617_v2.xlsm]TimeSeries'!$E$35:$L$35</c:f>
              <c:numCache>
                <c:formatCode>General</c:formatCode>
                <c:ptCount val="5"/>
                <c:pt idx="0">
                  <c:v>#N/A</c:v>
                </c:pt>
                <c:pt idx="1">
                  <c:v>#N/A</c:v>
                </c:pt>
                <c:pt idx="2">
                  <c:v>#N/A</c:v>
                </c:pt>
                <c:pt idx="3">
                  <c:v>#N/A</c:v>
                </c:pt>
                <c:pt idx="4">
                  <c:v>#N/A</c:v>
                </c:pt>
              </c:numCache>
            </c:numRef>
          </c:val>
          <c:smooth val="0"/>
        </c:ser>
        <c:ser>
          <c:idx val="5"/>
          <c:order val="4"/>
          <c:tx>
            <c:strRef>
              <c:f>'[Y&amp;H Maternity Dashboard Summary_Q2_1617_v2.xlsm]TimeSeries'!$D$36</c:f>
              <c:strCache>
                <c:ptCount val="1"/>
                <c:pt idx="0">
                  <c:v>Doncaster &amp; Bassetlaw</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Summary_Q2_1617_v2.xlsm]TimeSeries'!$E$36:$L$36</c:f>
              <c:numCache>
                <c:formatCode>General</c:formatCode>
                <c:ptCount val="5"/>
                <c:pt idx="0">
                  <c:v>#N/A</c:v>
                </c:pt>
                <c:pt idx="1">
                  <c:v>#N/A</c:v>
                </c:pt>
                <c:pt idx="2">
                  <c:v>#N/A</c:v>
                </c:pt>
                <c:pt idx="3">
                  <c:v>#N/A</c:v>
                </c:pt>
                <c:pt idx="4">
                  <c:v>#N/A</c:v>
                </c:pt>
              </c:numCache>
            </c:numRef>
          </c:val>
          <c:smooth val="0"/>
        </c:ser>
        <c:ser>
          <c:idx val="6"/>
          <c:order val="5"/>
          <c:tx>
            <c:strRef>
              <c:f>'[Y&amp;H Maternity Dashboard Summary_Q2_1617_v2.xlsm]TimeSeries'!$D$37</c:f>
              <c:strCache>
                <c:ptCount val="1"/>
                <c:pt idx="0">
                  <c:v>Harrogate</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Summary_Q2_1617_v2.xlsm]TimeSeries'!$E$37:$L$37</c:f>
              <c:numCache>
                <c:formatCode>General</c:formatCode>
                <c:ptCount val="5"/>
                <c:pt idx="0">
                  <c:v>#N/A</c:v>
                </c:pt>
                <c:pt idx="1">
                  <c:v>#N/A</c:v>
                </c:pt>
                <c:pt idx="2">
                  <c:v>#N/A</c:v>
                </c:pt>
                <c:pt idx="3">
                  <c:v>#N/A</c:v>
                </c:pt>
                <c:pt idx="4">
                  <c:v>#N/A</c:v>
                </c:pt>
              </c:numCache>
            </c:numRef>
          </c:val>
          <c:smooth val="0"/>
        </c:ser>
        <c:ser>
          <c:idx val="7"/>
          <c:order val="6"/>
          <c:tx>
            <c:strRef>
              <c:f>'[Y&amp;H Maternity Dashboard Summary_Q2_1617_v2.xlsm]TimeSeries'!$D$38</c:f>
              <c:strCache>
                <c:ptCount val="1"/>
                <c:pt idx="0">
                  <c:v>Hull</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Summary_Q2_1617_v2.xlsm]TimeSeries'!$E$38:$L$38</c:f>
              <c:numCache>
                <c:formatCode>General</c:formatCode>
                <c:ptCount val="5"/>
                <c:pt idx="0">
                  <c:v>1445</c:v>
                </c:pt>
                <c:pt idx="1">
                  <c:v>1378</c:v>
                </c:pt>
                <c:pt idx="2">
                  <c:v>1335</c:v>
                </c:pt>
                <c:pt idx="3">
                  <c:v>1316</c:v>
                </c:pt>
                <c:pt idx="4">
                  <c:v>1433</c:v>
                </c:pt>
              </c:numCache>
            </c:numRef>
          </c:val>
          <c:smooth val="0"/>
        </c:ser>
        <c:ser>
          <c:idx val="8"/>
          <c:order val="7"/>
          <c:tx>
            <c:strRef>
              <c:f>'[Y&amp;H Maternity Dashboard Summary_Q2_1617_v2.xlsm]TimeSeries'!$D$39</c:f>
              <c:strCache>
                <c:ptCount val="1"/>
                <c:pt idx="0">
                  <c:v>Leeds</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Summary_Q2_1617_v2.xlsm]TimeSeries'!$E$39:$L$39</c:f>
              <c:numCache>
                <c:formatCode>General</c:formatCode>
                <c:ptCount val="5"/>
                <c:pt idx="0">
                  <c:v>#N/A</c:v>
                </c:pt>
                <c:pt idx="1">
                  <c:v>#N/A</c:v>
                </c:pt>
                <c:pt idx="2">
                  <c:v>#N/A</c:v>
                </c:pt>
                <c:pt idx="3">
                  <c:v>#N/A</c:v>
                </c:pt>
                <c:pt idx="4">
                  <c:v>#N/A</c:v>
                </c:pt>
              </c:numCache>
            </c:numRef>
          </c:val>
          <c:smooth val="0"/>
        </c:ser>
        <c:ser>
          <c:idx val="9"/>
          <c:order val="8"/>
          <c:tx>
            <c:strRef>
              <c:f>'[Y&amp;H Maternity Dashboard Summary_Q2_1617_v2.xlsm]TimeSeries'!$D$40</c:f>
              <c:strCache>
                <c:ptCount val="1"/>
                <c:pt idx="0">
                  <c:v>Mid Yorks</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Summary_Q2_1617_v2.xlsm]TimeSeries'!$E$40:$L$40</c:f>
              <c:numCache>
                <c:formatCode>General</c:formatCode>
                <c:ptCount val="5"/>
                <c:pt idx="0">
                  <c:v>#N/A</c:v>
                </c:pt>
                <c:pt idx="1">
                  <c:v>#N/A</c:v>
                </c:pt>
                <c:pt idx="2">
                  <c:v>#N/A</c:v>
                </c:pt>
                <c:pt idx="3">
                  <c:v>#N/A</c:v>
                </c:pt>
                <c:pt idx="4">
                  <c:v>#N/A</c:v>
                </c:pt>
              </c:numCache>
            </c:numRef>
          </c:val>
          <c:smooth val="0"/>
        </c:ser>
        <c:ser>
          <c:idx val="10"/>
          <c:order val="9"/>
          <c:tx>
            <c:strRef>
              <c:f>'[Y&amp;H Maternity Dashboard Summary_Q2_1617_v2.xlsm]TimeSeries'!$D$41</c:f>
              <c:strCache>
                <c:ptCount val="1"/>
                <c:pt idx="0">
                  <c:v>NLAG</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Summary_Q2_1617_v2.xlsm]TimeSeries'!$E$41:$L$41</c:f>
              <c:numCache>
                <c:formatCode>General</c:formatCode>
                <c:ptCount val="5"/>
                <c:pt idx="0">
                  <c:v>1228</c:v>
                </c:pt>
                <c:pt idx="1">
                  <c:v>1147</c:v>
                </c:pt>
                <c:pt idx="2">
                  <c:v>1046</c:v>
                </c:pt>
                <c:pt idx="3">
                  <c:v>1104</c:v>
                </c:pt>
                <c:pt idx="4">
                  <c:v>1195</c:v>
                </c:pt>
              </c:numCache>
            </c:numRef>
          </c:val>
          <c:smooth val="0"/>
        </c:ser>
        <c:ser>
          <c:idx val="11"/>
          <c:order val="10"/>
          <c:tx>
            <c:strRef>
              <c:f>'[Y&amp;H Maternity Dashboard Summary_Q2_1617_v2.xlsm]TimeSeries'!$D$42</c:f>
              <c:strCache>
                <c:ptCount val="1"/>
                <c:pt idx="0">
                  <c:v>Rotherham</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Summary_Q2_1617_v2.xlsm]TimeSeries'!$E$42:$L$42</c:f>
              <c:numCache>
                <c:formatCode>General</c:formatCode>
                <c:ptCount val="5"/>
                <c:pt idx="0">
                  <c:v>#N/A</c:v>
                </c:pt>
                <c:pt idx="1">
                  <c:v>#N/A</c:v>
                </c:pt>
                <c:pt idx="2">
                  <c:v>#N/A</c:v>
                </c:pt>
                <c:pt idx="3">
                  <c:v>#N/A</c:v>
                </c:pt>
                <c:pt idx="4">
                  <c:v>#N/A</c:v>
                </c:pt>
              </c:numCache>
            </c:numRef>
          </c:val>
          <c:smooth val="0"/>
        </c:ser>
        <c:ser>
          <c:idx val="12"/>
          <c:order val="11"/>
          <c:tx>
            <c:strRef>
              <c:f>'[Y&amp;H Maternity Dashboard Summary_Q2_1617_v2.xlsm]TimeSeries'!$D$43</c:f>
              <c:strCache>
                <c:ptCount val="1"/>
                <c:pt idx="0">
                  <c:v>Sheffield</c:v>
                </c:pt>
              </c:strCache>
            </c:strRef>
          </c:tx>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Summary_Q2_1617_v2.xlsm]TimeSeries'!$E$43:$L$43</c:f>
              <c:numCache>
                <c:formatCode>General</c:formatCode>
                <c:ptCount val="5"/>
                <c:pt idx="0">
                  <c:v>#N/A</c:v>
                </c:pt>
                <c:pt idx="1">
                  <c:v>#N/A</c:v>
                </c:pt>
                <c:pt idx="2">
                  <c:v>#N/A</c:v>
                </c:pt>
                <c:pt idx="3">
                  <c:v>#N/A</c:v>
                </c:pt>
                <c:pt idx="4">
                  <c:v>#N/A</c:v>
                </c:pt>
              </c:numCache>
            </c:numRef>
          </c:val>
          <c:smooth val="0"/>
        </c:ser>
        <c:ser>
          <c:idx val="13"/>
          <c:order val="12"/>
          <c:tx>
            <c:strRef>
              <c:f>'[Y&amp;H Maternity Dashboard Summary_Q2_1617_v2.xlsm]TimeSeries'!$D$44</c:f>
              <c:strCache>
                <c:ptCount val="1"/>
                <c:pt idx="0">
                  <c:v>York</c:v>
                </c:pt>
              </c:strCache>
            </c:strRef>
          </c:tx>
          <c:spPr>
            <a:ln>
              <a:solidFill>
                <a:schemeClr val="accent2">
                  <a:lumMod val="60000"/>
                  <a:lumOff val="40000"/>
                </a:schemeClr>
              </a:solidFill>
              <a:prstDash val="solid"/>
            </a:ln>
          </c:spPr>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Summary_Q2_1617_v2.xlsm]TimeSeries'!$E$44:$L$44</c:f>
              <c:numCache>
                <c:formatCode>General</c:formatCode>
                <c:ptCount val="5"/>
                <c:pt idx="0">
                  <c:v>1301</c:v>
                </c:pt>
                <c:pt idx="1">
                  <c:v>1218</c:v>
                </c:pt>
                <c:pt idx="2">
                  <c:v>1180</c:v>
                </c:pt>
                <c:pt idx="3">
                  <c:v>1211</c:v>
                </c:pt>
                <c:pt idx="4">
                  <c:v>1292</c:v>
                </c:pt>
              </c:numCache>
            </c:numRef>
          </c:val>
          <c:smooth val="0"/>
        </c:ser>
        <c:ser>
          <c:idx val="14"/>
          <c:order val="13"/>
          <c:tx>
            <c:strRef>
              <c:f>'[Y&amp;H Maternity Dashboard Summary_Q2_1617_v2.xlsm]TimeSeries'!$D$45</c:f>
              <c:strCache>
                <c:ptCount val="1"/>
                <c:pt idx="0">
                  <c:v>Median</c:v>
                </c:pt>
              </c:strCache>
            </c:strRef>
          </c:tx>
          <c:spPr>
            <a:ln>
              <a:solidFill>
                <a:schemeClr val="tx1"/>
              </a:solidFill>
              <a:prstDash val="dash"/>
            </a:ln>
          </c:spPr>
          <c:marker>
            <c:symbol val="none"/>
          </c:marker>
          <c:cat>
            <c:strRef>
              <c:f>'[Y&amp;H Maternity Dashboard Summary_Q2_1617_v2.xlsm]TimeSeries'!$E$31:$L$31</c:f>
              <c:strCache>
                <c:ptCount val="5"/>
                <c:pt idx="0">
                  <c:v>Jul-Sep
2015/16</c:v>
                </c:pt>
                <c:pt idx="1">
                  <c:v>Oct-Dec
2015/16</c:v>
                </c:pt>
                <c:pt idx="2">
                  <c:v>Jan-Mar
2015/16</c:v>
                </c:pt>
                <c:pt idx="3">
                  <c:v>Apr-Jun
2016/17</c:v>
                </c:pt>
                <c:pt idx="4">
                  <c:v>Jul-Sep
2016/17</c:v>
                </c:pt>
              </c:strCache>
            </c:strRef>
          </c:cat>
          <c:val>
            <c:numRef>
              <c:f>'[Y&amp;H Maternity Dashboard Summary_Q2_1617_v2.xlsm]TimeSeries'!$E$45:$L$45</c:f>
              <c:numCache>
                <c:formatCode>General</c:formatCode>
                <c:ptCount val="5"/>
                <c:pt idx="0">
                  <c:v>#N/A</c:v>
                </c:pt>
                <c:pt idx="1">
                  <c:v>#N/A</c:v>
                </c:pt>
                <c:pt idx="2">
                  <c:v>#N/A</c:v>
                </c:pt>
                <c:pt idx="3">
                  <c:v>#N/A</c:v>
                </c:pt>
                <c:pt idx="4">
                  <c:v>#N/A</c:v>
                </c:pt>
              </c:numCache>
            </c:numRef>
          </c:val>
          <c:smooth val="0"/>
        </c:ser>
        <c:dLbls>
          <c:showLegendKey val="0"/>
          <c:showVal val="0"/>
          <c:showCatName val="0"/>
          <c:showSerName val="0"/>
          <c:showPercent val="0"/>
          <c:showBubbleSize val="0"/>
        </c:dLbls>
        <c:marker val="1"/>
        <c:smooth val="0"/>
        <c:axId val="34633600"/>
        <c:axId val="34635136"/>
      </c:lineChart>
      <c:catAx>
        <c:axId val="34633600"/>
        <c:scaling>
          <c:orientation val="minMax"/>
        </c:scaling>
        <c:delete val="0"/>
        <c:axPos val="b"/>
        <c:majorTickMark val="out"/>
        <c:minorTickMark val="none"/>
        <c:tickLblPos val="nextTo"/>
        <c:crossAx val="34635136"/>
        <c:crosses val="autoZero"/>
        <c:auto val="1"/>
        <c:lblAlgn val="ctr"/>
        <c:lblOffset val="100"/>
        <c:noMultiLvlLbl val="0"/>
      </c:catAx>
      <c:valAx>
        <c:axId val="34635136"/>
        <c:scaling>
          <c:orientation val="minMax"/>
        </c:scaling>
        <c:delete val="0"/>
        <c:axPos val="l"/>
        <c:majorGridlines>
          <c:spPr>
            <a:ln>
              <a:solidFill>
                <a:schemeClr val="bg1">
                  <a:lumMod val="85000"/>
                </a:schemeClr>
              </a:solidFill>
            </a:ln>
          </c:spPr>
        </c:majorGridlines>
        <c:title>
          <c:tx>
            <c:strRef>
              <c:f>'[Y&amp;H Maternity Dashboard Summary_Q2_1617_v2.xlsm]drop downs'!$P$2</c:f>
              <c:strCache>
                <c:ptCount val="1"/>
                <c:pt idx="0">
                  <c:v>Number</c:v>
                </c:pt>
              </c:strCache>
            </c:strRef>
          </c:tx>
          <c:layout>
            <c:manualLayout>
              <c:xMode val="edge"/>
              <c:yMode val="edge"/>
              <c:x val="0"/>
              <c:y val="0.57026476224863909"/>
            </c:manualLayout>
          </c:layout>
          <c:overlay val="0"/>
          <c:txPr>
            <a:bodyPr rot="-5400000" vert="horz"/>
            <a:lstStyle/>
            <a:p>
              <a:pPr>
                <a:defRPr/>
              </a:pPr>
              <a:endParaRPr lang="en-US"/>
            </a:p>
          </c:txPr>
        </c:title>
        <c:numFmt formatCode="#,##0" sourceLinked="0"/>
        <c:majorTickMark val="out"/>
        <c:minorTickMark val="none"/>
        <c:tickLblPos val="nextTo"/>
        <c:crossAx val="34633600"/>
        <c:crosses val="autoZero"/>
        <c:crossBetween val="between"/>
      </c:valAx>
    </c:plotArea>
    <c:legend>
      <c:legendPos val="b"/>
      <c:legendEntry>
        <c:idx val="0"/>
        <c:delete val="1"/>
      </c:legendEntry>
      <c:legendEntry>
        <c:idx val="1"/>
        <c:delete val="1"/>
      </c:legendEntry>
      <c:legendEntry>
        <c:idx val="2"/>
        <c:delete val="1"/>
      </c:legendEntry>
      <c:legendEntry>
        <c:idx val="3"/>
        <c:delete val="1"/>
      </c:legendEntry>
      <c:legendEntry>
        <c:idx val="4"/>
        <c:delete val="1"/>
      </c:legendEntry>
      <c:legendEntry>
        <c:idx val="5"/>
        <c:delete val="1"/>
      </c:legendEntry>
      <c:legendEntry>
        <c:idx val="7"/>
        <c:delete val="1"/>
      </c:legendEntry>
      <c:legendEntry>
        <c:idx val="8"/>
        <c:delete val="1"/>
      </c:legendEntry>
      <c:legendEntry>
        <c:idx val="10"/>
        <c:delete val="1"/>
      </c:legendEntry>
      <c:legendEntry>
        <c:idx val="11"/>
        <c:delete val="1"/>
      </c:legendEntry>
      <c:legendEntry>
        <c:idx val="13"/>
        <c:delete val="1"/>
      </c:legendEntry>
      <c:layout>
        <c:manualLayout>
          <c:xMode val="edge"/>
          <c:yMode val="edge"/>
          <c:x val="3.6290749608254534E-3"/>
          <c:y val="0.88471985961988475"/>
          <c:w val="0.99222963535631703"/>
          <c:h val="0.11528015495883874"/>
        </c:manualLayout>
      </c:layout>
      <c:overlay val="0"/>
      <c:spPr>
        <a:solidFill>
          <a:schemeClr val="accent1">
            <a:lumMod val="20000"/>
            <a:lumOff val="80000"/>
          </a:schemeClr>
        </a:solidFill>
      </c:spPr>
    </c:legend>
    <c:plotVisOnly val="1"/>
    <c:dispBlanksAs val="gap"/>
    <c:showDLblsOverMax val="0"/>
  </c:chart>
  <c:spPr>
    <a:ln>
      <a:solidFill>
        <a:schemeClr val="tx2"/>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Activity</a:t>
            </a:r>
          </a:p>
        </c:rich>
      </c:tx>
      <c:layout/>
      <c:overlay val="0"/>
    </c:title>
    <c:autoTitleDeleted val="0"/>
    <c:plotArea>
      <c:layout>
        <c:manualLayout>
          <c:layoutTarget val="inner"/>
          <c:xMode val="edge"/>
          <c:yMode val="edge"/>
          <c:x val="0.12782400079644829"/>
          <c:y val="0.11658027845957414"/>
          <c:w val="0.76699182386374365"/>
          <c:h val="0.67239875672562999"/>
        </c:manualLayout>
      </c:layout>
      <c:barChart>
        <c:barDir val="col"/>
        <c:grouping val="clustered"/>
        <c:varyColors val="0"/>
        <c:ser>
          <c:idx val="0"/>
          <c:order val="0"/>
          <c:tx>
            <c:strRef>
              <c:f>Sheet3!$C$2</c:f>
              <c:strCache>
                <c:ptCount val="1"/>
                <c:pt idx="0">
                  <c:v>Activity</c:v>
                </c:pt>
              </c:strCache>
            </c:strRef>
          </c:tx>
          <c:invertIfNegative val="0"/>
          <c:cat>
            <c:multiLvlStrRef>
              <c:f>Sheet3!$A$3:$B$26</c:f>
              <c:multiLvlStrCache>
                <c:ptCount val="24"/>
                <c:lvl>
                  <c:pt idx="0">
                    <c:v>NL</c:v>
                  </c:pt>
                  <c:pt idx="1">
                    <c:v>S&amp;R</c:v>
                  </c:pt>
                  <c:pt idx="2">
                    <c:v>Hull</c:v>
                  </c:pt>
                  <c:pt idx="3">
                    <c:v>NEL</c:v>
                  </c:pt>
                  <c:pt idx="4">
                    <c:v>ERY</c:v>
                  </c:pt>
                  <c:pt idx="5">
                    <c:v>VoY</c:v>
                  </c:pt>
                  <c:pt idx="6">
                    <c:v>NL</c:v>
                  </c:pt>
                  <c:pt idx="7">
                    <c:v>S&amp;R</c:v>
                  </c:pt>
                  <c:pt idx="8">
                    <c:v>Hull</c:v>
                  </c:pt>
                  <c:pt idx="9">
                    <c:v>NEL</c:v>
                  </c:pt>
                  <c:pt idx="10">
                    <c:v>ERY</c:v>
                  </c:pt>
                  <c:pt idx="11">
                    <c:v>VoY</c:v>
                  </c:pt>
                  <c:pt idx="12">
                    <c:v>NL</c:v>
                  </c:pt>
                  <c:pt idx="13">
                    <c:v>S&amp;R</c:v>
                  </c:pt>
                  <c:pt idx="14">
                    <c:v>Hull</c:v>
                  </c:pt>
                  <c:pt idx="15">
                    <c:v>NEL</c:v>
                  </c:pt>
                  <c:pt idx="16">
                    <c:v>ERY</c:v>
                  </c:pt>
                  <c:pt idx="17">
                    <c:v>VoY</c:v>
                  </c:pt>
                  <c:pt idx="18">
                    <c:v>NL</c:v>
                  </c:pt>
                  <c:pt idx="19">
                    <c:v>S&amp;R</c:v>
                  </c:pt>
                  <c:pt idx="20">
                    <c:v>Hull</c:v>
                  </c:pt>
                  <c:pt idx="21">
                    <c:v>NEL</c:v>
                  </c:pt>
                  <c:pt idx="22">
                    <c:v>ERY</c:v>
                  </c:pt>
                  <c:pt idx="23">
                    <c:v>VoY</c:v>
                  </c:pt>
                </c:lvl>
                <c:lvl>
                  <c:pt idx="0">
                    <c:v>Midwifery Services </c:v>
                  </c:pt>
                  <c:pt idx="6">
                    <c:v>Neonatology</c:v>
                  </c:pt>
                  <c:pt idx="12">
                    <c:v>Obstetrics</c:v>
                  </c:pt>
                  <c:pt idx="18">
                    <c:v>Well Babies</c:v>
                  </c:pt>
                </c:lvl>
              </c:multiLvlStrCache>
            </c:multiLvlStrRef>
          </c:cat>
          <c:val>
            <c:numRef>
              <c:f>Sheet3!$C$3:$C$26</c:f>
              <c:numCache>
                <c:formatCode>_(* #,##0.00_);_(* \(#,##0.00\);_(* "-"??_);_(@_)</c:formatCode>
                <c:ptCount val="24"/>
                <c:pt idx="0">
                  <c:v>4082</c:v>
                </c:pt>
                <c:pt idx="1">
                  <c:v>4726</c:v>
                </c:pt>
                <c:pt idx="2">
                  <c:v>47980</c:v>
                </c:pt>
                <c:pt idx="3">
                  <c:v>2652</c:v>
                </c:pt>
                <c:pt idx="4">
                  <c:v>20179</c:v>
                </c:pt>
                <c:pt idx="5" formatCode="#,##0">
                  <c:v>6665</c:v>
                </c:pt>
                <c:pt idx="6">
                  <c:v>195</c:v>
                </c:pt>
                <c:pt idx="7">
                  <c:v>105</c:v>
                </c:pt>
                <c:pt idx="8">
                  <c:v>1196</c:v>
                </c:pt>
                <c:pt idx="9">
                  <c:v>0</c:v>
                </c:pt>
                <c:pt idx="10">
                  <c:v>576</c:v>
                </c:pt>
                <c:pt idx="11">
                  <c:v>231</c:v>
                </c:pt>
                <c:pt idx="12">
                  <c:v>2170</c:v>
                </c:pt>
                <c:pt idx="13">
                  <c:v>8905</c:v>
                </c:pt>
                <c:pt idx="14">
                  <c:v>20269</c:v>
                </c:pt>
                <c:pt idx="15">
                  <c:v>2961</c:v>
                </c:pt>
                <c:pt idx="16">
                  <c:v>17636</c:v>
                </c:pt>
                <c:pt idx="17">
                  <c:v>3115</c:v>
                </c:pt>
                <c:pt idx="18">
                  <c:v>980</c:v>
                </c:pt>
                <c:pt idx="19">
                  <c:v>0</c:v>
                </c:pt>
                <c:pt idx="20">
                  <c:v>1179</c:v>
                </c:pt>
                <c:pt idx="21">
                  <c:v>0</c:v>
                </c:pt>
                <c:pt idx="22">
                  <c:v>674</c:v>
                </c:pt>
                <c:pt idx="23">
                  <c:v>0</c:v>
                </c:pt>
              </c:numCache>
            </c:numRef>
          </c:val>
        </c:ser>
        <c:dLbls>
          <c:showLegendKey val="0"/>
          <c:showVal val="0"/>
          <c:showCatName val="0"/>
          <c:showSerName val="0"/>
          <c:showPercent val="0"/>
          <c:showBubbleSize val="0"/>
        </c:dLbls>
        <c:gapWidth val="150"/>
        <c:axId val="39538688"/>
        <c:axId val="39540224"/>
      </c:barChart>
      <c:catAx>
        <c:axId val="39538688"/>
        <c:scaling>
          <c:orientation val="minMax"/>
        </c:scaling>
        <c:delete val="0"/>
        <c:axPos val="b"/>
        <c:majorTickMark val="out"/>
        <c:minorTickMark val="none"/>
        <c:tickLblPos val="nextTo"/>
        <c:crossAx val="39540224"/>
        <c:crosses val="autoZero"/>
        <c:auto val="1"/>
        <c:lblAlgn val="ctr"/>
        <c:lblOffset val="100"/>
        <c:noMultiLvlLbl val="0"/>
      </c:catAx>
      <c:valAx>
        <c:axId val="39540224"/>
        <c:scaling>
          <c:orientation val="minMax"/>
        </c:scaling>
        <c:delete val="0"/>
        <c:axPos val="l"/>
        <c:majorGridlines/>
        <c:numFmt formatCode="_(* #,##0.00_);_(* \(#,##0.00\);_(* &quot;-&quot;??_);_(@_)" sourceLinked="1"/>
        <c:majorTickMark val="out"/>
        <c:minorTickMark val="none"/>
        <c:tickLblPos val="nextTo"/>
        <c:crossAx val="39538688"/>
        <c:crosses val="autoZero"/>
        <c:crossBetween val="between"/>
      </c:valAx>
    </c:plotArea>
    <c:legend>
      <c:legendPos val="r"/>
      <c:layout/>
      <c:overlay val="0"/>
    </c:legend>
    <c:plotVisOnly val="1"/>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Cost (£000)</a:t>
            </a:r>
          </a:p>
        </c:rich>
      </c:tx>
      <c:layout>
        <c:manualLayout>
          <c:xMode val="edge"/>
          <c:yMode val="edge"/>
          <c:x val="0.43583908718613223"/>
          <c:y val="0"/>
        </c:manualLayout>
      </c:layout>
      <c:overlay val="0"/>
    </c:title>
    <c:autoTitleDeleted val="0"/>
    <c:plotArea>
      <c:layout>
        <c:manualLayout>
          <c:layoutTarget val="inner"/>
          <c:xMode val="edge"/>
          <c:yMode val="edge"/>
          <c:x val="0.12774144456996528"/>
          <c:y val="8.938182669786271E-2"/>
          <c:w val="0.77475633727602233"/>
          <c:h val="0.71546415960304244"/>
        </c:manualLayout>
      </c:layout>
      <c:barChart>
        <c:barDir val="col"/>
        <c:grouping val="clustered"/>
        <c:varyColors val="0"/>
        <c:ser>
          <c:idx val="0"/>
          <c:order val="0"/>
          <c:tx>
            <c:strRef>
              <c:f>Sheet3!$D$2</c:f>
              <c:strCache>
                <c:ptCount val="1"/>
                <c:pt idx="0">
                  <c:v>Cost (£000)</c:v>
                </c:pt>
              </c:strCache>
            </c:strRef>
          </c:tx>
          <c:invertIfNegative val="0"/>
          <c:cat>
            <c:multiLvlStrRef>
              <c:f>Sheet3!$A$3:$B$26</c:f>
              <c:multiLvlStrCache>
                <c:ptCount val="24"/>
                <c:lvl>
                  <c:pt idx="0">
                    <c:v>NL</c:v>
                  </c:pt>
                  <c:pt idx="1">
                    <c:v>S&amp;R</c:v>
                  </c:pt>
                  <c:pt idx="2">
                    <c:v>Hull</c:v>
                  </c:pt>
                  <c:pt idx="3">
                    <c:v>NEL</c:v>
                  </c:pt>
                  <c:pt idx="4">
                    <c:v>ERY</c:v>
                  </c:pt>
                  <c:pt idx="5">
                    <c:v>VoY</c:v>
                  </c:pt>
                  <c:pt idx="6">
                    <c:v>NL</c:v>
                  </c:pt>
                  <c:pt idx="7">
                    <c:v>S&amp;R</c:v>
                  </c:pt>
                  <c:pt idx="8">
                    <c:v>Hull</c:v>
                  </c:pt>
                  <c:pt idx="9">
                    <c:v>NEL</c:v>
                  </c:pt>
                  <c:pt idx="10">
                    <c:v>ERY</c:v>
                  </c:pt>
                  <c:pt idx="11">
                    <c:v>VoY</c:v>
                  </c:pt>
                  <c:pt idx="12">
                    <c:v>NL</c:v>
                  </c:pt>
                  <c:pt idx="13">
                    <c:v>S&amp;R</c:v>
                  </c:pt>
                  <c:pt idx="14">
                    <c:v>Hull</c:v>
                  </c:pt>
                  <c:pt idx="15">
                    <c:v>NEL</c:v>
                  </c:pt>
                  <c:pt idx="16">
                    <c:v>ERY</c:v>
                  </c:pt>
                  <c:pt idx="17">
                    <c:v>VoY</c:v>
                  </c:pt>
                  <c:pt idx="18">
                    <c:v>NL</c:v>
                  </c:pt>
                  <c:pt idx="19">
                    <c:v>S&amp;R</c:v>
                  </c:pt>
                  <c:pt idx="20">
                    <c:v>Hull</c:v>
                  </c:pt>
                  <c:pt idx="21">
                    <c:v>NEL</c:v>
                  </c:pt>
                  <c:pt idx="22">
                    <c:v>ERY</c:v>
                  </c:pt>
                  <c:pt idx="23">
                    <c:v>VoY</c:v>
                  </c:pt>
                </c:lvl>
                <c:lvl>
                  <c:pt idx="0">
                    <c:v>Midwifery Services </c:v>
                  </c:pt>
                  <c:pt idx="6">
                    <c:v>Neonatology</c:v>
                  </c:pt>
                  <c:pt idx="12">
                    <c:v>Obstetrics</c:v>
                  </c:pt>
                  <c:pt idx="18">
                    <c:v>Well Babies</c:v>
                  </c:pt>
                </c:lvl>
              </c:multiLvlStrCache>
            </c:multiLvlStrRef>
          </c:cat>
          <c:val>
            <c:numRef>
              <c:f>Sheet3!$D$3:$D$26</c:f>
              <c:numCache>
                <c:formatCode>"£"#,##0</c:formatCode>
                <c:ptCount val="24"/>
                <c:pt idx="0">
                  <c:v>3118.1170000000002</c:v>
                </c:pt>
                <c:pt idx="1">
                  <c:v>2436.1439999999998</c:v>
                </c:pt>
                <c:pt idx="2">
                  <c:v>8512.6910000000007</c:v>
                </c:pt>
                <c:pt idx="3">
                  <c:v>2646</c:v>
                </c:pt>
                <c:pt idx="4">
                  <c:v>5132.527</c:v>
                </c:pt>
                <c:pt idx="5">
                  <c:v>5460.1319999999996</c:v>
                </c:pt>
                <c:pt idx="6">
                  <c:v>90.885000000000005</c:v>
                </c:pt>
                <c:pt idx="7">
                  <c:v>72.328000000000003</c:v>
                </c:pt>
                <c:pt idx="8">
                  <c:v>275.76499999999999</c:v>
                </c:pt>
                <c:pt idx="9">
                  <c:v>0</c:v>
                </c:pt>
                <c:pt idx="10">
                  <c:v>161.251</c:v>
                </c:pt>
                <c:pt idx="11">
                  <c:v>187.42599999999999</c:v>
                </c:pt>
                <c:pt idx="12">
                  <c:v>3494.741</c:v>
                </c:pt>
                <c:pt idx="13">
                  <c:v>2015.1379999999999</c:v>
                </c:pt>
                <c:pt idx="14">
                  <c:v>7876.42</c:v>
                </c:pt>
                <c:pt idx="15">
                  <c:v>2646</c:v>
                </c:pt>
                <c:pt idx="16">
                  <c:v>4913.7110000000002</c:v>
                </c:pt>
                <c:pt idx="17">
                  <c:v>5919.4989999999998</c:v>
                </c:pt>
                <c:pt idx="18">
                  <c:v>0.46600000000000003</c:v>
                </c:pt>
                <c:pt idx="19">
                  <c:v>3.0000000000000001E-3</c:v>
                </c:pt>
                <c:pt idx="20">
                  <c:v>1.226</c:v>
                </c:pt>
                <c:pt idx="21">
                  <c:v>0</c:v>
                </c:pt>
                <c:pt idx="22">
                  <c:v>1E-3</c:v>
                </c:pt>
                <c:pt idx="23">
                  <c:v>0</c:v>
                </c:pt>
              </c:numCache>
            </c:numRef>
          </c:val>
        </c:ser>
        <c:dLbls>
          <c:showLegendKey val="0"/>
          <c:showVal val="0"/>
          <c:showCatName val="0"/>
          <c:showSerName val="0"/>
          <c:showPercent val="0"/>
          <c:showBubbleSize val="0"/>
        </c:dLbls>
        <c:gapWidth val="150"/>
        <c:axId val="39564800"/>
        <c:axId val="39566336"/>
      </c:barChart>
      <c:catAx>
        <c:axId val="39564800"/>
        <c:scaling>
          <c:orientation val="minMax"/>
        </c:scaling>
        <c:delete val="0"/>
        <c:axPos val="b"/>
        <c:majorTickMark val="out"/>
        <c:minorTickMark val="none"/>
        <c:tickLblPos val="nextTo"/>
        <c:crossAx val="39566336"/>
        <c:crosses val="autoZero"/>
        <c:auto val="1"/>
        <c:lblAlgn val="ctr"/>
        <c:lblOffset val="100"/>
        <c:noMultiLvlLbl val="0"/>
      </c:catAx>
      <c:valAx>
        <c:axId val="39566336"/>
        <c:scaling>
          <c:orientation val="minMax"/>
        </c:scaling>
        <c:delete val="0"/>
        <c:axPos val="l"/>
        <c:majorGridlines/>
        <c:numFmt formatCode="&quot;£&quot;#,##0" sourceLinked="1"/>
        <c:majorTickMark val="out"/>
        <c:minorTickMark val="none"/>
        <c:tickLblPos val="nextTo"/>
        <c:crossAx val="39564800"/>
        <c:crosses val="autoZero"/>
        <c:crossBetween val="between"/>
      </c:valAx>
    </c:plotArea>
    <c:legend>
      <c:legendPos val="r"/>
      <c:layout>
        <c:manualLayout>
          <c:xMode val="edge"/>
          <c:yMode val="edge"/>
          <c:x val="0.87872510865129394"/>
          <c:y val="0.52005601652089672"/>
          <c:w val="0.11079750764766511"/>
          <c:h val="7.2483446436332338E-2"/>
        </c:manualLayout>
      </c:layout>
      <c:overlay val="0"/>
    </c:legend>
    <c:plotVisOnly val="1"/>
    <c:dispBlanksAs val="gap"/>
    <c:showDLblsOverMax val="0"/>
  </c:chart>
  <c:spPr>
    <a:ln>
      <a:solidFill>
        <a:schemeClr val="accent1"/>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64118" y="0"/>
            <a:ext cx="2879619" cy="488791"/>
          </a:xfrm>
          <a:prstGeom prst="rect">
            <a:avLst/>
          </a:prstGeom>
        </p:spPr>
        <p:txBody>
          <a:bodyPr vert="horz" lIns="91440" tIns="45720" rIns="91440" bIns="45720" rtlCol="0"/>
          <a:lstStyle>
            <a:lvl1pPr algn="r">
              <a:defRPr sz="1200"/>
            </a:lvl1pPr>
          </a:lstStyle>
          <a:p>
            <a:fld id="{DA277D13-29A6-4EAA-8154-87731F099278}" type="datetimeFigureOut">
              <a:rPr lang="en-GB" smtClean="0"/>
              <a:t>01/10/2017</a:t>
            </a:fld>
            <a:endParaRPr lang="en-GB" dirty="0"/>
          </a:p>
        </p:txBody>
      </p:sp>
      <p:sp>
        <p:nvSpPr>
          <p:cNvPr id="4" name="Footer Placeholder 3"/>
          <p:cNvSpPr>
            <a:spLocks noGrp="1"/>
          </p:cNvSpPr>
          <p:nvPr>
            <p:ph type="ftr" sz="quarter" idx="2"/>
          </p:nvPr>
        </p:nvSpPr>
        <p:spPr>
          <a:xfrm>
            <a:off x="0" y="9285337"/>
            <a:ext cx="2879619" cy="48879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64118" y="9285337"/>
            <a:ext cx="2879619" cy="488791"/>
          </a:xfrm>
          <a:prstGeom prst="rect">
            <a:avLst/>
          </a:prstGeom>
        </p:spPr>
        <p:txBody>
          <a:bodyPr vert="horz" lIns="91440" tIns="45720" rIns="91440" bIns="45720" rtlCol="0" anchor="b"/>
          <a:lstStyle>
            <a:lvl1pPr algn="r">
              <a:defRPr sz="1200"/>
            </a:lvl1pPr>
          </a:lstStyle>
          <a:p>
            <a:fld id="{0E2A19E8-5E40-4A4F-BB3D-AC1AF8456B91}" type="slidenum">
              <a:rPr lang="en-GB" smtClean="0"/>
              <a:t>‹#›</a:t>
            </a:fld>
            <a:endParaRPr lang="en-GB" dirty="0"/>
          </a:p>
        </p:txBody>
      </p:sp>
    </p:spTree>
    <p:extLst>
      <p:ext uri="{BB962C8B-B14F-4D97-AF65-F5344CB8AC3E}">
        <p14:creationId xmlns:p14="http://schemas.microsoft.com/office/powerpoint/2010/main" val="70122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9619" cy="4887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64118" y="0"/>
            <a:ext cx="2879619" cy="488791"/>
          </a:xfrm>
          <a:prstGeom prst="rect">
            <a:avLst/>
          </a:prstGeom>
        </p:spPr>
        <p:txBody>
          <a:bodyPr vert="horz" lIns="91440" tIns="45720" rIns="91440" bIns="45720" rtlCol="0"/>
          <a:lstStyle>
            <a:lvl1pPr algn="r">
              <a:defRPr sz="1200"/>
            </a:lvl1pPr>
          </a:lstStyle>
          <a:p>
            <a:fld id="{680A5111-F91D-43AE-92F4-DA2C915ABF4A}" type="datetimeFigureOut">
              <a:rPr lang="en-GB" smtClean="0"/>
              <a:t>01/10/2017</a:t>
            </a:fld>
            <a:endParaRPr lang="en-GB" dirty="0"/>
          </a:p>
        </p:txBody>
      </p:sp>
      <p:sp>
        <p:nvSpPr>
          <p:cNvPr id="4" name="Slide Image Placeholder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4528" y="4643517"/>
            <a:ext cx="5316220" cy="439912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7"/>
            <a:ext cx="2879619" cy="48879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64118" y="9285337"/>
            <a:ext cx="2879619" cy="488791"/>
          </a:xfrm>
          <a:prstGeom prst="rect">
            <a:avLst/>
          </a:prstGeom>
        </p:spPr>
        <p:txBody>
          <a:bodyPr vert="horz" lIns="91440" tIns="45720" rIns="91440" bIns="45720" rtlCol="0" anchor="b"/>
          <a:lstStyle>
            <a:lvl1pPr algn="r">
              <a:defRPr sz="1200"/>
            </a:lvl1pPr>
          </a:lstStyle>
          <a:p>
            <a:fld id="{97AC0584-38DA-42CA-9526-66DB2BC18889}" type="slidenum">
              <a:rPr lang="en-GB" smtClean="0"/>
              <a:t>‹#›</a:t>
            </a:fld>
            <a:endParaRPr lang="en-GB" dirty="0"/>
          </a:p>
        </p:txBody>
      </p:sp>
    </p:spTree>
    <p:extLst>
      <p:ext uri="{BB962C8B-B14F-4D97-AF65-F5344CB8AC3E}">
        <p14:creationId xmlns:p14="http://schemas.microsoft.com/office/powerpoint/2010/main" val="1644101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AC0584-38DA-42CA-9526-66DB2BC18889}" type="slidenum">
              <a:rPr lang="en-GB" smtClean="0"/>
              <a:t>2</a:t>
            </a:fld>
            <a:endParaRPr lang="en-GB" dirty="0"/>
          </a:p>
        </p:txBody>
      </p:sp>
    </p:spTree>
    <p:extLst>
      <p:ext uri="{BB962C8B-B14F-4D97-AF65-F5344CB8AC3E}">
        <p14:creationId xmlns:p14="http://schemas.microsoft.com/office/powerpoint/2010/main" val="266570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B8AF2E-F06B-4C1B-9398-B2685BB28115}" type="datetime1">
              <a:rPr lang="en-GB" smtClean="0"/>
              <a:t>01/10/2017</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
        <p:nvSpPr>
          <p:cNvPr id="6" name="Slide Number Placeholder 5"/>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393597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7F74F9-6128-4275-A98E-72F25E7F8924}" type="datetime1">
              <a:rPr lang="en-GB" smtClean="0"/>
              <a:t>01/10/2017</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
        <p:nvSpPr>
          <p:cNvPr id="6" name="Slide Number Placeholder 5"/>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346862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D11269-E8C7-4B21-9D3D-C38D5CD13A5F}" type="datetime1">
              <a:rPr lang="en-GB" smtClean="0"/>
              <a:t>01/10/2017</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
        <p:nvSpPr>
          <p:cNvPr id="6" name="Slide Number Placeholder 5"/>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315880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F5914-3962-4164-83F4-2ED9D0FAF4BC}" type="datetime1">
              <a:rPr lang="en-GB" smtClean="0"/>
              <a:t>01/10/2017</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
        <p:nvSpPr>
          <p:cNvPr id="6" name="Slide Number Placeholder 5"/>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428984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FD4548-9F86-4836-91D3-01128B193D4D}" type="datetime1">
              <a:rPr lang="en-GB" smtClean="0"/>
              <a:t>01/10/2017</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
        <p:nvSpPr>
          <p:cNvPr id="6" name="Slide Number Placeholder 5"/>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69554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01E59C-593C-4561-93A4-8C97A7A83600}" type="datetime1">
              <a:rPr lang="en-GB" smtClean="0"/>
              <a:t>01/10/2017</a:t>
            </a:fld>
            <a:endParaRPr lang="en-GB" dirty="0"/>
          </a:p>
        </p:txBody>
      </p:sp>
      <p:sp>
        <p:nvSpPr>
          <p:cNvPr id="6" name="Footer Placeholder 5"/>
          <p:cNvSpPr>
            <a:spLocks noGrp="1"/>
          </p:cNvSpPr>
          <p:nvPr>
            <p:ph type="ftr" sz="quarter" idx="11"/>
          </p:nvPr>
        </p:nvSpPr>
        <p:spPr/>
        <p:txBody>
          <a:bodyPr/>
          <a:lstStyle/>
          <a:p>
            <a:r>
              <a:rPr lang="en-GB" dirty="0" smtClean="0"/>
              <a:t>LMS Plan V4 170921</a:t>
            </a:r>
            <a:endParaRPr lang="en-GB" dirty="0"/>
          </a:p>
        </p:txBody>
      </p:sp>
      <p:sp>
        <p:nvSpPr>
          <p:cNvPr id="7" name="Slide Number Placeholder 6"/>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155274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BCFFC4-86F3-4DD4-BD9C-ACEFFBCFC8E5}" type="datetime1">
              <a:rPr lang="en-GB" smtClean="0"/>
              <a:t>01/10/2017</a:t>
            </a:fld>
            <a:endParaRPr lang="en-GB" dirty="0"/>
          </a:p>
        </p:txBody>
      </p:sp>
      <p:sp>
        <p:nvSpPr>
          <p:cNvPr id="8" name="Footer Placeholder 7"/>
          <p:cNvSpPr>
            <a:spLocks noGrp="1"/>
          </p:cNvSpPr>
          <p:nvPr>
            <p:ph type="ftr" sz="quarter" idx="11"/>
          </p:nvPr>
        </p:nvSpPr>
        <p:spPr/>
        <p:txBody>
          <a:bodyPr/>
          <a:lstStyle/>
          <a:p>
            <a:r>
              <a:rPr lang="en-GB" dirty="0" smtClean="0"/>
              <a:t>LMS Plan V4 170921</a:t>
            </a:r>
            <a:endParaRPr lang="en-GB" dirty="0"/>
          </a:p>
        </p:txBody>
      </p:sp>
      <p:sp>
        <p:nvSpPr>
          <p:cNvPr id="9" name="Slide Number Placeholder 8"/>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85604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06307D-F394-4B09-8135-9A57673DB774}" type="datetime1">
              <a:rPr lang="en-GB" smtClean="0"/>
              <a:t>01/10/2017</a:t>
            </a:fld>
            <a:endParaRPr lang="en-GB"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50412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A762D-2EA4-49CE-818E-1DA9805432B2}" type="datetime1">
              <a:rPr lang="en-GB" smtClean="0"/>
              <a:t>01/10/2017</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4" name="Slide Number Placeholder 3"/>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234008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10DF1-966F-4572-9C26-0A248458E529}" type="datetime1">
              <a:rPr lang="en-GB" smtClean="0"/>
              <a:t>01/10/2017</a:t>
            </a:fld>
            <a:endParaRPr lang="en-GB" dirty="0"/>
          </a:p>
        </p:txBody>
      </p:sp>
      <p:sp>
        <p:nvSpPr>
          <p:cNvPr id="6" name="Footer Placeholder 5"/>
          <p:cNvSpPr>
            <a:spLocks noGrp="1"/>
          </p:cNvSpPr>
          <p:nvPr>
            <p:ph type="ftr" sz="quarter" idx="11"/>
          </p:nvPr>
        </p:nvSpPr>
        <p:spPr/>
        <p:txBody>
          <a:bodyPr/>
          <a:lstStyle/>
          <a:p>
            <a:r>
              <a:rPr lang="en-GB" dirty="0" smtClean="0"/>
              <a:t>LMS Plan V4 170921</a:t>
            </a:r>
            <a:endParaRPr lang="en-GB" dirty="0"/>
          </a:p>
        </p:txBody>
      </p:sp>
      <p:sp>
        <p:nvSpPr>
          <p:cNvPr id="7" name="Slide Number Placeholder 6"/>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362409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CC99F-0D05-4F7B-AFCD-DD44703CAFAF}" type="datetime1">
              <a:rPr lang="en-GB" smtClean="0"/>
              <a:t>01/10/2017</a:t>
            </a:fld>
            <a:endParaRPr lang="en-GB" dirty="0"/>
          </a:p>
        </p:txBody>
      </p:sp>
      <p:sp>
        <p:nvSpPr>
          <p:cNvPr id="6" name="Footer Placeholder 5"/>
          <p:cNvSpPr>
            <a:spLocks noGrp="1"/>
          </p:cNvSpPr>
          <p:nvPr>
            <p:ph type="ftr" sz="quarter" idx="11"/>
          </p:nvPr>
        </p:nvSpPr>
        <p:spPr/>
        <p:txBody>
          <a:bodyPr/>
          <a:lstStyle/>
          <a:p>
            <a:r>
              <a:rPr lang="en-GB" dirty="0" smtClean="0"/>
              <a:t>LMS Plan V4 170921</a:t>
            </a:r>
            <a:endParaRPr lang="en-GB" dirty="0"/>
          </a:p>
        </p:txBody>
      </p:sp>
      <p:sp>
        <p:nvSpPr>
          <p:cNvPr id="7" name="Slide Number Placeholder 6"/>
          <p:cNvSpPr>
            <a:spLocks noGrp="1"/>
          </p:cNvSpPr>
          <p:nvPr>
            <p:ph type="sldNum" sz="quarter" idx="12"/>
          </p:nvPr>
        </p:nvSpPr>
        <p:spPr/>
        <p:txBody>
          <a:bodyPr/>
          <a:lstStyle/>
          <a:p>
            <a:fld id="{471637F2-561A-480F-87B6-BFA192677A7E}" type="slidenum">
              <a:rPr lang="en-GB" smtClean="0"/>
              <a:t>‹#›</a:t>
            </a:fld>
            <a:endParaRPr lang="en-GB" dirty="0"/>
          </a:p>
        </p:txBody>
      </p:sp>
    </p:spTree>
    <p:extLst>
      <p:ext uri="{BB962C8B-B14F-4D97-AF65-F5344CB8AC3E}">
        <p14:creationId xmlns:p14="http://schemas.microsoft.com/office/powerpoint/2010/main" val="96233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BE526-E133-42CA-80D7-D4FAC9CC2606}" type="datetime1">
              <a:rPr lang="en-GB" smtClean="0"/>
              <a:t>01/10/2017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LMS Plan V4 170921</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637F2-561A-480F-87B6-BFA192677A7E}" type="slidenum">
              <a:rPr lang="en-GB" smtClean="0"/>
              <a:t>‹#›</a:t>
            </a:fld>
            <a:endParaRPr lang="en-GB" dirty="0"/>
          </a:p>
        </p:txBody>
      </p:sp>
    </p:spTree>
    <p:extLst>
      <p:ext uri="{BB962C8B-B14F-4D97-AF65-F5344CB8AC3E}">
        <p14:creationId xmlns:p14="http://schemas.microsoft.com/office/powerpoint/2010/main" val="152321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tx2"/>
                </a:solidFill>
              </a:rPr>
              <a:t>Humber, Coast and Vale</a:t>
            </a:r>
            <a:br>
              <a:rPr lang="en-GB" b="1" dirty="0" smtClean="0">
                <a:solidFill>
                  <a:schemeClr val="tx2"/>
                </a:solidFill>
              </a:rPr>
            </a:br>
            <a:r>
              <a:rPr lang="en-GB" b="1" dirty="0" smtClean="0">
                <a:solidFill>
                  <a:schemeClr val="tx2"/>
                </a:solidFill>
              </a:rPr>
              <a:t>Local Maternity System</a:t>
            </a:r>
            <a:endParaRPr lang="en-GB" b="1" dirty="0">
              <a:solidFill>
                <a:schemeClr val="tx2"/>
              </a:solidFill>
            </a:endParaRPr>
          </a:p>
        </p:txBody>
      </p:sp>
      <p:sp>
        <p:nvSpPr>
          <p:cNvPr id="3" name="Subtitle 2"/>
          <p:cNvSpPr>
            <a:spLocks noGrp="1"/>
          </p:cNvSpPr>
          <p:nvPr>
            <p:ph type="subTitle" idx="1"/>
          </p:nvPr>
        </p:nvSpPr>
        <p:spPr>
          <a:xfrm>
            <a:off x="1371600" y="5157192"/>
            <a:ext cx="6400800" cy="481608"/>
          </a:xfrm>
        </p:spPr>
        <p:txBody>
          <a:bodyPr>
            <a:normAutofit fontScale="92500" lnSpcReduction="20000"/>
          </a:bodyPr>
          <a:lstStyle/>
          <a:p>
            <a:r>
              <a:rPr lang="en-GB" b="1" dirty="0" smtClean="0">
                <a:solidFill>
                  <a:schemeClr val="tx2"/>
                </a:solidFill>
              </a:rPr>
              <a:t>System Plan 2017 - 2020</a:t>
            </a:r>
            <a:endParaRPr lang="en-GB" b="1" dirty="0">
              <a:solidFill>
                <a:schemeClr val="tx2"/>
              </a:solidFill>
            </a:endParaRPr>
          </a:p>
        </p:txBody>
      </p:sp>
      <p:pic>
        <p:nvPicPr>
          <p:cNvPr id="1028" name="Picture 4" descr="C:\Users\karen.ellis1\AppData\Local\Microsoft\Windows\Temporary Internet Files\Content.IE5\12OZRZ38\blue-1153340_960_720[1].png"/>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7740352" y="116632"/>
            <a:ext cx="1140821"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602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562074"/>
          </a:xfrm>
          <a:solidFill>
            <a:srgbClr val="92D050"/>
          </a:solidFill>
        </p:spPr>
        <p:txBody>
          <a:bodyPr>
            <a:normAutofit/>
          </a:bodyPr>
          <a:lstStyle/>
          <a:p>
            <a:pPr algn="l"/>
            <a:r>
              <a:rPr lang="en-GB" sz="2500" b="1" dirty="0" smtClean="0">
                <a:solidFill>
                  <a:schemeClr val="tx2"/>
                </a:solidFill>
              </a:rPr>
              <a:t>Better </a:t>
            </a:r>
            <a:r>
              <a:rPr lang="en-GB" sz="2500" b="1" dirty="0">
                <a:solidFill>
                  <a:schemeClr val="tx2"/>
                </a:solidFill>
              </a:rPr>
              <a:t>Births (2016)	</a:t>
            </a:r>
          </a:p>
        </p:txBody>
      </p:sp>
      <p:sp>
        <p:nvSpPr>
          <p:cNvPr id="3" name="Content Placeholder 2"/>
          <p:cNvSpPr>
            <a:spLocks noGrp="1"/>
          </p:cNvSpPr>
          <p:nvPr>
            <p:ph idx="1"/>
          </p:nvPr>
        </p:nvSpPr>
        <p:spPr>
          <a:xfrm>
            <a:off x="457200" y="908721"/>
            <a:ext cx="5077649" cy="430205"/>
          </a:xfrm>
        </p:spPr>
        <p:txBody>
          <a:bodyPr>
            <a:normAutofit/>
          </a:bodyPr>
          <a:lstStyle/>
          <a:p>
            <a:pPr marL="0" indent="0">
              <a:buNone/>
            </a:pPr>
            <a:r>
              <a:rPr lang="en-GB" sz="1700" b="1" dirty="0" smtClean="0">
                <a:solidFill>
                  <a:schemeClr val="tx2"/>
                </a:solidFill>
              </a:rPr>
              <a:t>		          		 </a:t>
            </a:r>
            <a:r>
              <a:rPr lang="en-GB" sz="1500" b="1" dirty="0" smtClean="0">
                <a:solidFill>
                  <a:schemeClr val="tx2"/>
                </a:solidFill>
              </a:rPr>
              <a:t>7 Themes</a:t>
            </a:r>
          </a:p>
          <a:p>
            <a:pPr marL="0" indent="0">
              <a:buNone/>
            </a:pPr>
            <a:endParaRPr lang="en-GB" sz="1200" dirty="0"/>
          </a:p>
        </p:txBody>
      </p:sp>
      <p:sp>
        <p:nvSpPr>
          <p:cNvPr id="4" name="Slide Number Placeholder 3"/>
          <p:cNvSpPr>
            <a:spLocks noGrp="1"/>
          </p:cNvSpPr>
          <p:nvPr>
            <p:ph type="sldNum" sz="quarter" idx="12"/>
          </p:nvPr>
        </p:nvSpPr>
        <p:spPr/>
        <p:txBody>
          <a:bodyPr/>
          <a:lstStyle/>
          <a:p>
            <a:fld id="{471637F2-561A-480F-87B6-BFA192677A7E}" type="slidenum">
              <a:rPr lang="en-GB" smtClean="0"/>
              <a:t>10</a:t>
            </a:fld>
            <a:endParaRPr lang="en-GB"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3184" r="13023" b="16721"/>
          <a:stretch/>
        </p:blipFill>
        <p:spPr>
          <a:xfrm>
            <a:off x="5677991" y="932606"/>
            <a:ext cx="1440160" cy="812640"/>
          </a:xfrm>
          <a:prstGeom prst="rect">
            <a:avLst/>
          </a:prstGeom>
        </p:spPr>
      </p:pic>
      <p:grpSp>
        <p:nvGrpSpPr>
          <p:cNvPr id="7" name="Group 6"/>
          <p:cNvGrpSpPr/>
          <p:nvPr/>
        </p:nvGrpSpPr>
        <p:grpSpPr>
          <a:xfrm>
            <a:off x="3995936" y="1881197"/>
            <a:ext cx="4867005" cy="1686159"/>
            <a:chOff x="353066" y="2524685"/>
            <a:chExt cx="8219323" cy="2957169"/>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b="4375"/>
            <a:stretch/>
          </p:blipFill>
          <p:spPr>
            <a:xfrm>
              <a:off x="3193694" y="2524685"/>
              <a:ext cx="2576242" cy="1231766"/>
            </a:xfrm>
            <a:prstGeom prst="rect">
              <a:avLst/>
            </a:prstGeom>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b="7722"/>
            <a:stretch/>
          </p:blipFill>
          <p:spPr>
            <a:xfrm>
              <a:off x="6067993" y="2524685"/>
              <a:ext cx="2504396" cy="1155504"/>
            </a:xfrm>
            <a:prstGeom prst="rect">
              <a:avLst/>
            </a:prstGeom>
          </p:spPr>
        </p:pic>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r="2627" b="13542"/>
            <a:stretch/>
          </p:blipFill>
          <p:spPr>
            <a:xfrm>
              <a:off x="3242928" y="4353311"/>
              <a:ext cx="2542020" cy="1128543"/>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3066" y="4210844"/>
              <a:ext cx="2542020" cy="1271010"/>
            </a:xfrm>
            <a:prstGeom prst="rect">
              <a:avLst/>
            </a:prstGeom>
          </p:spPr>
        </p:pic>
        <p:pic>
          <p:nvPicPr>
            <p:cNvPr id="12" name="Picture 11"/>
            <p:cNvPicPr>
              <a:picLocks noChangeAspect="1"/>
            </p:cNvPicPr>
            <p:nvPr/>
          </p:nvPicPr>
          <p:blipFill rotWithShape="1">
            <a:blip r:embed="rId7" cstate="print">
              <a:extLst>
                <a:ext uri="{28A0092B-C50C-407E-A947-70E740481C1C}">
                  <a14:useLocalDpi xmlns:a14="http://schemas.microsoft.com/office/drawing/2010/main" val="0"/>
                </a:ext>
              </a:extLst>
            </a:blip>
            <a:srcRect b="5208"/>
            <a:stretch/>
          </p:blipFill>
          <p:spPr>
            <a:xfrm>
              <a:off x="353066" y="2524685"/>
              <a:ext cx="2598892" cy="1231766"/>
            </a:xfrm>
            <a:prstGeom prst="rect">
              <a:avLst/>
            </a:prstGeom>
          </p:spPr>
        </p:pic>
        <p:pic>
          <p:nvPicPr>
            <p:cNvPr id="13"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64285" y="4321485"/>
              <a:ext cx="2311813" cy="1160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TextBox 13"/>
          <p:cNvSpPr txBox="1"/>
          <p:nvPr/>
        </p:nvSpPr>
        <p:spPr>
          <a:xfrm>
            <a:off x="494988" y="2595499"/>
            <a:ext cx="3168352" cy="2973122"/>
          </a:xfrm>
          <a:prstGeom prst="rect">
            <a:avLst/>
          </a:prstGeom>
          <a:noFill/>
          <a:ln>
            <a:solidFill>
              <a:schemeClr val="accent1"/>
            </a:solidFill>
          </a:ln>
        </p:spPr>
        <p:txBody>
          <a:bodyPr wrap="square" rtlCol="0">
            <a:spAutoFit/>
          </a:bodyPr>
          <a:lstStyle/>
          <a:p>
            <a:pPr>
              <a:lnSpc>
                <a:spcPct val="120000"/>
              </a:lnSpc>
            </a:pPr>
            <a:r>
              <a:rPr lang="en-GB" sz="1200" dirty="0" smtClean="0">
                <a:cs typeface="Arial"/>
              </a:rPr>
              <a:t>Improving choice and personalisation of maternity services so that:</a:t>
            </a:r>
          </a:p>
          <a:p>
            <a:pPr marL="171450" indent="-171450">
              <a:lnSpc>
                <a:spcPct val="120000"/>
              </a:lnSpc>
              <a:buFont typeface="Wingdings" panose="05000000000000000000" pitchFamily="2" charset="2"/>
              <a:buChar char="v"/>
            </a:pPr>
            <a:r>
              <a:rPr lang="en-GB" sz="1200" dirty="0" smtClean="0">
                <a:cs typeface="Arial"/>
              </a:rPr>
              <a:t>all pregnant women have a personalised care plan</a:t>
            </a:r>
          </a:p>
          <a:p>
            <a:pPr marL="171450" indent="-171450">
              <a:lnSpc>
                <a:spcPct val="120000"/>
              </a:lnSpc>
              <a:buFont typeface="Wingdings" panose="05000000000000000000" pitchFamily="2" charset="2"/>
              <a:buChar char="v"/>
            </a:pPr>
            <a:r>
              <a:rPr lang="en-GB" sz="1200" dirty="0" smtClean="0">
                <a:cs typeface="Arial"/>
              </a:rPr>
              <a:t>all women are able to make choices about their maternity care, during pregnancy, birth and postnatally</a:t>
            </a:r>
          </a:p>
          <a:p>
            <a:pPr marL="171450" indent="-171450">
              <a:lnSpc>
                <a:spcPct val="120000"/>
              </a:lnSpc>
              <a:buFont typeface="Wingdings" panose="05000000000000000000" pitchFamily="2" charset="2"/>
              <a:buChar char="v"/>
            </a:pPr>
            <a:r>
              <a:rPr lang="en-GB" sz="1200" dirty="0" smtClean="0">
                <a:cs typeface="Arial"/>
              </a:rPr>
              <a:t>most women receive continuity of the person caring for them during pregnancy, birth and postnatally</a:t>
            </a:r>
          </a:p>
          <a:p>
            <a:pPr marL="171450" indent="-171450">
              <a:lnSpc>
                <a:spcPct val="120000"/>
              </a:lnSpc>
              <a:buFont typeface="Wingdings" panose="05000000000000000000" pitchFamily="2" charset="2"/>
              <a:buChar char="v"/>
            </a:pPr>
            <a:r>
              <a:rPr lang="en-GB" sz="1200" dirty="0" smtClean="0">
                <a:cs typeface="Arial"/>
              </a:rPr>
              <a:t>more women are able to give birth in midwife-led settings (at home, and in midwife led units)</a:t>
            </a:r>
          </a:p>
        </p:txBody>
      </p:sp>
      <p:sp>
        <p:nvSpPr>
          <p:cNvPr id="15" name="TextBox 14"/>
          <p:cNvSpPr txBox="1"/>
          <p:nvPr/>
        </p:nvSpPr>
        <p:spPr>
          <a:xfrm>
            <a:off x="467544" y="1338926"/>
            <a:ext cx="3168352" cy="757130"/>
          </a:xfrm>
          <a:prstGeom prst="rect">
            <a:avLst/>
          </a:prstGeom>
          <a:noFill/>
        </p:spPr>
        <p:txBody>
          <a:bodyPr wrap="square" rtlCol="0">
            <a:spAutoFit/>
          </a:bodyPr>
          <a:lstStyle/>
          <a:p>
            <a:pPr>
              <a:lnSpc>
                <a:spcPct val="120000"/>
              </a:lnSpc>
            </a:pPr>
            <a:r>
              <a:rPr lang="en-GB" sz="1200" dirty="0" smtClean="0">
                <a:cs typeface="Arial"/>
              </a:rPr>
              <a:t>Plans to implement the vision in Better Births will need to include delivery of the following by the end 2020/21:</a:t>
            </a:r>
          </a:p>
        </p:txBody>
      </p:sp>
      <p:sp>
        <p:nvSpPr>
          <p:cNvPr id="16" name="TextBox 15"/>
          <p:cNvSpPr txBox="1"/>
          <p:nvPr/>
        </p:nvSpPr>
        <p:spPr>
          <a:xfrm>
            <a:off x="4139951" y="3789040"/>
            <a:ext cx="4446493" cy="2529923"/>
          </a:xfrm>
          <a:prstGeom prst="rect">
            <a:avLst/>
          </a:prstGeom>
          <a:noFill/>
          <a:ln>
            <a:solidFill>
              <a:schemeClr val="accent1"/>
            </a:solidFill>
          </a:ln>
        </p:spPr>
        <p:txBody>
          <a:bodyPr wrap="square" rtlCol="0">
            <a:spAutoFit/>
          </a:bodyPr>
          <a:lstStyle/>
          <a:p>
            <a:pPr>
              <a:lnSpc>
                <a:spcPct val="120000"/>
              </a:lnSpc>
            </a:pPr>
            <a:r>
              <a:rPr lang="en-GB" sz="1200" dirty="0" smtClean="0">
                <a:cs typeface="Arial"/>
              </a:rPr>
              <a:t>Improving the safety of maternity care so that by 2020/21 all services have:</a:t>
            </a:r>
          </a:p>
          <a:p>
            <a:pPr marL="171450" indent="-171450">
              <a:lnSpc>
                <a:spcPct val="120000"/>
              </a:lnSpc>
              <a:buFont typeface="Wingdings" panose="05000000000000000000" pitchFamily="2" charset="2"/>
              <a:buChar char="v"/>
            </a:pPr>
            <a:r>
              <a:rPr lang="en-GB" sz="1200" dirty="0" smtClean="0">
                <a:cs typeface="Arial"/>
              </a:rPr>
              <a:t>made significant progress towards the ‘halve it’ ambition of halving rates of stillbirth and neonatal death, maternal death and serious</a:t>
            </a:r>
            <a:r>
              <a:rPr lang="en-GB" sz="1200" dirty="0" smtClean="0">
                <a:solidFill>
                  <a:srgbClr val="FF0000"/>
                </a:solidFill>
                <a:cs typeface="Arial"/>
              </a:rPr>
              <a:t> </a:t>
            </a:r>
            <a:r>
              <a:rPr lang="en-GB" sz="1200" dirty="0" smtClean="0">
                <a:cs typeface="Arial"/>
              </a:rPr>
              <a:t>brain injuries during birth by 50% by 2030 with an interim target of 20% reduction by 2020 </a:t>
            </a:r>
          </a:p>
          <a:p>
            <a:pPr marL="171450" indent="-171450">
              <a:lnSpc>
                <a:spcPct val="120000"/>
              </a:lnSpc>
              <a:buFont typeface="Wingdings" panose="05000000000000000000" pitchFamily="2" charset="2"/>
              <a:buChar char="v"/>
            </a:pPr>
            <a:r>
              <a:rPr lang="en-GB" sz="1200" dirty="0" smtClean="0">
                <a:cs typeface="Arial"/>
              </a:rPr>
              <a:t>are investigating and learning from incidents, and are sharing this learning through their LMS and with others</a:t>
            </a:r>
          </a:p>
          <a:p>
            <a:pPr marL="171450" indent="-171450">
              <a:lnSpc>
                <a:spcPct val="120000"/>
              </a:lnSpc>
              <a:buFont typeface="Wingdings" panose="05000000000000000000" pitchFamily="2" charset="2"/>
              <a:buChar char="v"/>
            </a:pPr>
            <a:r>
              <a:rPr lang="en-GB" sz="1200" dirty="0" smtClean="0">
                <a:cs typeface="Arial"/>
              </a:rPr>
              <a:t>fully engaged in the development and implementation of the NHS Improvement Maternity and Neonatal Health Safety Collaborative programme </a:t>
            </a:r>
          </a:p>
        </p:txBody>
      </p:sp>
      <p:sp>
        <p:nvSpPr>
          <p:cNvPr id="17" name="Footer Placeholder 16"/>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2137206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74983" cy="634082"/>
          </a:xfrm>
          <a:solidFill>
            <a:srgbClr val="92D050"/>
          </a:solidFill>
        </p:spPr>
        <p:txBody>
          <a:bodyPr>
            <a:normAutofit/>
          </a:bodyPr>
          <a:lstStyle/>
          <a:p>
            <a:pPr algn="l"/>
            <a:r>
              <a:rPr lang="en-GB" sz="2800" b="1" dirty="0" smtClean="0">
                <a:solidFill>
                  <a:srgbClr val="0070C0"/>
                </a:solidFill>
              </a:rPr>
              <a:t>Women and Families Perspectives</a:t>
            </a:r>
            <a:endParaRPr lang="en-GB" sz="2500" b="1" dirty="0">
              <a:solidFill>
                <a:srgbClr val="0070C0"/>
              </a:solidFill>
            </a:endParaRPr>
          </a:p>
        </p:txBody>
      </p:sp>
      <p:sp>
        <p:nvSpPr>
          <p:cNvPr id="3" name="Content Placeholder 2"/>
          <p:cNvSpPr>
            <a:spLocks noGrp="1"/>
          </p:cNvSpPr>
          <p:nvPr>
            <p:ph idx="1"/>
          </p:nvPr>
        </p:nvSpPr>
        <p:spPr>
          <a:xfrm>
            <a:off x="502583" y="1026685"/>
            <a:ext cx="8229600" cy="5217443"/>
          </a:xfrm>
        </p:spPr>
        <p:txBody>
          <a:bodyPr>
            <a:normAutofit fontScale="92500" lnSpcReduction="10000"/>
          </a:bodyPr>
          <a:lstStyle/>
          <a:p>
            <a:pPr marL="0" indent="0" algn="just">
              <a:buNone/>
            </a:pPr>
            <a:r>
              <a:rPr lang="en-GB" sz="1300" dirty="0" smtClean="0"/>
              <a:t>Better Births (2016) is based upon the views of women and their families which were gathered as part of the plan development. In order to ensure that we prioritise those aspects of Better Births for early delivery that our local women want us to we will undertake an extensive involvement / engagement exercise. However we do have evidence from recent engagement work across Vale of York CCG, North East Lincolnshire CCG and Hull &amp; East Yorkshire Hospitals NHS Trust that gives us an indication of current views.</a:t>
            </a:r>
          </a:p>
          <a:p>
            <a:pPr marL="0" indent="0">
              <a:buNone/>
            </a:pPr>
            <a:endParaRPr lang="en-GB" sz="1200" dirty="0" smtClean="0"/>
          </a:p>
          <a:p>
            <a:pPr marL="0" indent="0">
              <a:buNone/>
            </a:pPr>
            <a:r>
              <a:rPr lang="en-GB" sz="1300" dirty="0" smtClean="0"/>
              <a:t>Views expressed include:</a:t>
            </a:r>
            <a:endParaRPr lang="en-GB" sz="13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300" dirty="0" smtClean="0"/>
          </a:p>
          <a:p>
            <a:pPr marL="0" indent="0">
              <a:buNone/>
            </a:pPr>
            <a:r>
              <a:rPr lang="en-GB" sz="1300" dirty="0" smtClean="0"/>
              <a:t>We </a:t>
            </a:r>
            <a:r>
              <a:rPr lang="en-GB" sz="1300" dirty="0" smtClean="0"/>
              <a:t>recognise that the information we have got is small scale and sometimes contradictory.  We need to improve the level of co-production, involvement and engagement with women and families and will outline our plans later in this document </a:t>
            </a:r>
            <a:r>
              <a:rPr lang="en-GB" sz="1300" dirty="0" smtClean="0">
                <a:solidFill>
                  <a:srgbClr val="FF0000"/>
                </a:solidFill>
              </a:rPr>
              <a:t>(pages .</a:t>
            </a:r>
            <a:endParaRPr lang="en-GB" sz="1300" dirty="0">
              <a:solidFill>
                <a:srgbClr val="FF0000"/>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11</a:t>
            </a:fld>
            <a:endParaRPr lang="en-GB" dirty="0"/>
          </a:p>
        </p:txBody>
      </p:sp>
      <p:sp>
        <p:nvSpPr>
          <p:cNvPr id="6" name="Oval Callout 5"/>
          <p:cNvSpPr/>
          <p:nvPr/>
        </p:nvSpPr>
        <p:spPr>
          <a:xfrm>
            <a:off x="6787967" y="2020035"/>
            <a:ext cx="1944216" cy="1080120"/>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A number of women told us no-one had  spoken to them about their mental health</a:t>
            </a:r>
          </a:p>
        </p:txBody>
      </p:sp>
      <p:sp>
        <p:nvSpPr>
          <p:cNvPr id="7" name="Oval Callout 6"/>
          <p:cNvSpPr/>
          <p:nvPr/>
        </p:nvSpPr>
        <p:spPr>
          <a:xfrm>
            <a:off x="323528" y="2267255"/>
            <a:ext cx="1872208" cy="1080120"/>
          </a:xfrm>
          <a:prstGeom prst="wedgeEllipseCallout">
            <a:avLst>
              <a:gd name="adj1" fmla="val 46634"/>
              <a:gd name="adj2" fmla="val 5158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We want local services close to home and flexible</a:t>
            </a:r>
            <a:endParaRPr lang="en-GB" sz="1200" dirty="0"/>
          </a:p>
        </p:txBody>
      </p:sp>
      <p:sp>
        <p:nvSpPr>
          <p:cNvPr id="8" name="Oval Callout 7"/>
          <p:cNvSpPr/>
          <p:nvPr/>
        </p:nvSpPr>
        <p:spPr>
          <a:xfrm>
            <a:off x="6787967" y="3573016"/>
            <a:ext cx="1872208" cy="1512168"/>
          </a:xfrm>
          <a:prstGeom prst="wedgeEllipseCallout">
            <a:avLst>
              <a:gd name="adj1" fmla="val -49401"/>
              <a:gd name="adj2" fmla="val -5101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Yet in a different area 7 out of 10 women say they got information on the signs and symptoms of depression </a:t>
            </a:r>
          </a:p>
        </p:txBody>
      </p:sp>
      <p:sp>
        <p:nvSpPr>
          <p:cNvPr id="9" name="Oval Callout 8"/>
          <p:cNvSpPr/>
          <p:nvPr/>
        </p:nvSpPr>
        <p:spPr>
          <a:xfrm>
            <a:off x="2627784" y="2132856"/>
            <a:ext cx="3312368" cy="1502551"/>
          </a:xfrm>
          <a:prstGeom prst="wedgeEllipseCallout">
            <a:avLst>
              <a:gd name="adj1" fmla="val 55939"/>
              <a:gd name="adj2" fmla="val -42782"/>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200" dirty="0" smtClean="0"/>
              <a:t>Things that are important to us are:</a:t>
            </a:r>
          </a:p>
          <a:p>
            <a:pPr marL="171450" indent="-171450">
              <a:buFont typeface="Arial" panose="020B0604020202020204" pitchFamily="34" charset="0"/>
              <a:buChar char="•"/>
            </a:pPr>
            <a:r>
              <a:rPr lang="en-GB" sz="1200" dirty="0" smtClean="0"/>
              <a:t>Respect and support</a:t>
            </a:r>
          </a:p>
          <a:p>
            <a:pPr marL="171450" indent="-171450">
              <a:buFont typeface="Arial" panose="020B0604020202020204" pitchFamily="34" charset="0"/>
              <a:buChar char="•"/>
            </a:pPr>
            <a:r>
              <a:rPr lang="en-GB" sz="1200" dirty="0" smtClean="0"/>
              <a:t>Informed decisions</a:t>
            </a:r>
          </a:p>
          <a:p>
            <a:pPr marL="171450" indent="-171450">
              <a:buFont typeface="Arial" panose="020B0604020202020204" pitchFamily="34" charset="0"/>
              <a:buChar char="•"/>
            </a:pPr>
            <a:r>
              <a:rPr lang="en-GB" sz="1200" dirty="0" smtClean="0"/>
              <a:t>Best health outcomes</a:t>
            </a:r>
          </a:p>
          <a:p>
            <a:pPr marL="171450" indent="-171450">
              <a:buFont typeface="Arial" panose="020B0604020202020204" pitchFamily="34" charset="0"/>
              <a:buChar char="•"/>
            </a:pPr>
            <a:r>
              <a:rPr lang="en-GB" sz="1200" dirty="0" smtClean="0"/>
              <a:t>Local services</a:t>
            </a:r>
            <a:endParaRPr lang="en-GB" sz="1200" dirty="0"/>
          </a:p>
        </p:txBody>
      </p:sp>
      <p:sp>
        <p:nvSpPr>
          <p:cNvPr id="10" name="Oval Callout 9"/>
          <p:cNvSpPr/>
          <p:nvPr/>
        </p:nvSpPr>
        <p:spPr>
          <a:xfrm>
            <a:off x="329624" y="3951302"/>
            <a:ext cx="1872208" cy="1080120"/>
          </a:xfrm>
          <a:prstGeom prst="wedgeEllipseCallout">
            <a:avLst>
              <a:gd name="adj1" fmla="val 21939"/>
              <a:gd name="adj2" fmla="val 8392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Women would like a named Midwife to build a relationship with</a:t>
            </a:r>
            <a:endParaRPr lang="en-GB" sz="1200" dirty="0"/>
          </a:p>
        </p:txBody>
      </p:sp>
      <p:sp>
        <p:nvSpPr>
          <p:cNvPr id="11" name="Oval Callout 10"/>
          <p:cNvSpPr/>
          <p:nvPr/>
        </p:nvSpPr>
        <p:spPr>
          <a:xfrm>
            <a:off x="2305818" y="4141508"/>
            <a:ext cx="1944216" cy="1080120"/>
          </a:xfrm>
          <a:prstGeom prst="wedgeEllipseCallout">
            <a:avLst>
              <a:gd name="adj1" fmla="val -30874"/>
              <a:gd name="adj2" fmla="val -8493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Women value consistency of advice as much as consistency of carer</a:t>
            </a:r>
          </a:p>
        </p:txBody>
      </p:sp>
      <p:sp>
        <p:nvSpPr>
          <p:cNvPr id="12" name="Oval Callout 11"/>
          <p:cNvSpPr/>
          <p:nvPr/>
        </p:nvSpPr>
        <p:spPr>
          <a:xfrm>
            <a:off x="4499992" y="3789040"/>
            <a:ext cx="1944216" cy="1397295"/>
          </a:xfrm>
          <a:prstGeom prst="wedgeEllipseCallout">
            <a:avLst>
              <a:gd name="adj1" fmla="val 15101"/>
              <a:gd name="adj2" fmla="val 7296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200" dirty="0" smtClean="0"/>
              <a:t>Some women felt that knowing your midwife made it harder to talk about more difficult subjects</a:t>
            </a:r>
          </a:p>
        </p:txBody>
      </p:sp>
    </p:spTree>
    <p:extLst>
      <p:ext uri="{BB962C8B-B14F-4D97-AF65-F5344CB8AC3E}">
        <p14:creationId xmlns:p14="http://schemas.microsoft.com/office/powerpoint/2010/main" val="256874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34082"/>
          </a:xfrm>
          <a:solidFill>
            <a:srgbClr val="92D050"/>
          </a:solidFill>
        </p:spPr>
        <p:txBody>
          <a:bodyPr>
            <a:normAutofit/>
          </a:bodyPr>
          <a:lstStyle/>
          <a:p>
            <a:pPr algn="l"/>
            <a:r>
              <a:rPr lang="en-GB" sz="2500" b="1" dirty="0" smtClean="0">
                <a:solidFill>
                  <a:schemeClr val="tx2"/>
                </a:solidFill>
              </a:rPr>
              <a:t>Self Assessment against Better Births</a:t>
            </a:r>
            <a:endParaRPr lang="en-GB" sz="2500" b="1" dirty="0">
              <a:solidFill>
                <a:schemeClr val="tx2"/>
              </a:solidFill>
            </a:endParaRPr>
          </a:p>
        </p:txBody>
      </p:sp>
      <p:sp>
        <p:nvSpPr>
          <p:cNvPr id="3" name="Content Placeholder 2"/>
          <p:cNvSpPr>
            <a:spLocks noGrp="1"/>
          </p:cNvSpPr>
          <p:nvPr>
            <p:ph idx="1"/>
          </p:nvPr>
        </p:nvSpPr>
        <p:spPr>
          <a:xfrm>
            <a:off x="467544" y="1052736"/>
            <a:ext cx="4114800" cy="5467747"/>
          </a:xfrm>
          <a:ln>
            <a:noFill/>
          </a:ln>
        </p:spPr>
        <p:txBody>
          <a:bodyPr>
            <a:normAutofit lnSpcReduction="10000"/>
          </a:bodyPr>
          <a:lstStyle/>
          <a:p>
            <a:pPr marL="0" indent="0" algn="just">
              <a:buNone/>
            </a:pPr>
            <a:r>
              <a:rPr lang="en-GB" sz="1200" dirty="0" smtClean="0"/>
              <a:t>Our three main maternity services provider organisations; </a:t>
            </a:r>
          </a:p>
          <a:p>
            <a:pPr marL="174625" indent="-174625" algn="just"/>
            <a:r>
              <a:rPr lang="en-GB" sz="1200" dirty="0" smtClean="0"/>
              <a:t>Hull and East Yorkshire Hospitals NHS Trust</a:t>
            </a:r>
          </a:p>
          <a:p>
            <a:pPr marL="174625" indent="-174625" algn="just"/>
            <a:r>
              <a:rPr lang="en-GB" sz="1200" dirty="0" smtClean="0"/>
              <a:t>York Teaching Hospitals NHS Foundation Trust</a:t>
            </a:r>
          </a:p>
          <a:p>
            <a:pPr marL="174625" indent="-174625" algn="just"/>
            <a:r>
              <a:rPr lang="en-GB" sz="1200" dirty="0" smtClean="0"/>
              <a:t>Northern Lincolnshire &amp; Goole Hospital NHS Foundation Trust</a:t>
            </a:r>
          </a:p>
          <a:p>
            <a:pPr marL="0" indent="0" algn="just">
              <a:buNone/>
            </a:pPr>
            <a:r>
              <a:rPr lang="en-GB" sz="1200" dirty="0" smtClean="0"/>
              <a:t>have repeated an initial self assessment against key aspects of Better Births undertaken in 2016. </a:t>
            </a:r>
          </a:p>
          <a:p>
            <a:pPr marL="0" indent="0" algn="just">
              <a:buNone/>
            </a:pPr>
            <a:endParaRPr lang="en-GB" sz="1200" dirty="0"/>
          </a:p>
          <a:p>
            <a:pPr marL="0" indent="0" algn="just">
              <a:buNone/>
            </a:pPr>
            <a:r>
              <a:rPr lang="en-GB" sz="1200" dirty="0" smtClean="0"/>
              <a:t>The second self assessment demonstrates that of the 27</a:t>
            </a:r>
            <a:r>
              <a:rPr lang="en-GB" sz="1200" b="1" dirty="0"/>
              <a:t> </a:t>
            </a:r>
            <a:r>
              <a:rPr lang="en-GB" sz="1200" dirty="0"/>
              <a:t>recommendations within Annex A </a:t>
            </a:r>
            <a:r>
              <a:rPr lang="en-GB" sz="1200" dirty="0" smtClean="0"/>
              <a:t> considered</a:t>
            </a:r>
            <a:r>
              <a:rPr lang="en-GB" sz="1200" b="1" dirty="0" smtClean="0"/>
              <a:t>:</a:t>
            </a:r>
            <a:endParaRPr lang="en-GB" sz="1200" dirty="0"/>
          </a:p>
          <a:p>
            <a:pPr marL="174625" indent="-174625" algn="just"/>
            <a:r>
              <a:rPr lang="en-GB" sz="1200" dirty="0"/>
              <a:t>9 </a:t>
            </a:r>
            <a:r>
              <a:rPr lang="en-GB" sz="1200" dirty="0" smtClean="0"/>
              <a:t>are fully </a:t>
            </a:r>
            <a:r>
              <a:rPr lang="en-GB" sz="1200" dirty="0"/>
              <a:t>compliant </a:t>
            </a:r>
            <a:endParaRPr lang="en-GB" sz="1200" dirty="0" smtClean="0"/>
          </a:p>
          <a:p>
            <a:pPr marL="174625" indent="-174625" algn="just"/>
            <a:r>
              <a:rPr lang="en-GB" sz="1200" dirty="0" smtClean="0"/>
              <a:t>16 </a:t>
            </a:r>
            <a:r>
              <a:rPr lang="en-GB" sz="1200" dirty="0"/>
              <a:t>recommendations have shown an improved RAG rating </a:t>
            </a:r>
          </a:p>
          <a:p>
            <a:pPr marL="174625" indent="-174625" algn="just"/>
            <a:r>
              <a:rPr lang="en-GB" sz="1200" dirty="0" smtClean="0"/>
              <a:t>2 </a:t>
            </a:r>
            <a:r>
              <a:rPr lang="en-GB" sz="1200" dirty="0"/>
              <a:t>ratings have demonstrated a decreased RAG rating </a:t>
            </a:r>
            <a:r>
              <a:rPr lang="en-GB" sz="1200" dirty="0" smtClean="0"/>
              <a:t>associated with improved clarity of what was being assessed</a:t>
            </a:r>
            <a:endParaRPr lang="en-GB" sz="1200" dirty="0"/>
          </a:p>
          <a:p>
            <a:pPr marL="0" indent="0" algn="just">
              <a:buNone/>
            </a:pPr>
            <a:r>
              <a:rPr lang="en-GB" sz="1200" dirty="0" smtClean="0"/>
              <a:t> </a:t>
            </a:r>
          </a:p>
          <a:p>
            <a:pPr marL="0" indent="0" algn="just">
              <a:buNone/>
            </a:pPr>
            <a:r>
              <a:rPr lang="en-GB" sz="1200" dirty="0" smtClean="0"/>
              <a:t>The recommendations associated with payment systems have not been self assessed due to the level of dependency on national work.</a:t>
            </a:r>
          </a:p>
          <a:p>
            <a:pPr marL="0" indent="0" algn="just">
              <a:buNone/>
            </a:pPr>
            <a:endParaRPr lang="en-GB" sz="1200" dirty="0"/>
          </a:p>
          <a:p>
            <a:pPr marL="0" indent="0" algn="just">
              <a:buNone/>
            </a:pPr>
            <a:r>
              <a:rPr lang="en-GB" sz="1200" dirty="0" smtClean="0"/>
              <a:t>The self assessments will be reviewed in partnership with service commissioners to ensure that the evidence is in place to demonstrate the level of self assessment.</a:t>
            </a:r>
          </a:p>
          <a:p>
            <a:pPr marL="0" indent="0" algn="just">
              <a:buNone/>
            </a:pPr>
            <a:endParaRPr lang="en-GB" sz="1200" dirty="0"/>
          </a:p>
          <a:p>
            <a:pPr marL="0" indent="0" algn="just">
              <a:buNone/>
            </a:pPr>
            <a:r>
              <a:rPr lang="en-GB" sz="1200" b="1" dirty="0">
                <a:solidFill>
                  <a:schemeClr val="tx2"/>
                </a:solidFill>
              </a:rPr>
              <a:t>Areas where full compliance has been self assessed:</a:t>
            </a:r>
          </a:p>
          <a:p>
            <a:pPr marL="360363" indent="-360363" algn="just">
              <a:buNone/>
            </a:pPr>
            <a:r>
              <a:rPr lang="en-GB" sz="1100" dirty="0"/>
              <a:t>2.2 	Each team of midwives should have an identified </a:t>
            </a:r>
            <a:r>
              <a:rPr lang="en-GB" sz="1100" dirty="0" smtClean="0"/>
              <a:t>obstetrician who can get to know and understand their service and can advise on issues as appropriate</a:t>
            </a:r>
            <a:endParaRPr lang="en-GB" sz="11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12</a:t>
            </a:fld>
            <a:endParaRPr lang="en-GB" dirty="0"/>
          </a:p>
        </p:txBody>
      </p:sp>
      <p:sp>
        <p:nvSpPr>
          <p:cNvPr id="6" name="Content Placeholder 2"/>
          <p:cNvSpPr txBox="1">
            <a:spLocks/>
          </p:cNvSpPr>
          <p:nvPr/>
        </p:nvSpPr>
        <p:spPr>
          <a:xfrm>
            <a:off x="4724643" y="1052736"/>
            <a:ext cx="4114800" cy="5328592"/>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363" indent="-360363" algn="just">
              <a:buNone/>
            </a:pPr>
            <a:r>
              <a:rPr lang="en-GB" sz="1100" dirty="0" smtClean="0"/>
              <a:t>2.4	The </a:t>
            </a:r>
            <a:r>
              <a:rPr lang="en-GB" sz="1100" dirty="0"/>
              <a:t>woman’s midwife should liaise closely with obstetric, neonatal and other services ensuring that they get the care they need and that it is joined up with the care they are receiving in the community</a:t>
            </a:r>
            <a:r>
              <a:rPr lang="en-GB" sz="1100" dirty="0" smtClean="0"/>
              <a:t>.</a:t>
            </a:r>
          </a:p>
          <a:p>
            <a:pPr marL="360363" indent="-360363" algn="just">
              <a:buNone/>
            </a:pPr>
            <a:r>
              <a:rPr lang="en-GB" sz="1100" dirty="0" smtClean="0"/>
              <a:t>3.1	Provider </a:t>
            </a:r>
            <a:r>
              <a:rPr lang="en-GB" sz="1100" dirty="0"/>
              <a:t>organisation boards should designate a board member as the board level lead for maternity services.  The Board should routinely monitor information about quality, including safety and take necessary action to improve quality</a:t>
            </a:r>
            <a:r>
              <a:rPr lang="en-GB" sz="1100" dirty="0" smtClean="0"/>
              <a:t>.</a:t>
            </a:r>
          </a:p>
          <a:p>
            <a:pPr marL="360363" indent="-360363" algn="just">
              <a:buNone/>
            </a:pPr>
            <a:r>
              <a:rPr lang="en-GB" sz="1100" dirty="0" smtClean="0"/>
              <a:t>3.2 	Boards </a:t>
            </a:r>
            <a:r>
              <a:rPr lang="en-GB" sz="1100" dirty="0"/>
              <a:t>should promote a culture of learning and continuous improvement to maximise quality and outcomes from their services, including multi- professional training. </a:t>
            </a:r>
            <a:endParaRPr lang="en-GB" sz="1100" dirty="0" smtClean="0"/>
          </a:p>
          <a:p>
            <a:pPr marL="360363" indent="-360363" algn="just">
              <a:buNone/>
            </a:pPr>
            <a:r>
              <a:rPr lang="en-GB" sz="1100" dirty="0"/>
              <a:t>3.3	There should be rapid referral protocols in place between professionals and across organisations to ensure that the woman and her baby can access more specialist care when they need it</a:t>
            </a:r>
            <a:r>
              <a:rPr lang="en-GB" sz="1100" dirty="0" smtClean="0"/>
              <a:t>.</a:t>
            </a:r>
          </a:p>
          <a:p>
            <a:pPr marL="360363" indent="-360363" algn="just">
              <a:buNone/>
            </a:pPr>
            <a:r>
              <a:rPr lang="en-GB" sz="1100" dirty="0"/>
              <a:t>3.4	Teams should collect data on the quality and outcomes of their services routinely, to measure their own performance and to benchmark against others’ to improve the quality and outcomes of their services.</a:t>
            </a:r>
            <a:endParaRPr lang="en-GB" sz="1100" dirty="0" smtClean="0"/>
          </a:p>
          <a:p>
            <a:pPr marL="360363" indent="-360363" algn="just">
              <a:buNone/>
            </a:pPr>
            <a:r>
              <a:rPr lang="en-GB" sz="1100" dirty="0" smtClean="0"/>
              <a:t>3.6	There </a:t>
            </a:r>
            <a:r>
              <a:rPr lang="en-GB" sz="1100" dirty="0"/>
              <a:t>is already an expectation of openness and honesty between professionals and families, which should be supported by a rapid redress and resolution scheme, encouraging rapid learning and to ensure that families receive the help they need quickly</a:t>
            </a:r>
            <a:r>
              <a:rPr lang="en-GB" sz="1100" dirty="0" smtClean="0"/>
              <a:t>.</a:t>
            </a:r>
          </a:p>
          <a:p>
            <a:pPr marL="360363" indent="-360363" algn="just">
              <a:buNone/>
            </a:pPr>
            <a:r>
              <a:rPr lang="en-GB" sz="1100" dirty="0" smtClean="0"/>
              <a:t>4.2	Postnatal </a:t>
            </a:r>
            <a:r>
              <a:rPr lang="en-GB" sz="1100" dirty="0"/>
              <a:t>care must be resourced appropriately. Women should have access to their midwife as they require after having had their baby</a:t>
            </a:r>
            <a:r>
              <a:rPr lang="en-GB" sz="1100" dirty="0" smtClean="0"/>
              <a:t>.</a:t>
            </a:r>
          </a:p>
          <a:p>
            <a:pPr marL="360363" indent="-360363" algn="just">
              <a:buNone/>
            </a:pPr>
            <a:r>
              <a:rPr lang="en-GB" sz="1100" dirty="0" smtClean="0"/>
              <a:t>5.2	Multi-professional </a:t>
            </a:r>
            <a:r>
              <a:rPr lang="en-GB" sz="1100" dirty="0"/>
              <a:t>training should be a standard part of professionals’ continuous professional development</a:t>
            </a:r>
            <a:r>
              <a:rPr lang="en-GB" sz="1100" dirty="0" smtClean="0"/>
              <a:t>,</a:t>
            </a:r>
            <a:endParaRPr lang="en-GB" sz="1100" dirty="0"/>
          </a:p>
        </p:txBody>
      </p:sp>
    </p:spTree>
    <p:extLst>
      <p:ext uri="{BB962C8B-B14F-4D97-AF65-F5344CB8AC3E}">
        <p14:creationId xmlns:p14="http://schemas.microsoft.com/office/powerpoint/2010/main" val="1559753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91263" cy="490066"/>
          </a:xfrm>
          <a:solidFill>
            <a:srgbClr val="92D050"/>
          </a:solidFill>
        </p:spPr>
        <p:txBody>
          <a:bodyPr>
            <a:normAutofit fontScale="90000"/>
          </a:bodyPr>
          <a:lstStyle/>
          <a:p>
            <a:pPr algn="l"/>
            <a:r>
              <a:rPr lang="en-GB" sz="2800" b="1" dirty="0" smtClean="0">
                <a:solidFill>
                  <a:schemeClr val="tx2"/>
                </a:solidFill>
              </a:rPr>
              <a:t>Joint </a:t>
            </a:r>
            <a:r>
              <a:rPr lang="en-GB" sz="2800" b="1" dirty="0">
                <a:solidFill>
                  <a:schemeClr val="tx2"/>
                </a:solidFill>
              </a:rPr>
              <a:t>Needs </a:t>
            </a:r>
            <a:r>
              <a:rPr lang="en-GB" sz="2800" b="1" dirty="0" smtClean="0">
                <a:solidFill>
                  <a:schemeClr val="tx2"/>
                </a:solidFill>
              </a:rPr>
              <a:t>Assessment</a:t>
            </a:r>
            <a:endParaRPr lang="en-GB" sz="25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13</a:t>
            </a:fld>
            <a:endParaRPr lang="en-GB"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096" y="903040"/>
            <a:ext cx="4032448" cy="1584175"/>
          </a:xfrm>
          <a:prstGeom prst="rect">
            <a:avLst/>
          </a:prstGeom>
          <a:noFill/>
          <a:ln>
            <a:noFill/>
          </a:ln>
          <a:effectLst/>
          <a:extLst/>
        </p:spPr>
      </p:pic>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095" y="4437112"/>
            <a:ext cx="4032449" cy="1600512"/>
          </a:xfrm>
          <a:prstGeom prst="rect">
            <a:avLst/>
          </a:prstGeom>
          <a:noFill/>
          <a:ln>
            <a:noFill/>
          </a:ln>
          <a:effectLst/>
          <a:extLst/>
        </p:spPr>
      </p:pic>
      <p:sp>
        <p:nvSpPr>
          <p:cNvPr id="9" name="TextBox 8"/>
          <p:cNvSpPr txBox="1"/>
          <p:nvPr/>
        </p:nvSpPr>
        <p:spPr>
          <a:xfrm>
            <a:off x="417532" y="2825111"/>
            <a:ext cx="4046011" cy="1200329"/>
          </a:xfrm>
          <a:prstGeom prst="rect">
            <a:avLst/>
          </a:prstGeom>
          <a:noFill/>
        </p:spPr>
        <p:txBody>
          <a:bodyPr wrap="square" rtlCol="0">
            <a:spAutoFit/>
          </a:bodyPr>
          <a:lstStyle/>
          <a:p>
            <a:pPr algn="just"/>
            <a:r>
              <a:rPr lang="en-GB" sz="1200" dirty="0"/>
              <a:t>The Humber, Coast and </a:t>
            </a:r>
            <a:r>
              <a:rPr lang="en-GB" sz="1200" dirty="0" smtClean="0"/>
              <a:t>Vale </a:t>
            </a:r>
            <a:r>
              <a:rPr lang="en-GB" sz="1200" dirty="0"/>
              <a:t>LMS has a total population of 1.37million individuals; approximately 35.5% (246,723) of these are females in the age-range 15-44 years, compared to 38.3% of the population of England. </a:t>
            </a:r>
            <a:r>
              <a:rPr lang="en-GB" sz="1200" dirty="0" smtClean="0"/>
              <a:t>All but one of the CCGs have a lower than national average percentage of childbearing women.</a:t>
            </a:r>
            <a:endParaRPr lang="en-GB" sz="1200" dirty="0"/>
          </a:p>
        </p:txBody>
      </p:sp>
      <p:sp>
        <p:nvSpPr>
          <p:cNvPr id="11" name="TextBox 10"/>
          <p:cNvSpPr txBox="1"/>
          <p:nvPr/>
        </p:nvSpPr>
        <p:spPr>
          <a:xfrm>
            <a:off x="4831164" y="908720"/>
            <a:ext cx="3917299" cy="1661993"/>
          </a:xfrm>
          <a:prstGeom prst="rect">
            <a:avLst/>
          </a:prstGeom>
          <a:noFill/>
        </p:spPr>
        <p:txBody>
          <a:bodyPr wrap="square" rtlCol="0">
            <a:spAutoFit/>
          </a:bodyPr>
          <a:lstStyle/>
          <a:p>
            <a:pPr algn="just"/>
            <a:r>
              <a:rPr lang="en-GB" sz="1200" dirty="0"/>
              <a:t>The deprivation score for the LMS based of the Indices of Multiple Deprivation (2015) is 22.91 with lower scores indicating less deprivation</a:t>
            </a:r>
            <a:r>
              <a:rPr lang="en-GB" dirty="0"/>
              <a:t>. </a:t>
            </a:r>
            <a:r>
              <a:rPr lang="en-GB" sz="1200" dirty="0"/>
              <a:t> </a:t>
            </a:r>
            <a:r>
              <a:rPr lang="en-GB" sz="1200" dirty="0" smtClean="0"/>
              <a:t>However this average figure masks the extremes of deprivation scores across the LMS with York having a deprivation score of 12.28 whereas Hull has a score of 41.24. This means that whilst we can agree core approaches these will need to be flexed locally to reflect loca</a:t>
            </a:r>
            <a:r>
              <a:rPr lang="en-GB" sz="1200" dirty="0"/>
              <a:t>l</a:t>
            </a:r>
            <a:r>
              <a:rPr lang="en-GB" sz="1200" dirty="0" smtClean="0"/>
              <a:t> need</a:t>
            </a:r>
            <a:endParaRPr lang="en-GB" dirty="0"/>
          </a:p>
        </p:txBody>
      </p:sp>
      <p:graphicFrame>
        <p:nvGraphicFramePr>
          <p:cNvPr id="12" name="Chart 11"/>
          <p:cNvGraphicFramePr/>
          <p:nvPr>
            <p:extLst>
              <p:ext uri="{D42A27DB-BD31-4B8C-83A1-F6EECF244321}">
                <p14:modId xmlns:p14="http://schemas.microsoft.com/office/powerpoint/2010/main" val="143758930"/>
              </p:ext>
            </p:extLst>
          </p:nvPr>
        </p:nvGraphicFramePr>
        <p:xfrm>
          <a:off x="4831165" y="2708920"/>
          <a:ext cx="3981122" cy="172819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831165" y="4581128"/>
            <a:ext cx="3815536" cy="369332"/>
          </a:xfrm>
          <a:prstGeom prst="rect">
            <a:avLst/>
          </a:prstGeom>
          <a:noFill/>
        </p:spPr>
        <p:txBody>
          <a:bodyPr wrap="square" rtlCol="0">
            <a:spAutoFit/>
          </a:bodyPr>
          <a:lstStyle/>
          <a:p>
            <a:endParaRPr lang="en-GB" dirty="0"/>
          </a:p>
        </p:txBody>
      </p:sp>
      <p:sp>
        <p:nvSpPr>
          <p:cNvPr id="15" name="TextBox 14"/>
          <p:cNvSpPr txBox="1"/>
          <p:nvPr/>
        </p:nvSpPr>
        <p:spPr>
          <a:xfrm>
            <a:off x="4831166" y="4581128"/>
            <a:ext cx="3989306" cy="1200329"/>
          </a:xfrm>
          <a:prstGeom prst="rect">
            <a:avLst/>
          </a:prstGeom>
          <a:noFill/>
        </p:spPr>
        <p:txBody>
          <a:bodyPr wrap="square" rtlCol="0">
            <a:spAutoFit/>
          </a:bodyPr>
          <a:lstStyle/>
          <a:p>
            <a:pPr algn="just"/>
            <a:r>
              <a:rPr lang="en-GB" sz="1200" dirty="0"/>
              <a:t>The trend data </a:t>
            </a:r>
            <a:r>
              <a:rPr lang="en-GB" sz="1200" dirty="0" smtClean="0"/>
              <a:t>shows </a:t>
            </a:r>
            <a:r>
              <a:rPr lang="en-GB" sz="1200" dirty="0"/>
              <a:t>a steadily rising trend over quarters one and two of 2016-17. There is a possibility that this is the start of a rising trend in pregnancies and deliveries, although this may also be chance variation in fertility rates. This data will help to consider the workforce challenges and skill mix necessary to ensure high-quality services are available</a:t>
            </a:r>
            <a:r>
              <a:rPr lang="en-GB" sz="1200" dirty="0" smtClean="0"/>
              <a:t>.</a:t>
            </a:r>
            <a:endParaRPr lang="en-GB" sz="1200" dirty="0"/>
          </a:p>
        </p:txBody>
      </p:sp>
    </p:spTree>
    <p:extLst>
      <p:ext uri="{BB962C8B-B14F-4D97-AF65-F5344CB8AC3E}">
        <p14:creationId xmlns:p14="http://schemas.microsoft.com/office/powerpoint/2010/main" val="2765053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14</a:t>
            </a:fld>
            <a:endParaRPr lang="en-GB" dirty="0"/>
          </a:p>
        </p:txBody>
      </p:sp>
      <p:sp>
        <p:nvSpPr>
          <p:cNvPr id="9" name="TextBox 8"/>
          <p:cNvSpPr txBox="1"/>
          <p:nvPr/>
        </p:nvSpPr>
        <p:spPr>
          <a:xfrm>
            <a:off x="417532" y="2825111"/>
            <a:ext cx="4046011" cy="1569660"/>
          </a:xfrm>
          <a:prstGeom prst="rect">
            <a:avLst/>
          </a:prstGeom>
          <a:noFill/>
        </p:spPr>
        <p:txBody>
          <a:bodyPr wrap="square" rtlCol="0">
            <a:spAutoFit/>
          </a:bodyPr>
          <a:lstStyle/>
          <a:p>
            <a:pPr algn="just"/>
            <a:r>
              <a:rPr lang="en-GB" sz="1200" dirty="0"/>
              <a:t>Smoking during pregnancy has significant health impacts for the pregnant woman, the pregnancy, existing children, other family members and the unborn child. Smoking and therefore smoking in pregnancy is directly related to socioeconomic deprivation and as discussed there are some significantly deprived areas included in the LMS area. S</a:t>
            </a:r>
            <a:r>
              <a:rPr lang="en-GB" sz="1200" dirty="0" smtClean="0"/>
              <a:t>ome </a:t>
            </a:r>
            <a:r>
              <a:rPr lang="en-GB" sz="1200" dirty="0"/>
              <a:t>of the CCG areas are showing rises in the proportion of women who at still smoking at time of delivery rather than decreases</a:t>
            </a:r>
          </a:p>
        </p:txBody>
      </p:sp>
      <p:sp>
        <p:nvSpPr>
          <p:cNvPr id="11" name="TextBox 10"/>
          <p:cNvSpPr txBox="1"/>
          <p:nvPr/>
        </p:nvSpPr>
        <p:spPr>
          <a:xfrm>
            <a:off x="4831166" y="764705"/>
            <a:ext cx="3917299" cy="1938992"/>
          </a:xfrm>
          <a:prstGeom prst="rect">
            <a:avLst/>
          </a:prstGeom>
          <a:noFill/>
        </p:spPr>
        <p:txBody>
          <a:bodyPr wrap="square" rtlCol="0">
            <a:spAutoFit/>
          </a:bodyPr>
          <a:lstStyle/>
          <a:p>
            <a:pPr algn="just"/>
            <a:r>
              <a:rPr lang="en-GB" sz="1200" dirty="0"/>
              <a:t>As an LMS, two of the Secondary Care Trusts are outliers </a:t>
            </a:r>
            <a:r>
              <a:rPr lang="en-GB" sz="1200" dirty="0" smtClean="0"/>
              <a:t>for the number of caesarean sections they undertake. Hull </a:t>
            </a:r>
            <a:r>
              <a:rPr lang="en-GB" sz="1200" dirty="0"/>
              <a:t>and East Yorkshire Hospitals NHS Trust does significantly more caesarean section deliveries than other Secondary Care Trusts, and Northern Lincolnshire and Goole NHS Foundation Trust undertakes significantly fewer. There are a number of possible explanations for this, all of which will need exploring  and may be clarified to a degree by splitting the procedures into those which were planned, and those which were undertaken as an emergency.</a:t>
            </a:r>
          </a:p>
        </p:txBody>
      </p:sp>
      <p:sp>
        <p:nvSpPr>
          <p:cNvPr id="13" name="TextBox 12"/>
          <p:cNvSpPr txBox="1"/>
          <p:nvPr/>
        </p:nvSpPr>
        <p:spPr>
          <a:xfrm>
            <a:off x="4831165" y="4581128"/>
            <a:ext cx="3815536" cy="369332"/>
          </a:xfrm>
          <a:prstGeom prst="rect">
            <a:avLst/>
          </a:prstGeom>
          <a:noFill/>
        </p:spPr>
        <p:txBody>
          <a:bodyPr wrap="square" rtlCol="0">
            <a:spAutoFit/>
          </a:bodyPr>
          <a:lstStyle/>
          <a:p>
            <a:endParaRPr lang="en-GB" dirty="0"/>
          </a:p>
        </p:txBody>
      </p:sp>
      <p:sp>
        <p:nvSpPr>
          <p:cNvPr id="15" name="TextBox 14"/>
          <p:cNvSpPr txBox="1"/>
          <p:nvPr/>
        </p:nvSpPr>
        <p:spPr>
          <a:xfrm>
            <a:off x="4865899" y="4950460"/>
            <a:ext cx="3989306" cy="1015663"/>
          </a:xfrm>
          <a:prstGeom prst="rect">
            <a:avLst/>
          </a:prstGeom>
          <a:noFill/>
        </p:spPr>
        <p:txBody>
          <a:bodyPr wrap="square" rtlCol="0">
            <a:spAutoFit/>
          </a:bodyPr>
          <a:lstStyle/>
          <a:p>
            <a:pPr algn="just"/>
            <a:r>
              <a:rPr lang="en-GB" sz="1200" dirty="0" smtClean="0"/>
              <a:t>Further information can be found in Version 1 of the HCV LMS Joint Needs Assessment 2017 (annex 1), which sets out the information we have available to date. This document will follow an iterative process and will be developed and updated as information comes available.</a:t>
            </a:r>
            <a:endParaRPr lang="en-GB" sz="1200" dirty="0"/>
          </a:p>
        </p:txBody>
      </p:sp>
      <p:pic>
        <p:nvPicPr>
          <p:cNvPr id="16" name="Content Placeholder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095" y="764705"/>
            <a:ext cx="4032449" cy="1944216"/>
          </a:xfrm>
          <a:prstGeom prst="rect">
            <a:avLst/>
          </a:prstGeom>
          <a:noFill/>
          <a:ln>
            <a:noFill/>
          </a:ln>
          <a:effectLst/>
          <a:extLst/>
        </p:spPr>
      </p:pic>
      <p:sp>
        <p:nvSpPr>
          <p:cNvPr id="3" name="TextBox 2"/>
          <p:cNvSpPr txBox="1"/>
          <p:nvPr/>
        </p:nvSpPr>
        <p:spPr>
          <a:xfrm>
            <a:off x="431095" y="4581128"/>
            <a:ext cx="4032449" cy="1384995"/>
          </a:xfrm>
          <a:prstGeom prst="rect">
            <a:avLst/>
          </a:prstGeom>
          <a:noFill/>
        </p:spPr>
        <p:txBody>
          <a:bodyPr wrap="square" rtlCol="0">
            <a:spAutoFit/>
          </a:bodyPr>
          <a:lstStyle/>
          <a:p>
            <a:r>
              <a:rPr lang="en-GB" sz="1200" b="1" dirty="0" smtClean="0"/>
              <a:t>Birth Outcomes</a:t>
            </a:r>
          </a:p>
          <a:p>
            <a:pPr algn="just"/>
            <a:r>
              <a:rPr lang="en-GB" sz="1200" dirty="0"/>
              <a:t>Northern Lincolnshire and Goole NHS Foundation Trust, is an outlier inasmuch as a larger proportion of women appear to have a normal birth than would be expected, and that this result is greater than would be expected by chance</a:t>
            </a:r>
            <a:r>
              <a:rPr lang="en-GB" sz="1200" dirty="0" smtClean="0"/>
              <a:t>. This could be due to the case mix of women being delivered there but further investigation is required to understand the difference.</a:t>
            </a:r>
            <a:endParaRPr lang="en-GB" sz="1200" dirty="0"/>
          </a:p>
        </p:txBody>
      </p:sp>
      <p:sp>
        <p:nvSpPr>
          <p:cNvPr id="6" name="TextBox 5"/>
          <p:cNvSpPr txBox="1"/>
          <p:nvPr/>
        </p:nvSpPr>
        <p:spPr>
          <a:xfrm>
            <a:off x="4865899" y="2825111"/>
            <a:ext cx="3882565" cy="1938992"/>
          </a:xfrm>
          <a:prstGeom prst="rect">
            <a:avLst/>
          </a:prstGeom>
          <a:noFill/>
        </p:spPr>
        <p:txBody>
          <a:bodyPr wrap="square" rtlCol="0">
            <a:spAutoFit/>
          </a:bodyPr>
          <a:lstStyle/>
          <a:p>
            <a:pPr algn="just"/>
            <a:r>
              <a:rPr lang="en-GB" sz="1200" dirty="0"/>
              <a:t>Low birth-weight babies are associated with a variety of different factors, some of them intrinsic, some extrinsic. All of the Secondary Care Trusts are outliers in terms of low birth-weight babies, Northern Lincolnshire and Goole NHS Foundation Trust has significantly more low birth-weight deliveries at term, </a:t>
            </a:r>
            <a:r>
              <a:rPr lang="en-GB" sz="1200" dirty="0" smtClean="0"/>
              <a:t>while York </a:t>
            </a:r>
            <a:r>
              <a:rPr lang="en-GB" sz="1200" dirty="0"/>
              <a:t>Teaching NHS Foundation Trust and  Hull and East Yorkshire Hospitals NHS Trust have significantly fewer which is surprising given the levels of smoking at time of delivery in Hull and East Yorkshire Hospitals NHS Trust. </a:t>
            </a:r>
          </a:p>
        </p:txBody>
      </p:sp>
    </p:spTree>
    <p:extLst>
      <p:ext uri="{BB962C8B-B14F-4D97-AF65-F5344CB8AC3E}">
        <p14:creationId xmlns:p14="http://schemas.microsoft.com/office/powerpoint/2010/main" val="672855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34082"/>
          </a:xfrm>
          <a:solidFill>
            <a:srgbClr val="92D050"/>
          </a:solidFill>
        </p:spPr>
        <p:txBody>
          <a:bodyPr>
            <a:normAutofit fontScale="90000"/>
          </a:bodyPr>
          <a:lstStyle/>
          <a:p>
            <a:pPr marL="0" indent="0" algn="l"/>
            <a:r>
              <a:rPr lang="en-GB" sz="2800" b="1" dirty="0">
                <a:solidFill>
                  <a:schemeClr val="tx2"/>
                </a:solidFill>
              </a:rPr>
              <a:t>How will we achieve our vision and address our case for change?</a:t>
            </a:r>
          </a:p>
        </p:txBody>
      </p:sp>
      <p:sp>
        <p:nvSpPr>
          <p:cNvPr id="3" name="Content Placeholder 2"/>
          <p:cNvSpPr>
            <a:spLocks noGrp="1"/>
          </p:cNvSpPr>
          <p:nvPr>
            <p:ph idx="1"/>
          </p:nvPr>
        </p:nvSpPr>
        <p:spPr>
          <a:xfrm>
            <a:off x="467544" y="1052736"/>
            <a:ext cx="3888432" cy="5001419"/>
          </a:xfrm>
        </p:spPr>
        <p:txBody>
          <a:bodyPr>
            <a:normAutofit lnSpcReduction="10000"/>
          </a:bodyPr>
          <a:lstStyle/>
          <a:p>
            <a:pPr marL="0" indent="0">
              <a:buNone/>
            </a:pPr>
            <a:r>
              <a:rPr lang="en-GB" sz="1200" dirty="0" smtClean="0"/>
              <a:t>In order to deliver our vision and address the items within our case for change we need to alter how we do things. </a:t>
            </a:r>
          </a:p>
          <a:p>
            <a:pPr marL="0" indent="0">
              <a:buNone/>
            </a:pPr>
            <a:endParaRPr lang="en-GB" sz="1200" dirty="0"/>
          </a:p>
          <a:p>
            <a:pPr marL="0" indent="0">
              <a:buNone/>
            </a:pPr>
            <a:r>
              <a:rPr lang="en-GB" sz="1200" dirty="0" smtClean="0"/>
              <a:t>We have identified four priority work streams within which we will work to deliver the change that we want and need. The work streams are:</a:t>
            </a:r>
          </a:p>
          <a:p>
            <a:pPr marL="0" indent="0">
              <a:buNone/>
            </a:pPr>
            <a:endParaRPr lang="en-GB" sz="1200" dirty="0" smtClean="0"/>
          </a:p>
          <a:p>
            <a:pPr marL="174625" indent="-174625"/>
            <a:r>
              <a:rPr lang="en-GB" sz="1200" dirty="0" smtClean="0"/>
              <a:t>Improving Choice, Personalisation and Continuity of Carer</a:t>
            </a:r>
          </a:p>
          <a:p>
            <a:pPr marL="174625" indent="-174625"/>
            <a:r>
              <a:rPr lang="en-GB" sz="1200" dirty="0"/>
              <a:t>Putting the individual, quality and safety at the core of our service </a:t>
            </a:r>
            <a:r>
              <a:rPr lang="en-GB" sz="1200" dirty="0" smtClean="0"/>
              <a:t>delivery</a:t>
            </a:r>
          </a:p>
          <a:p>
            <a:pPr marL="174625" indent="-174625"/>
            <a:r>
              <a:rPr lang="en-GB" sz="1200" dirty="0"/>
              <a:t>Delivering </a:t>
            </a:r>
            <a:r>
              <a:rPr lang="en-GB" sz="1200" dirty="0" smtClean="0"/>
              <a:t>improvements </a:t>
            </a:r>
            <a:r>
              <a:rPr lang="en-GB" sz="1200" dirty="0"/>
              <a:t>in Perinatal Mental Health</a:t>
            </a:r>
            <a:endParaRPr lang="en-GB" sz="1200" dirty="0" smtClean="0"/>
          </a:p>
          <a:p>
            <a:pPr marL="174625" indent="-174625"/>
            <a:r>
              <a:rPr lang="en-GB" sz="1200" dirty="0"/>
              <a:t>Multi professional working and </a:t>
            </a:r>
            <a:r>
              <a:rPr lang="en-GB" sz="1200" dirty="0" smtClean="0"/>
              <a:t>governance</a:t>
            </a:r>
          </a:p>
          <a:p>
            <a:pPr marL="0" indent="0">
              <a:buNone/>
            </a:pPr>
            <a:endParaRPr lang="en-GB" sz="1200" dirty="0" smtClean="0"/>
          </a:p>
          <a:p>
            <a:pPr marL="0" indent="0">
              <a:buNone/>
            </a:pPr>
            <a:r>
              <a:rPr lang="en-GB" sz="1200" dirty="0" smtClean="0"/>
              <a:t>These work streams will develop close links with the developing Maternity Voices Partnerships and other fora that support women and families to have a voice so that the final plans are co-produced with our population for our population.</a:t>
            </a:r>
          </a:p>
          <a:p>
            <a:pPr marL="0" indent="0">
              <a:buNone/>
            </a:pPr>
            <a:endParaRPr lang="en-GB" sz="1200" dirty="0" smtClean="0"/>
          </a:p>
          <a:p>
            <a:pPr marL="0" indent="0">
              <a:buNone/>
            </a:pPr>
            <a:r>
              <a:rPr lang="en-GB" sz="1200" dirty="0" smtClean="0"/>
              <a:t>Each work stream will develop a project initiation document with a supporting project plan including  agreed realistic but challenging timelines and trajectories.  The delivery of these will be overseen by the LMS Executive, with progress being reported to the partnership workshops and an exception / delivery report will be received by the STP In-Hospital work stream. </a:t>
            </a:r>
          </a:p>
          <a:p>
            <a:pPr marL="0" indent="0">
              <a:buNone/>
            </a:pPr>
            <a:endParaRPr lang="en-GB" sz="1200" dirty="0"/>
          </a:p>
        </p:txBody>
      </p:sp>
      <p:sp>
        <p:nvSpPr>
          <p:cNvPr id="5" name="Slide Number Placeholder 4"/>
          <p:cNvSpPr>
            <a:spLocks noGrp="1"/>
          </p:cNvSpPr>
          <p:nvPr>
            <p:ph type="sldNum" sz="quarter" idx="12"/>
          </p:nvPr>
        </p:nvSpPr>
        <p:spPr/>
        <p:txBody>
          <a:bodyPr/>
          <a:lstStyle/>
          <a:p>
            <a:fld id="{471637F2-561A-480F-87B6-BFA192677A7E}" type="slidenum">
              <a:rPr lang="en-GB" smtClean="0"/>
              <a:t>15</a:t>
            </a:fld>
            <a:endParaRPr lang="en-GB" dirty="0"/>
          </a:p>
        </p:txBody>
      </p:sp>
      <p:sp>
        <p:nvSpPr>
          <p:cNvPr id="7" name="Footer Placeholder 6"/>
          <p:cNvSpPr>
            <a:spLocks noGrp="1"/>
          </p:cNvSpPr>
          <p:nvPr>
            <p:ph type="ftr" sz="quarter" idx="11"/>
          </p:nvPr>
        </p:nvSpPr>
        <p:spPr/>
        <p:txBody>
          <a:bodyPr/>
          <a:lstStyle/>
          <a:p>
            <a:r>
              <a:rPr lang="en-GB" dirty="0" smtClean="0"/>
              <a:t>LMS Plan V4 170921</a:t>
            </a:r>
            <a:endParaRPr lang="en-GB" dirty="0"/>
          </a:p>
        </p:txBody>
      </p:sp>
      <p:sp>
        <p:nvSpPr>
          <p:cNvPr id="8" name="Content Placeholder 2"/>
          <p:cNvSpPr txBox="1">
            <a:spLocks/>
          </p:cNvSpPr>
          <p:nvPr/>
        </p:nvSpPr>
        <p:spPr>
          <a:xfrm>
            <a:off x="4716016" y="950812"/>
            <a:ext cx="3870429" cy="50014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200" dirty="0"/>
              <a:t>Alongside these work streams we know that we have major pieces of </a:t>
            </a:r>
            <a:r>
              <a:rPr lang="en-GB" sz="1200" dirty="0" smtClean="0"/>
              <a:t>work / changes to our working practices  </a:t>
            </a:r>
            <a:r>
              <a:rPr lang="en-GB" sz="1200" dirty="0"/>
              <a:t>to</a:t>
            </a:r>
            <a:r>
              <a:rPr lang="en-GB" sz="1200" dirty="0" smtClean="0"/>
              <a:t>:</a:t>
            </a:r>
          </a:p>
          <a:p>
            <a:pPr marL="0" indent="0">
              <a:buNone/>
            </a:pPr>
            <a:endParaRPr lang="en-GB" sz="1200" dirty="0"/>
          </a:p>
          <a:p>
            <a:pPr marL="174625" indent="-174625"/>
            <a:r>
              <a:rPr lang="en-GB" sz="1200" dirty="0"/>
              <a:t>Ensure our women and families have realistic expectations of their maternity care  and genuinely feel involved in the care they </a:t>
            </a:r>
            <a:r>
              <a:rPr lang="en-GB" sz="1200" dirty="0" smtClean="0"/>
              <a:t>receive</a:t>
            </a:r>
            <a:endParaRPr lang="en-GB" sz="1200" dirty="0"/>
          </a:p>
          <a:p>
            <a:pPr marL="174625" indent="-174625"/>
            <a:r>
              <a:rPr lang="en-GB" sz="1200" dirty="0"/>
              <a:t>Set aside organisational boundaries and develop a single culture of mutual co-operation, sharing  and partnership</a:t>
            </a:r>
          </a:p>
          <a:p>
            <a:pPr marL="174625" indent="-174625"/>
            <a:r>
              <a:rPr lang="en-GB" sz="1200" dirty="0"/>
              <a:t>Understand our </a:t>
            </a:r>
            <a:r>
              <a:rPr lang="en-GB" sz="1200" dirty="0" smtClean="0"/>
              <a:t>workforce, </a:t>
            </a:r>
            <a:r>
              <a:rPr lang="en-GB" sz="1200" dirty="0"/>
              <a:t>both </a:t>
            </a:r>
            <a:r>
              <a:rPr lang="en-GB" sz="1200" dirty="0" smtClean="0"/>
              <a:t>the current </a:t>
            </a:r>
            <a:r>
              <a:rPr lang="en-GB" sz="1200" dirty="0"/>
              <a:t>establishment and future predicted requirements to meet our ambitions around named Midwives and integrated care </a:t>
            </a:r>
            <a:r>
              <a:rPr lang="en-GB" sz="1200" dirty="0" smtClean="0"/>
              <a:t>pathways</a:t>
            </a:r>
          </a:p>
          <a:p>
            <a:pPr marL="174625" indent="-174625"/>
            <a:r>
              <a:rPr lang="en-GB" sz="1200" dirty="0" smtClean="0"/>
              <a:t>Actively participate in wider prevention and health promotion initiatives with a specific focus upon those initiatives which are directly relatable to impacts and outcomes in pregnancy and childbirth</a:t>
            </a:r>
          </a:p>
          <a:p>
            <a:pPr marL="0" indent="0">
              <a:buNone/>
            </a:pPr>
            <a:endParaRPr lang="en-GB" sz="1200" dirty="0"/>
          </a:p>
          <a:p>
            <a:pPr marL="0" indent="0">
              <a:buNone/>
            </a:pPr>
            <a:r>
              <a:rPr lang="en-GB" sz="1200" dirty="0" smtClean="0"/>
              <a:t>In support of this we will actively link into the STP’s work streams on</a:t>
            </a:r>
          </a:p>
          <a:p>
            <a:r>
              <a:rPr lang="en-GB" sz="1200" dirty="0" smtClean="0"/>
              <a:t>Communication Involvement and Engagement</a:t>
            </a:r>
          </a:p>
          <a:p>
            <a:r>
              <a:rPr lang="en-GB" sz="1200" dirty="0" smtClean="0"/>
              <a:t>Information technology and Digital Roadmaps</a:t>
            </a:r>
          </a:p>
          <a:p>
            <a:r>
              <a:rPr lang="en-GB" sz="1200" dirty="0" smtClean="0"/>
              <a:t>Local Workforce Action Board</a:t>
            </a:r>
          </a:p>
          <a:p>
            <a:pPr marL="0" indent="0">
              <a:buNone/>
            </a:pPr>
            <a:r>
              <a:rPr lang="en-GB" sz="1200" dirty="0" smtClean="0"/>
              <a:t>promoting the need to consider the unique needs of the maternity care pathway</a:t>
            </a:r>
            <a:endParaRPr lang="en-GB" sz="1200" dirty="0"/>
          </a:p>
          <a:p>
            <a:pPr marL="174625" indent="-174625"/>
            <a:endParaRPr lang="en-GB" sz="1200" dirty="0"/>
          </a:p>
        </p:txBody>
      </p:sp>
    </p:spTree>
    <p:extLst>
      <p:ext uri="{BB962C8B-B14F-4D97-AF65-F5344CB8AC3E}">
        <p14:creationId xmlns:p14="http://schemas.microsoft.com/office/powerpoint/2010/main" val="343563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562074"/>
          </a:xfrm>
          <a:solidFill>
            <a:srgbClr val="92D050"/>
          </a:solidFill>
        </p:spPr>
        <p:txBody>
          <a:bodyPr>
            <a:normAutofit/>
          </a:bodyPr>
          <a:lstStyle/>
          <a:p>
            <a:pPr algn="l"/>
            <a:r>
              <a:rPr lang="en-GB" sz="2500" b="1" dirty="0" smtClean="0">
                <a:solidFill>
                  <a:schemeClr val="tx2"/>
                </a:solidFill>
              </a:rPr>
              <a:t>System Governance</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16</a:t>
            </a:fld>
            <a:endParaRPr lang="en-GB" dirty="0"/>
          </a:p>
        </p:txBody>
      </p:sp>
      <p:sp>
        <p:nvSpPr>
          <p:cNvPr id="9" name="Text Box 37"/>
          <p:cNvSpPr txBox="1"/>
          <p:nvPr/>
        </p:nvSpPr>
        <p:spPr>
          <a:xfrm>
            <a:off x="350978" y="4852835"/>
            <a:ext cx="1129612" cy="648072"/>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900" dirty="0" smtClean="0">
                <a:solidFill>
                  <a:srgbClr val="000000"/>
                </a:solidFill>
                <a:effectLst/>
                <a:latin typeface="Calibri"/>
              </a:rPr>
              <a:t>Improving Choice, Personalisation and Continuity of Care </a:t>
            </a:r>
            <a:endParaRPr lang="en-GB" sz="900" dirty="0">
              <a:effectLst/>
              <a:latin typeface="Arial"/>
              <a:ea typeface="Times New Roman"/>
              <a:cs typeface="Times New Roman"/>
            </a:endParaRPr>
          </a:p>
        </p:txBody>
      </p:sp>
      <p:sp>
        <p:nvSpPr>
          <p:cNvPr id="10" name="Text Box 37"/>
          <p:cNvSpPr txBox="1"/>
          <p:nvPr/>
        </p:nvSpPr>
        <p:spPr>
          <a:xfrm>
            <a:off x="2707620" y="2338870"/>
            <a:ext cx="1152128" cy="543744"/>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1200" dirty="0" smtClean="0">
                <a:solidFill>
                  <a:srgbClr val="000000"/>
                </a:solidFill>
                <a:latin typeface="Calibri"/>
              </a:rPr>
              <a:t>North Region MTP Board</a:t>
            </a:r>
            <a:endParaRPr lang="en-GB" sz="1200" dirty="0">
              <a:effectLst/>
              <a:latin typeface="Arial"/>
              <a:ea typeface="Times New Roman"/>
              <a:cs typeface="Times New Roman"/>
            </a:endParaRPr>
          </a:p>
        </p:txBody>
      </p:sp>
      <p:cxnSp>
        <p:nvCxnSpPr>
          <p:cNvPr id="11" name="Straight Arrow Connector 10"/>
          <p:cNvCxnSpPr/>
          <p:nvPr/>
        </p:nvCxnSpPr>
        <p:spPr>
          <a:xfrm flipH="1">
            <a:off x="2181086" y="4212940"/>
            <a:ext cx="86658" cy="53059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043608" y="4212941"/>
            <a:ext cx="747156" cy="5122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83684" y="4036745"/>
            <a:ext cx="955748" cy="68845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867688" y="2996952"/>
            <a:ext cx="121796" cy="3100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 Box 37"/>
          <p:cNvSpPr txBox="1"/>
          <p:nvPr/>
        </p:nvSpPr>
        <p:spPr>
          <a:xfrm>
            <a:off x="1831027" y="3380030"/>
            <a:ext cx="1232321" cy="656715"/>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1200" dirty="0" smtClean="0">
                <a:solidFill>
                  <a:srgbClr val="000000"/>
                </a:solidFill>
                <a:latin typeface="Calibri"/>
              </a:rPr>
              <a:t>HC&amp;V </a:t>
            </a:r>
          </a:p>
          <a:p>
            <a:pPr algn="ctr">
              <a:spcAft>
                <a:spcPts val="0"/>
              </a:spcAft>
            </a:pPr>
            <a:r>
              <a:rPr lang="en-GB" sz="1200" dirty="0" smtClean="0">
                <a:solidFill>
                  <a:srgbClr val="000000"/>
                </a:solidFill>
                <a:latin typeface="Calibri"/>
              </a:rPr>
              <a:t>LMS Executive Group</a:t>
            </a:r>
            <a:endParaRPr lang="en-GB" sz="1200" dirty="0">
              <a:effectLst/>
              <a:latin typeface="Arial"/>
              <a:ea typeface="Times New Roman"/>
              <a:cs typeface="Times New Roman"/>
            </a:endParaRPr>
          </a:p>
        </p:txBody>
      </p:sp>
      <p:sp>
        <p:nvSpPr>
          <p:cNvPr id="17" name="Text Box 37"/>
          <p:cNvSpPr txBox="1"/>
          <p:nvPr/>
        </p:nvSpPr>
        <p:spPr>
          <a:xfrm>
            <a:off x="891055" y="2338870"/>
            <a:ext cx="1129612" cy="543745"/>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1200" dirty="0" smtClean="0">
                <a:solidFill>
                  <a:srgbClr val="000000"/>
                </a:solidFill>
                <a:latin typeface="Calibri"/>
              </a:rPr>
              <a:t>STP Acute Care Group</a:t>
            </a:r>
            <a:endParaRPr lang="en-GB" sz="1200" dirty="0">
              <a:effectLst/>
              <a:latin typeface="Arial"/>
              <a:ea typeface="Times New Roman"/>
              <a:cs typeface="Times New Roman"/>
            </a:endParaRPr>
          </a:p>
        </p:txBody>
      </p:sp>
      <p:cxnSp>
        <p:nvCxnSpPr>
          <p:cNvPr id="18" name="Straight Arrow Connector 17"/>
          <p:cNvCxnSpPr/>
          <p:nvPr/>
        </p:nvCxnSpPr>
        <p:spPr>
          <a:xfrm>
            <a:off x="1464398" y="2996952"/>
            <a:ext cx="556269" cy="15503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 Box 37"/>
          <p:cNvSpPr txBox="1"/>
          <p:nvPr/>
        </p:nvSpPr>
        <p:spPr>
          <a:xfrm>
            <a:off x="899592" y="989798"/>
            <a:ext cx="1129613" cy="818470"/>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1200" dirty="0" smtClean="0">
                <a:solidFill>
                  <a:srgbClr val="000000"/>
                </a:solidFill>
                <a:latin typeface="Calibri"/>
              </a:rPr>
              <a:t>STP Strategic Partnership Board</a:t>
            </a:r>
            <a:endParaRPr lang="en-GB" sz="1200" dirty="0">
              <a:effectLst/>
              <a:latin typeface="Arial"/>
              <a:ea typeface="Times New Roman"/>
              <a:cs typeface="Times New Roman"/>
            </a:endParaRPr>
          </a:p>
        </p:txBody>
      </p:sp>
      <p:cxnSp>
        <p:nvCxnSpPr>
          <p:cNvPr id="20" name="Straight Arrow Connector 19"/>
          <p:cNvCxnSpPr/>
          <p:nvPr/>
        </p:nvCxnSpPr>
        <p:spPr>
          <a:xfrm>
            <a:off x="1449317" y="1912313"/>
            <a:ext cx="13089" cy="35951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 Box 37"/>
          <p:cNvSpPr txBox="1"/>
          <p:nvPr/>
        </p:nvSpPr>
        <p:spPr>
          <a:xfrm>
            <a:off x="1608916" y="4857137"/>
            <a:ext cx="1129612" cy="648072"/>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900" dirty="0"/>
              <a:t>Putting the individual, quality and safety at the core of our service delivery</a:t>
            </a:r>
            <a:endParaRPr lang="en-GB" sz="900" dirty="0">
              <a:effectLst/>
              <a:latin typeface="Arial"/>
              <a:ea typeface="Times New Roman"/>
              <a:cs typeface="Times New Roman"/>
            </a:endParaRPr>
          </a:p>
        </p:txBody>
      </p:sp>
      <p:sp>
        <p:nvSpPr>
          <p:cNvPr id="23" name="Text Box 37"/>
          <p:cNvSpPr txBox="1"/>
          <p:nvPr/>
        </p:nvSpPr>
        <p:spPr>
          <a:xfrm>
            <a:off x="2853368" y="4857137"/>
            <a:ext cx="1129612" cy="648072"/>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900" dirty="0" smtClean="0">
                <a:solidFill>
                  <a:srgbClr val="000000"/>
                </a:solidFill>
                <a:effectLst/>
                <a:latin typeface="Calibri"/>
              </a:rPr>
              <a:t>Postnatal  &amp; Perinatal Mental Health</a:t>
            </a:r>
            <a:endParaRPr lang="en-GB" sz="900" dirty="0">
              <a:effectLst/>
              <a:latin typeface="Arial"/>
              <a:ea typeface="Times New Roman"/>
              <a:cs typeface="Times New Roman"/>
            </a:endParaRPr>
          </a:p>
        </p:txBody>
      </p:sp>
      <p:sp>
        <p:nvSpPr>
          <p:cNvPr id="34" name="TextBox 33"/>
          <p:cNvSpPr txBox="1"/>
          <p:nvPr/>
        </p:nvSpPr>
        <p:spPr>
          <a:xfrm>
            <a:off x="4140481" y="927428"/>
            <a:ext cx="4782838" cy="1969770"/>
          </a:xfrm>
          <a:prstGeom prst="rect">
            <a:avLst/>
          </a:prstGeom>
          <a:noFill/>
          <a:ln>
            <a:solidFill>
              <a:schemeClr val="accent1"/>
            </a:solidFill>
          </a:ln>
        </p:spPr>
        <p:txBody>
          <a:bodyPr wrap="square" rtlCol="0">
            <a:spAutoFit/>
          </a:bodyPr>
          <a:lstStyle/>
          <a:p>
            <a:r>
              <a:rPr lang="en-GB" sz="1400" b="1" dirty="0" smtClean="0">
                <a:solidFill>
                  <a:schemeClr val="tx2"/>
                </a:solidFill>
              </a:rPr>
              <a:t>General Structure</a:t>
            </a:r>
          </a:p>
          <a:p>
            <a:r>
              <a:rPr lang="en-GB" sz="1200" dirty="0" smtClean="0"/>
              <a:t>Humber Coast and Vale Local Maternity System is a core project within the STP Acute Care Group and reports to it on a monthly basis regarding progress.</a:t>
            </a:r>
          </a:p>
          <a:p>
            <a:endParaRPr lang="en-GB" sz="1200" dirty="0" smtClean="0"/>
          </a:p>
          <a:p>
            <a:r>
              <a:rPr lang="en-GB" sz="1200" dirty="0" smtClean="0"/>
              <a:t>The STP Acute Care Group has been delegated by the STP Strategic Partnership Board to lead and coordinate all areas of work that primarily impact on acute hospital services, although it is acknowledged that whole pathways / services should be considered and these will cross into the Out of Hospital work programme.</a:t>
            </a:r>
            <a:endParaRPr lang="en-GB" sz="1200" dirty="0"/>
          </a:p>
        </p:txBody>
      </p:sp>
      <p:sp>
        <p:nvSpPr>
          <p:cNvPr id="35" name="TextBox 34"/>
          <p:cNvSpPr txBox="1"/>
          <p:nvPr/>
        </p:nvSpPr>
        <p:spPr>
          <a:xfrm>
            <a:off x="5279034" y="3070047"/>
            <a:ext cx="3644285" cy="1600438"/>
          </a:xfrm>
          <a:prstGeom prst="rect">
            <a:avLst/>
          </a:prstGeom>
          <a:noFill/>
          <a:ln>
            <a:solidFill>
              <a:schemeClr val="accent1"/>
            </a:solidFill>
          </a:ln>
        </p:spPr>
        <p:txBody>
          <a:bodyPr wrap="square" rtlCol="0">
            <a:spAutoFit/>
          </a:bodyPr>
          <a:lstStyle/>
          <a:p>
            <a:r>
              <a:rPr lang="en-GB" sz="1400" b="1" dirty="0" smtClean="0">
                <a:solidFill>
                  <a:schemeClr val="tx2"/>
                </a:solidFill>
              </a:rPr>
              <a:t>LMS Executive Group Membership</a:t>
            </a:r>
          </a:p>
          <a:p>
            <a:pPr marL="171450" indent="-171450">
              <a:buFont typeface="Arial" panose="020B0604020202020204" pitchFamily="34" charset="0"/>
              <a:buChar char="•"/>
            </a:pPr>
            <a:r>
              <a:rPr lang="en-GB" sz="1200" dirty="0" smtClean="0"/>
              <a:t>Each organisation in the LMS has a seat on the Executive Group</a:t>
            </a:r>
          </a:p>
          <a:p>
            <a:pPr marL="171450" indent="-171450">
              <a:buFont typeface="Arial" panose="020B0604020202020204" pitchFamily="34" charset="0"/>
              <a:buChar char="•"/>
            </a:pPr>
            <a:r>
              <a:rPr lang="en-GB" sz="1200" dirty="0" smtClean="0"/>
              <a:t>Across the organisations there is a mix of clinical managerial, commissioning and quality experts in attendance</a:t>
            </a:r>
          </a:p>
          <a:p>
            <a:pPr marL="171450" indent="-171450">
              <a:buFont typeface="Arial" panose="020B0604020202020204" pitchFamily="34" charset="0"/>
              <a:buChar char="•"/>
            </a:pPr>
            <a:r>
              <a:rPr lang="en-GB" sz="1200" dirty="0" smtClean="0"/>
              <a:t>How to best involve women and families is still being explored</a:t>
            </a:r>
            <a:endParaRPr lang="en-GB" sz="1200" dirty="0"/>
          </a:p>
        </p:txBody>
      </p:sp>
      <p:sp>
        <p:nvSpPr>
          <p:cNvPr id="36" name="TextBox 35"/>
          <p:cNvSpPr txBox="1"/>
          <p:nvPr/>
        </p:nvSpPr>
        <p:spPr>
          <a:xfrm>
            <a:off x="6300192" y="4977687"/>
            <a:ext cx="2724964" cy="1046440"/>
          </a:xfrm>
          <a:prstGeom prst="rect">
            <a:avLst/>
          </a:prstGeom>
          <a:noFill/>
          <a:ln>
            <a:solidFill>
              <a:schemeClr val="accent1"/>
            </a:solidFill>
          </a:ln>
        </p:spPr>
        <p:txBody>
          <a:bodyPr wrap="square" rtlCol="0">
            <a:spAutoFit/>
          </a:bodyPr>
          <a:lstStyle/>
          <a:p>
            <a:r>
              <a:rPr lang="en-GB" sz="1400" b="1" dirty="0" smtClean="0">
                <a:solidFill>
                  <a:schemeClr val="tx2"/>
                </a:solidFill>
              </a:rPr>
              <a:t>Workshops</a:t>
            </a:r>
          </a:p>
          <a:p>
            <a:r>
              <a:rPr lang="en-GB" sz="1200" dirty="0" smtClean="0"/>
              <a:t>Quarterly workshops have been timetabled, rotating around the LMS footprint, to support wider involvement and co-production</a:t>
            </a:r>
            <a:endParaRPr lang="en-GB" sz="1200"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24" name="Text Box 37"/>
          <p:cNvSpPr txBox="1"/>
          <p:nvPr/>
        </p:nvSpPr>
        <p:spPr>
          <a:xfrm>
            <a:off x="4149155" y="4857137"/>
            <a:ext cx="1129612" cy="648072"/>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0"/>
              </a:spcAft>
            </a:pPr>
            <a:r>
              <a:rPr lang="en-GB" sz="900" dirty="0"/>
              <a:t>Multi professional working and governance</a:t>
            </a:r>
            <a:endParaRPr lang="en-GB" sz="900" dirty="0">
              <a:effectLst/>
              <a:latin typeface="Arial"/>
              <a:ea typeface="Times New Roman"/>
              <a:cs typeface="Times New Roman"/>
            </a:endParaRPr>
          </a:p>
        </p:txBody>
      </p:sp>
      <p:cxnSp>
        <p:nvCxnSpPr>
          <p:cNvPr id="28" name="Straight Arrow Connector 27"/>
          <p:cNvCxnSpPr/>
          <p:nvPr/>
        </p:nvCxnSpPr>
        <p:spPr>
          <a:xfrm>
            <a:off x="2875782" y="4176025"/>
            <a:ext cx="256058" cy="56751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 Box 37"/>
          <p:cNvSpPr txBox="1"/>
          <p:nvPr/>
        </p:nvSpPr>
        <p:spPr>
          <a:xfrm>
            <a:off x="350978" y="5700090"/>
            <a:ext cx="4928056" cy="753245"/>
          </a:xfrm>
          <a:prstGeom prst="rect">
            <a:avLst/>
          </a:prstGeom>
          <a:solidFill>
            <a:schemeClr val="accent5">
              <a:lumMod val="20000"/>
              <a:lumOff val="80000"/>
            </a:schemeClr>
          </a:solidFill>
          <a:ln w="6350">
            <a:solidFill>
              <a:srgbClr val="FF0000"/>
            </a:solidFill>
          </a:ln>
          <a:effectLst>
            <a:glow rad="63500">
              <a:schemeClr val="accent1">
                <a:satMod val="175000"/>
                <a:alpha val="40000"/>
              </a:schemeClr>
            </a:glow>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0"/>
              </a:spcAft>
            </a:pPr>
            <a:r>
              <a:rPr lang="en-GB" sz="1000" b="1" dirty="0" smtClean="0">
                <a:solidFill>
                  <a:srgbClr val="000000"/>
                </a:solidFill>
                <a:effectLst/>
                <a:latin typeface="Calibri"/>
              </a:rPr>
              <a:t>Cross Cutting Themes</a:t>
            </a:r>
          </a:p>
          <a:p>
            <a:pPr>
              <a:spcAft>
                <a:spcPts val="0"/>
              </a:spcAft>
            </a:pPr>
            <a:r>
              <a:rPr lang="en-GB" sz="900" dirty="0" smtClean="0">
                <a:effectLst/>
                <a:latin typeface="Arial"/>
                <a:ea typeface="Times New Roman"/>
                <a:cs typeface="Times New Roman"/>
              </a:rPr>
              <a:t>Co-production, participation, </a:t>
            </a:r>
            <a:r>
              <a:rPr lang="en-GB" sz="900" dirty="0" smtClean="0">
                <a:latin typeface="Arial"/>
                <a:ea typeface="Times New Roman"/>
                <a:cs typeface="Times New Roman"/>
              </a:rPr>
              <a:t>communication and </a:t>
            </a:r>
            <a:r>
              <a:rPr lang="en-GB" sz="900" dirty="0" smtClean="0">
                <a:effectLst/>
                <a:latin typeface="Arial"/>
                <a:ea typeface="Times New Roman"/>
                <a:cs typeface="Times New Roman"/>
              </a:rPr>
              <a:t>engagement</a:t>
            </a:r>
          </a:p>
          <a:p>
            <a:pPr>
              <a:spcAft>
                <a:spcPts val="0"/>
              </a:spcAft>
            </a:pPr>
            <a:r>
              <a:rPr lang="en-GB" sz="900" dirty="0" smtClean="0">
                <a:effectLst/>
                <a:latin typeface="Arial"/>
                <a:ea typeface="Times New Roman"/>
                <a:cs typeface="Times New Roman"/>
              </a:rPr>
              <a:t>Use of Technology</a:t>
            </a:r>
          </a:p>
          <a:p>
            <a:pPr>
              <a:spcAft>
                <a:spcPts val="0"/>
              </a:spcAft>
            </a:pPr>
            <a:r>
              <a:rPr lang="en-GB" sz="900" dirty="0" smtClean="0">
                <a:latin typeface="Arial"/>
                <a:ea typeface="Times New Roman"/>
                <a:cs typeface="Times New Roman"/>
              </a:rPr>
              <a:t>Workforce</a:t>
            </a:r>
          </a:p>
          <a:p>
            <a:pPr>
              <a:spcAft>
                <a:spcPts val="0"/>
              </a:spcAft>
            </a:pPr>
            <a:r>
              <a:rPr lang="en-GB" sz="900" dirty="0" smtClean="0">
                <a:effectLst/>
                <a:latin typeface="Arial"/>
                <a:ea typeface="Times New Roman"/>
                <a:cs typeface="Times New Roman"/>
              </a:rPr>
              <a:t>Prevention and health improvement</a:t>
            </a:r>
            <a:endParaRPr lang="en-GB" sz="900" dirty="0">
              <a:effectLst/>
              <a:latin typeface="Arial"/>
              <a:ea typeface="Times New Roman"/>
              <a:cs typeface="Times New Roman"/>
            </a:endParaRPr>
          </a:p>
        </p:txBody>
      </p:sp>
    </p:spTree>
    <p:extLst>
      <p:ext uri="{BB962C8B-B14F-4D97-AF65-F5344CB8AC3E}">
        <p14:creationId xmlns:p14="http://schemas.microsoft.com/office/powerpoint/2010/main" val="3341460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normAutofit fontScale="90000"/>
          </a:bodyPr>
          <a:lstStyle/>
          <a:p>
            <a:r>
              <a:rPr lang="en-GB" b="1" dirty="0" smtClean="0">
                <a:solidFill>
                  <a:schemeClr val="accent1"/>
                </a:solidFill>
              </a:rPr>
              <a:t>Chapter 2</a:t>
            </a:r>
            <a:br>
              <a:rPr lang="en-GB" b="1" dirty="0" smtClean="0">
                <a:solidFill>
                  <a:schemeClr val="accent1"/>
                </a:solidFill>
              </a:rPr>
            </a:br>
            <a:r>
              <a:rPr lang="en-GB" b="1" dirty="0">
                <a:solidFill>
                  <a:schemeClr val="accent1"/>
                </a:solidFill>
              </a:rPr>
              <a:t/>
            </a:r>
            <a:br>
              <a:rPr lang="en-GB" b="1" dirty="0">
                <a:solidFill>
                  <a:schemeClr val="accent1"/>
                </a:solidFill>
              </a:rPr>
            </a:br>
            <a:r>
              <a:rPr lang="en-GB" b="1" dirty="0" smtClean="0">
                <a:solidFill>
                  <a:schemeClr val="accent1"/>
                </a:solidFill>
              </a:rPr>
              <a:t>Work Programmes</a:t>
            </a:r>
            <a:endParaRPr lang="en-GB" b="1" dirty="0">
              <a:solidFill>
                <a:schemeClr val="accent1"/>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17</a:t>
            </a:fld>
            <a:endParaRPr lang="en-GB" dirty="0"/>
          </a:p>
        </p:txBody>
      </p:sp>
      <p:pic>
        <p:nvPicPr>
          <p:cNvPr id="8" name="Picture 4" descr="C:\Users\karen.ellis1\AppData\Local\Microsoft\Windows\Temporary Internet Files\Content.IE5\12OZRZ38\blue-1153340_960_720[1].png"/>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7892752" y="269032"/>
            <a:ext cx="1140821"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164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562074"/>
          </a:xfrm>
          <a:noFill/>
        </p:spPr>
        <p:txBody>
          <a:bodyPr>
            <a:normAutofit fontScale="90000"/>
          </a:bodyPr>
          <a:lstStyle/>
          <a:p>
            <a:pPr algn="l"/>
            <a:r>
              <a:rPr lang="en-GB" sz="2500" b="1" dirty="0">
                <a:solidFill>
                  <a:schemeClr val="tx2"/>
                </a:solidFill>
              </a:rPr>
              <a:t>Improving choice, personalisation and continuity of carer</a:t>
            </a:r>
          </a:p>
        </p:txBody>
      </p:sp>
      <p:sp>
        <p:nvSpPr>
          <p:cNvPr id="4" name="Slide Number Placeholder 3"/>
          <p:cNvSpPr>
            <a:spLocks noGrp="1"/>
          </p:cNvSpPr>
          <p:nvPr>
            <p:ph type="sldNum" sz="quarter" idx="12"/>
          </p:nvPr>
        </p:nvSpPr>
        <p:spPr/>
        <p:txBody>
          <a:bodyPr/>
          <a:lstStyle/>
          <a:p>
            <a:fld id="{471637F2-561A-480F-87B6-BFA192677A7E}" type="slidenum">
              <a:rPr lang="en-GB" smtClean="0"/>
              <a:t>18</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539552" y="932606"/>
            <a:ext cx="3672408" cy="5376714"/>
          </a:xfrm>
        </p:spPr>
        <p:txBody>
          <a:bodyPr>
            <a:normAutofit lnSpcReduction="10000"/>
          </a:bodyPr>
          <a:lstStyle/>
          <a:p>
            <a:pPr marL="0" indent="0" algn="just">
              <a:buNone/>
            </a:pPr>
            <a:r>
              <a:rPr lang="en-GB" sz="1200" b="1" dirty="0" smtClean="0">
                <a:solidFill>
                  <a:srgbClr val="0070C0"/>
                </a:solidFill>
              </a:rPr>
              <a:t>What do we need to change?</a:t>
            </a:r>
          </a:p>
          <a:p>
            <a:pPr marL="0" indent="0" algn="just">
              <a:buNone/>
            </a:pPr>
            <a:r>
              <a:rPr lang="en-GB" sz="1200" dirty="0" smtClean="0"/>
              <a:t>We know that all our women have personalised care plans, however we also know that not all of them feel they are fully involved in planning their care. We also know that they  value consistency of advice. </a:t>
            </a:r>
            <a:endParaRPr lang="en-GB" sz="1200" dirty="0" smtClean="0"/>
          </a:p>
          <a:p>
            <a:pPr marL="0" indent="0" algn="just">
              <a:buNone/>
            </a:pPr>
            <a:endParaRPr lang="en-GB" sz="1200" dirty="0"/>
          </a:p>
          <a:p>
            <a:pPr marL="0" indent="0" algn="just">
              <a:buNone/>
            </a:pPr>
            <a:r>
              <a:rPr lang="en-GB" sz="1200" dirty="0" smtClean="0"/>
              <a:t>Our aim is to ensure that:</a:t>
            </a:r>
          </a:p>
          <a:p>
            <a:pPr marL="176213" indent="-176213" algn="just"/>
            <a:r>
              <a:rPr lang="en-GB" sz="1200" dirty="0" smtClean="0"/>
              <a:t>All women / families have a voice in their pregnancy, labour and postnatal care</a:t>
            </a:r>
          </a:p>
          <a:p>
            <a:pPr marL="176213" indent="-176213" algn="just"/>
            <a:r>
              <a:rPr lang="en-GB" sz="1200" dirty="0" smtClean="0"/>
              <a:t>All women / families feel that they have been able to develop their own care plan in partnership with their midwife</a:t>
            </a:r>
          </a:p>
          <a:p>
            <a:pPr marL="176213" indent="-176213" algn="just"/>
            <a:r>
              <a:rPr lang="en-GB" sz="1200" dirty="0" smtClean="0"/>
              <a:t>When changes are advised these will be jointly discussed, understood and agreed</a:t>
            </a:r>
          </a:p>
          <a:p>
            <a:pPr marL="176213" indent="-176213" algn="just"/>
            <a:r>
              <a:rPr lang="en-GB" sz="1200" dirty="0" smtClean="0"/>
              <a:t>All women / families will be cared for by a small team of Midwives members of whom they will have either met in person or been made aware of via a ‘meet the team’</a:t>
            </a:r>
            <a:r>
              <a:rPr lang="en-GB" sz="1200" dirty="0" smtClean="0">
                <a:solidFill>
                  <a:srgbClr val="FF0000"/>
                </a:solidFill>
              </a:rPr>
              <a:t> </a:t>
            </a:r>
            <a:r>
              <a:rPr lang="en-GB" sz="1200" dirty="0" smtClean="0"/>
              <a:t>booklet</a:t>
            </a:r>
          </a:p>
          <a:p>
            <a:pPr marL="176213" indent="-176213" algn="just"/>
            <a:r>
              <a:rPr lang="en-GB" sz="1200" dirty="0" smtClean="0"/>
              <a:t>All women / families will have a choice of care delivery options across the LMS </a:t>
            </a:r>
          </a:p>
          <a:p>
            <a:pPr marL="0" indent="0" algn="just">
              <a:buNone/>
            </a:pPr>
            <a:endParaRPr lang="en-GB" sz="1200" dirty="0" smtClean="0"/>
          </a:p>
          <a:p>
            <a:pPr marL="0" indent="0" algn="just">
              <a:buNone/>
            </a:pPr>
            <a:r>
              <a:rPr lang="en-GB" sz="1200" b="1" dirty="0">
                <a:solidFill>
                  <a:srgbClr val="0070C0"/>
                </a:solidFill>
              </a:rPr>
              <a:t>What are we going to do</a:t>
            </a:r>
            <a:r>
              <a:rPr lang="en-GB" sz="1200" b="1" dirty="0" smtClean="0">
                <a:solidFill>
                  <a:srgbClr val="0070C0"/>
                </a:solidFill>
              </a:rPr>
              <a:t>?</a:t>
            </a:r>
          </a:p>
          <a:p>
            <a:pPr marL="174625" indent="-174625" algn="just">
              <a:buNone/>
            </a:pPr>
            <a:r>
              <a:rPr lang="en-GB" sz="1200" b="1" dirty="0" smtClean="0"/>
              <a:t>1. </a:t>
            </a:r>
            <a:r>
              <a:rPr lang="en-GB" sz="1200" b="1" dirty="0"/>
              <a:t>Develop a Local Maternity Offer</a:t>
            </a:r>
          </a:p>
          <a:p>
            <a:pPr marL="174625" indent="0" algn="just">
              <a:buNone/>
            </a:pPr>
            <a:r>
              <a:rPr lang="en-GB" sz="1200" dirty="0"/>
              <a:t>We will develop a core LMS care plan for women to access on line with a view to discuss and personalise with her named midwife throughout the maternity care pathway. This will be supported by work with professionals to enhance skills to ensure the woman and her family feel to have been genuinely involved.</a:t>
            </a:r>
          </a:p>
          <a:p>
            <a:pPr marL="0" indent="0" algn="just">
              <a:buNone/>
            </a:pPr>
            <a:endParaRPr lang="en-GB" sz="1200" b="1" dirty="0">
              <a:solidFill>
                <a:srgbClr val="0070C0"/>
              </a:solidFill>
            </a:endParaRPr>
          </a:p>
        </p:txBody>
      </p:sp>
      <p:sp>
        <p:nvSpPr>
          <p:cNvPr id="12" name="Content Placeholder 2"/>
          <p:cNvSpPr txBox="1">
            <a:spLocks/>
          </p:cNvSpPr>
          <p:nvPr/>
        </p:nvSpPr>
        <p:spPr>
          <a:xfrm>
            <a:off x="4211960" y="932606"/>
            <a:ext cx="3322712" cy="50886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lgn="just">
              <a:buNone/>
            </a:pPr>
            <a:r>
              <a:rPr lang="en-GB" sz="1200" b="1" dirty="0" smtClean="0"/>
              <a:t>2.</a:t>
            </a:r>
            <a:r>
              <a:rPr lang="en-GB" sz="1200" b="1" dirty="0"/>
              <a:t>	Evaluation of </a:t>
            </a:r>
            <a:r>
              <a:rPr lang="en-GB" sz="1200" b="1" dirty="0" smtClean="0"/>
              <a:t>future </a:t>
            </a:r>
            <a:r>
              <a:rPr lang="en-GB" sz="1200" b="1" dirty="0"/>
              <a:t>Service Choice opportunities</a:t>
            </a:r>
          </a:p>
          <a:p>
            <a:pPr marL="174625" indent="-174625" algn="just">
              <a:buNone/>
            </a:pPr>
            <a:r>
              <a:rPr lang="en-GB" sz="1200" dirty="0"/>
              <a:t>	We know what services are currently commissioned at present within the LMS. We will map these and (i) services provided within the LMS boundaries that may not be formally </a:t>
            </a:r>
            <a:r>
              <a:rPr lang="en-GB" sz="1200" dirty="0" smtClean="0"/>
              <a:t>commissioned, </a:t>
            </a:r>
            <a:r>
              <a:rPr lang="en-GB" sz="1200" dirty="0"/>
              <a:t>(ii) services provided close to our </a:t>
            </a:r>
            <a:r>
              <a:rPr lang="en-GB" sz="1200" dirty="0" smtClean="0"/>
              <a:t>boundaries and (iii) specialised services that cover a wider footprint and </a:t>
            </a:r>
            <a:r>
              <a:rPr lang="en-GB" sz="1200" dirty="0"/>
              <a:t>then combine with data on  reasonable travel distance. This will allow us to demonstrate service coverage and to identify whether there are any gaps in service. If service gaps are identified a market development plan will be developed. </a:t>
            </a:r>
            <a:endParaRPr lang="en-GB" sz="1200" dirty="0"/>
          </a:p>
          <a:p>
            <a:pPr marL="174625" indent="-174625" algn="just">
              <a:buNone/>
            </a:pPr>
            <a:endParaRPr lang="en-GB" sz="1200" dirty="0"/>
          </a:p>
          <a:p>
            <a:pPr marL="174625" indent="-174625" algn="just">
              <a:buNone/>
            </a:pPr>
            <a:r>
              <a:rPr lang="en-GB" sz="1200" b="1" dirty="0"/>
              <a:t>3.	Ensure that all women have a small Midwifery Team providing the core continuity of care</a:t>
            </a:r>
          </a:p>
          <a:p>
            <a:pPr marL="176213" indent="0" algn="just">
              <a:buNone/>
            </a:pPr>
            <a:r>
              <a:rPr lang="en-GB" sz="1200" dirty="0"/>
              <a:t>We have already put community teams in place that have a linked Consultant providing antenatal and postnatal care. We are looking at options to ensure</a:t>
            </a:r>
          </a:p>
          <a:p>
            <a:pPr marL="176213" indent="0" algn="just">
              <a:buNone/>
            </a:pPr>
            <a:r>
              <a:rPr lang="en-GB" sz="1200" dirty="0"/>
              <a:t>that women are familiar with the Team members, including a ‘meet the team’ booklet. We are planning to undertake an audit to assess women’s views of continuity of carer which we will repeat at least annually.</a:t>
            </a:r>
          </a:p>
          <a:p>
            <a:pPr marL="174625" indent="-174625" algn="just">
              <a:buAutoNum type="arabicPeriod"/>
            </a:pPr>
            <a:endParaRPr lang="en-GB" sz="1200" b="1" dirty="0"/>
          </a:p>
          <a:p>
            <a:pPr marL="174625" indent="-174625" algn="just">
              <a:buNone/>
            </a:pPr>
            <a:r>
              <a:rPr lang="en-GB" sz="1200" dirty="0" smtClean="0"/>
              <a:t>	</a:t>
            </a:r>
            <a:endParaRPr lang="en-GB" sz="1200" dirty="0"/>
          </a:p>
        </p:txBody>
      </p:sp>
      <p:sp>
        <p:nvSpPr>
          <p:cNvPr id="16" name="TextBox 15"/>
          <p:cNvSpPr txBox="1"/>
          <p:nvPr/>
        </p:nvSpPr>
        <p:spPr>
          <a:xfrm>
            <a:off x="7596336" y="940930"/>
            <a:ext cx="1224136" cy="5339923"/>
          </a:xfrm>
          <a:prstGeom prst="rect">
            <a:avLst/>
          </a:prstGeom>
          <a:solidFill>
            <a:srgbClr val="92D050"/>
          </a:solidFill>
        </p:spPr>
        <p:txBody>
          <a:bodyPr wrap="square" rtlCol="0">
            <a:spAutoFit/>
          </a:bodyPr>
          <a:lstStyle/>
          <a:p>
            <a:pPr algn="just"/>
            <a:r>
              <a:rPr lang="en-GB" sz="1100" dirty="0" smtClean="0"/>
              <a:t>This will support us to </a:t>
            </a:r>
            <a:r>
              <a:rPr lang="en-GB" sz="1100" b="1" dirty="0" smtClean="0"/>
              <a:t>deliver Better Births </a:t>
            </a:r>
            <a:r>
              <a:rPr lang="en-GB" sz="1100" dirty="0" smtClean="0"/>
              <a:t>by:</a:t>
            </a:r>
          </a:p>
          <a:p>
            <a:pPr algn="just"/>
            <a:endParaRPr lang="en-GB" sz="1100" dirty="0" smtClean="0"/>
          </a:p>
          <a:p>
            <a:r>
              <a:rPr lang="en-GB" sz="1100" dirty="0" smtClean="0"/>
              <a:t>Improving continuity of carer initially antenatal and postnatal, with a planned progression to include labour at a later date</a:t>
            </a:r>
          </a:p>
          <a:p>
            <a:endParaRPr lang="en-GB" sz="1100" dirty="0"/>
          </a:p>
          <a:p>
            <a:r>
              <a:rPr lang="en-GB" sz="1100" dirty="0" smtClean="0"/>
              <a:t>Developing a comprehensive Local Maternity Offer</a:t>
            </a:r>
            <a:endParaRPr lang="en-GB" sz="1100" dirty="0" smtClean="0"/>
          </a:p>
          <a:p>
            <a:endParaRPr lang="en-GB" sz="1100" dirty="0"/>
          </a:p>
          <a:p>
            <a:r>
              <a:rPr lang="en-GB" sz="1100" dirty="0" smtClean="0"/>
              <a:t>Supporting women to make better informed decisions regarding their care options</a:t>
            </a:r>
          </a:p>
          <a:p>
            <a:endParaRPr lang="en-GB" sz="1100" dirty="0"/>
          </a:p>
          <a:p>
            <a:r>
              <a:rPr lang="en-GB" sz="1100" dirty="0" smtClean="0"/>
              <a:t>Improve women's ability to inform and be involved in service developments</a:t>
            </a:r>
          </a:p>
        </p:txBody>
      </p:sp>
    </p:spTree>
    <p:extLst>
      <p:ext uri="{BB962C8B-B14F-4D97-AF65-F5344CB8AC3E}">
        <p14:creationId xmlns:p14="http://schemas.microsoft.com/office/powerpoint/2010/main" val="2602632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3672408" cy="5913903"/>
          </a:xfrm>
        </p:spPr>
        <p:txBody>
          <a:bodyPr>
            <a:normAutofit lnSpcReduction="10000"/>
          </a:bodyPr>
          <a:lstStyle/>
          <a:p>
            <a:pPr marL="176213" indent="0" algn="just">
              <a:lnSpc>
                <a:spcPct val="110000"/>
              </a:lnSpc>
              <a:buNone/>
            </a:pPr>
            <a:r>
              <a:rPr lang="en-GB" sz="1200" dirty="0"/>
              <a:t>Existing constraints on the midwifery workforce means that including intrapartum care, except in home births, is not deliverable as part of  </a:t>
            </a:r>
            <a:r>
              <a:rPr lang="en-GB" sz="1200" dirty="0" smtClean="0"/>
              <a:t>phase 1 delivery of continuity of carer. As we progress through phase 1 we will review workforce </a:t>
            </a:r>
            <a:r>
              <a:rPr lang="en-GB" sz="1200" dirty="0"/>
              <a:t>and workforce planning </a:t>
            </a:r>
            <a:r>
              <a:rPr lang="en-GB" sz="1200" dirty="0" smtClean="0"/>
              <a:t>and agree a date from when phase 2, intrapartum care will be included within the continuity of carer offer.</a:t>
            </a:r>
            <a:endParaRPr lang="en-GB" sz="1200" dirty="0"/>
          </a:p>
          <a:p>
            <a:pPr marL="176213" indent="0" algn="just">
              <a:buNone/>
            </a:pPr>
            <a:endParaRPr lang="en-GB" sz="1200" dirty="0"/>
          </a:p>
          <a:p>
            <a:pPr marL="174625" indent="-174625" algn="just">
              <a:buNone/>
            </a:pPr>
            <a:r>
              <a:rPr lang="en-GB" sz="1200" b="1" dirty="0" smtClean="0"/>
              <a:t> 4.	Personalised Care Budgets</a:t>
            </a:r>
          </a:p>
          <a:p>
            <a:pPr marL="174625" indent="-174625" algn="just">
              <a:buNone/>
            </a:pPr>
            <a:r>
              <a:rPr lang="en-GB" sz="1200" b="1" dirty="0" smtClean="0"/>
              <a:t>	</a:t>
            </a:r>
            <a:r>
              <a:rPr lang="en-GB" sz="1200" dirty="0" smtClean="0"/>
              <a:t>We will work to develop a deliverable model of personal care budgets that meet the requirements of our local women and their families.</a:t>
            </a:r>
          </a:p>
          <a:p>
            <a:pPr marL="174625" indent="-174625" algn="just">
              <a:buNone/>
            </a:pPr>
            <a:endParaRPr lang="en-GB" sz="1200" b="1" dirty="0"/>
          </a:p>
          <a:p>
            <a:pPr marL="174625" indent="-174625" algn="just">
              <a:buNone/>
            </a:pPr>
            <a:r>
              <a:rPr lang="en-GB" sz="1200" b="1" dirty="0" smtClean="0"/>
              <a:t>5. Develop </a:t>
            </a:r>
            <a:r>
              <a:rPr lang="en-GB" sz="1200" b="1" dirty="0"/>
              <a:t>the Maternity Voices concept</a:t>
            </a:r>
          </a:p>
          <a:p>
            <a:pPr marL="174625" indent="1588" algn="just">
              <a:buNone/>
            </a:pPr>
            <a:r>
              <a:rPr lang="en-GB" sz="1200" dirty="0"/>
              <a:t>We want all our service users to be able to contribute to the design, development and ongoing review of our </a:t>
            </a:r>
            <a:r>
              <a:rPr lang="en-GB" sz="1200" dirty="0" smtClean="0"/>
              <a:t>services. </a:t>
            </a:r>
          </a:p>
          <a:p>
            <a:pPr marL="174625" indent="1588" algn="just">
              <a:buNone/>
            </a:pPr>
            <a:endParaRPr lang="en-GB" sz="1200" dirty="0"/>
          </a:p>
          <a:p>
            <a:pPr marL="174625" indent="1588" algn="just">
              <a:buNone/>
            </a:pPr>
            <a:r>
              <a:rPr lang="en-GB" sz="1200" dirty="0" smtClean="0"/>
              <a:t>We </a:t>
            </a:r>
            <a:r>
              <a:rPr lang="en-GB" sz="1200" dirty="0"/>
              <a:t>will build upon existing Maternity Services Liaison Groups </a:t>
            </a:r>
            <a:r>
              <a:rPr lang="en-GB" sz="1200" dirty="0" smtClean="0"/>
              <a:t>and existing Maternity Voices Partnerships across the LMS and review work within other LMS to develop Maternity Voices to ensure we are able to develop and deliver an LMS wide agreed model of Maternity Voices that best meets the needs of our local mothers and their families. </a:t>
            </a:r>
          </a:p>
          <a:p>
            <a:pPr marL="174625" indent="1588" algn="just">
              <a:buNone/>
            </a:pPr>
            <a:endParaRPr lang="en-GB" sz="1200" dirty="0"/>
          </a:p>
          <a:p>
            <a:pPr marL="174625" indent="1588" algn="just">
              <a:buNone/>
            </a:pPr>
            <a:r>
              <a:rPr lang="en-GB" sz="1200" dirty="0" smtClean="0"/>
              <a:t>We will utilise </a:t>
            </a:r>
            <a:r>
              <a:rPr lang="en-GB" sz="1200" dirty="0"/>
              <a:t>online technologies to promote greater discussion across the whole </a:t>
            </a:r>
            <a:r>
              <a:rPr lang="en-GB" sz="1200" dirty="0" smtClean="0"/>
              <a:t>footprint, as well as supported forums and work with our Maternity Voices members to develop systems that they agree will support participation.</a:t>
            </a:r>
            <a:endParaRPr lang="en-GB" sz="1200" dirty="0"/>
          </a:p>
          <a:p>
            <a:pPr marL="176213" indent="-176213" algn="just">
              <a:buNone/>
            </a:pPr>
            <a:endParaRPr lang="en-GB" sz="1300" b="1" dirty="0" smtClean="0"/>
          </a:p>
          <a:p>
            <a:pPr marL="174625" indent="-174625" algn="just">
              <a:buNone/>
            </a:pPr>
            <a:endParaRPr lang="en-GB" sz="1300" b="1" dirty="0" smtClean="0"/>
          </a:p>
          <a:p>
            <a:pPr marL="174625" indent="0" algn="just">
              <a:buNone/>
            </a:pPr>
            <a:endParaRPr lang="en-GB" sz="1300" dirty="0">
              <a:solidFill>
                <a:srgbClr val="FF0000"/>
              </a:solidFill>
            </a:endParaRPr>
          </a:p>
          <a:p>
            <a:pPr marL="174625" indent="-174625" algn="just">
              <a:buNone/>
            </a:pPr>
            <a:endParaRPr lang="en-GB" sz="1300" dirty="0"/>
          </a:p>
          <a:p>
            <a:pPr marL="174625" indent="0">
              <a:buNone/>
            </a:pPr>
            <a:endParaRPr lang="en-GB" sz="1200" dirty="0"/>
          </a:p>
          <a:p>
            <a:pPr marL="174625" indent="-174625">
              <a:buNone/>
            </a:pPr>
            <a:endParaRPr lang="en-GB" sz="1200" dirty="0" smtClean="0"/>
          </a:p>
          <a:p>
            <a:pPr marL="174625" indent="0">
              <a:buNone/>
            </a:pPr>
            <a:endParaRPr lang="en-GB" sz="12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19</a:t>
            </a:fld>
            <a:endParaRPr lang="en-GB" dirty="0"/>
          </a:p>
        </p:txBody>
      </p:sp>
      <p:sp>
        <p:nvSpPr>
          <p:cNvPr id="8" name="TextBox 7"/>
          <p:cNvSpPr txBox="1"/>
          <p:nvPr/>
        </p:nvSpPr>
        <p:spPr>
          <a:xfrm>
            <a:off x="7569692" y="398584"/>
            <a:ext cx="1250780" cy="5878532"/>
          </a:xfrm>
          <a:prstGeom prst="rect">
            <a:avLst/>
          </a:prstGeom>
          <a:solidFill>
            <a:srgbClr val="92D050"/>
          </a:solidFill>
          <a:ln>
            <a:noFill/>
          </a:ln>
        </p:spPr>
        <p:txBody>
          <a:bodyPr wrap="square" rtlCol="0">
            <a:spAutoFit/>
          </a:bodyPr>
          <a:lstStyle/>
          <a:p>
            <a:pPr algn="just"/>
            <a:r>
              <a:rPr lang="en-GB" sz="1200" b="1" dirty="0"/>
              <a:t>Planned Outcomes</a:t>
            </a:r>
          </a:p>
          <a:p>
            <a:pPr algn="just"/>
            <a:endParaRPr lang="en-GB" sz="800" b="1" dirty="0"/>
          </a:p>
          <a:p>
            <a:pPr algn="just"/>
            <a:r>
              <a:rPr lang="en-GB" sz="1200" dirty="0"/>
              <a:t>Increased self reporting of involvement in care planning</a:t>
            </a:r>
          </a:p>
          <a:p>
            <a:pPr algn="just"/>
            <a:endParaRPr lang="en-GB" sz="800" dirty="0"/>
          </a:p>
          <a:p>
            <a:pPr algn="just"/>
            <a:r>
              <a:rPr lang="en-GB" sz="1200" dirty="0"/>
              <a:t>Increased self reporting that the women knew their midwives</a:t>
            </a:r>
          </a:p>
          <a:p>
            <a:pPr algn="just"/>
            <a:endParaRPr lang="en-GB" sz="800" dirty="0"/>
          </a:p>
          <a:p>
            <a:pPr algn="just"/>
            <a:r>
              <a:rPr lang="en-GB" sz="1200" dirty="0"/>
              <a:t>Increased numbers of women choosing midwife led care </a:t>
            </a:r>
          </a:p>
          <a:p>
            <a:pPr algn="just"/>
            <a:endParaRPr lang="en-GB" sz="800" dirty="0"/>
          </a:p>
          <a:p>
            <a:pPr algn="just"/>
            <a:r>
              <a:rPr lang="en-GB" sz="1200" dirty="0"/>
              <a:t>Service choice options mapped and market development plan agreed</a:t>
            </a:r>
          </a:p>
          <a:p>
            <a:pPr algn="just"/>
            <a:endParaRPr lang="en-GB" sz="1200" dirty="0"/>
          </a:p>
          <a:p>
            <a:pPr algn="just"/>
            <a:r>
              <a:rPr lang="en-GB" sz="1200" dirty="0"/>
              <a:t>Quality assessed information sources accessible </a:t>
            </a:r>
          </a:p>
          <a:p>
            <a:pPr algn="just"/>
            <a:endParaRPr lang="en-GB" sz="800" dirty="0"/>
          </a:p>
          <a:p>
            <a:pPr algn="just"/>
            <a:r>
              <a:rPr lang="en-GB" sz="1200" dirty="0"/>
              <a:t>Maternity Voices Group(s) functioning</a:t>
            </a:r>
            <a:endParaRPr lang="en-GB" sz="1200" dirty="0"/>
          </a:p>
        </p:txBody>
      </p:sp>
      <p:sp>
        <p:nvSpPr>
          <p:cNvPr id="9" name="TextBox 8"/>
          <p:cNvSpPr txBox="1"/>
          <p:nvPr/>
        </p:nvSpPr>
        <p:spPr>
          <a:xfrm>
            <a:off x="4067944" y="360269"/>
            <a:ext cx="3348880" cy="6155531"/>
          </a:xfrm>
          <a:prstGeom prst="rect">
            <a:avLst/>
          </a:prstGeom>
          <a:noFill/>
        </p:spPr>
        <p:txBody>
          <a:bodyPr wrap="square" rtlCol="0">
            <a:spAutoFit/>
          </a:bodyPr>
          <a:lstStyle/>
          <a:p>
            <a:pPr marL="176213" indent="-176213" algn="just">
              <a:buNone/>
            </a:pPr>
            <a:r>
              <a:rPr lang="en-GB" sz="1200" b="1" dirty="0" smtClean="0"/>
              <a:t>5.	Explore </a:t>
            </a:r>
            <a:r>
              <a:rPr lang="en-GB" sz="1200" b="1" dirty="0"/>
              <a:t>options around innovative access routes to maternity care</a:t>
            </a:r>
          </a:p>
          <a:p>
            <a:pPr marL="174625" indent="1588" algn="just">
              <a:buNone/>
            </a:pPr>
            <a:r>
              <a:rPr lang="en-GB" sz="1200" dirty="0"/>
              <a:t>As we develop our maternity offer we will present it through a variety of formats</a:t>
            </a:r>
            <a:r>
              <a:rPr lang="en-GB" sz="1200" b="1" dirty="0"/>
              <a:t>. </a:t>
            </a:r>
            <a:r>
              <a:rPr lang="en-GB" sz="1200" dirty="0"/>
              <a:t>To meet this need we are developing a LMS Facebook page which will contain links to a wide range of information, online discussion forums and support groups. We will also develop a central information number which women will be able to use if they wish to speak to a professional. This will enable us to promote and better market home births and midwife led care</a:t>
            </a:r>
          </a:p>
          <a:p>
            <a:pPr marL="174625" indent="1588" algn="just"/>
            <a:r>
              <a:rPr lang="en-GB" sz="1200" dirty="0" smtClean="0"/>
              <a:t>We </a:t>
            </a:r>
            <a:r>
              <a:rPr lang="en-GB" sz="1200" dirty="0"/>
              <a:t>are reviewing opportunities to develop an online booking portal which will allow women to  enter basic details and then be presented with a range of clinically appropriate options for  booking. Women will then be able to choose an appointment to complete their booking with their preferred option.</a:t>
            </a:r>
          </a:p>
          <a:p>
            <a:pPr marL="174625" indent="1588" algn="just">
              <a:buNone/>
            </a:pPr>
            <a:endParaRPr lang="en-GB" sz="1200" dirty="0" smtClean="0"/>
          </a:p>
          <a:p>
            <a:pPr marL="174625" indent="1588" algn="just">
              <a:buNone/>
            </a:pPr>
            <a:r>
              <a:rPr lang="en-GB" sz="1200" dirty="0" smtClean="0"/>
              <a:t>At </a:t>
            </a:r>
            <a:r>
              <a:rPr lang="en-GB" sz="1200" dirty="0"/>
              <a:t>present we have a mixed economy of parent education; face to face and online; and no core agreement on content. We will agree core content, role out the online model across the footprint and ensure all women are able to access face to face parent education locally if they choose to do so</a:t>
            </a:r>
            <a:endParaRPr lang="en-GB" sz="1200" dirty="0">
              <a:solidFill>
                <a:srgbClr val="FF0000"/>
              </a:solidFill>
            </a:endParaRPr>
          </a:p>
          <a:p>
            <a:pPr marL="174625" indent="1588" algn="just">
              <a:buNone/>
            </a:pPr>
            <a:endParaRPr lang="en-GB" sz="1200" dirty="0"/>
          </a:p>
          <a:p>
            <a:pPr marL="174625" indent="-174625" algn="just">
              <a:buNone/>
            </a:pPr>
            <a:endParaRPr lang="en-GB" sz="1200" dirty="0" smtClean="0"/>
          </a:p>
          <a:p>
            <a:pPr marL="174625" indent="-174625" algn="just">
              <a:buNone/>
            </a:pPr>
            <a:endParaRPr lang="en-GB" sz="1200" dirty="0"/>
          </a:p>
          <a:p>
            <a:pPr marL="174625" indent="-174625" algn="just"/>
            <a:r>
              <a:rPr lang="en-GB" sz="1000" b="1" i="1" dirty="0" smtClean="0"/>
              <a:t>	See </a:t>
            </a:r>
            <a:r>
              <a:rPr lang="en-GB" sz="1000" b="1" i="1" dirty="0"/>
              <a:t>Appendix 2, project plans, page </a:t>
            </a:r>
            <a:r>
              <a:rPr lang="en-GB" sz="1000" b="1" i="1" dirty="0" smtClean="0"/>
              <a:t>1 Choice, Personalisation and Continuity for details</a:t>
            </a:r>
            <a:endParaRPr lang="en-GB" sz="1000" b="1" i="1" dirty="0"/>
          </a:p>
        </p:txBody>
      </p:sp>
    </p:spTree>
    <p:extLst>
      <p:ext uri="{BB962C8B-B14F-4D97-AF65-F5344CB8AC3E}">
        <p14:creationId xmlns:p14="http://schemas.microsoft.com/office/powerpoint/2010/main" val="1017243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490066"/>
          </a:xfrm>
          <a:solidFill>
            <a:srgbClr val="92D050"/>
          </a:solidFill>
        </p:spPr>
        <p:txBody>
          <a:bodyPr>
            <a:normAutofit fontScale="90000"/>
          </a:bodyPr>
          <a:lstStyle/>
          <a:p>
            <a:pPr algn="l"/>
            <a:r>
              <a:rPr lang="en-GB" sz="2800" b="1" dirty="0" smtClean="0">
                <a:solidFill>
                  <a:schemeClr val="tx2"/>
                </a:solidFill>
              </a:rPr>
              <a:t>Foreword</a:t>
            </a:r>
            <a:endParaRPr lang="en-GB" sz="2800" b="1" dirty="0">
              <a:solidFill>
                <a:schemeClr val="tx2"/>
              </a:solidFill>
            </a:endParaRPr>
          </a:p>
        </p:txBody>
      </p:sp>
      <p:sp>
        <p:nvSpPr>
          <p:cNvPr id="3" name="Content Placeholder 2"/>
          <p:cNvSpPr>
            <a:spLocks noGrp="1"/>
          </p:cNvSpPr>
          <p:nvPr>
            <p:ph idx="1"/>
          </p:nvPr>
        </p:nvSpPr>
        <p:spPr>
          <a:xfrm>
            <a:off x="467544" y="980728"/>
            <a:ext cx="8219256" cy="5145435"/>
          </a:xfrm>
        </p:spPr>
        <p:txBody>
          <a:bodyPr>
            <a:normAutofit fontScale="92500" lnSpcReduction="20000"/>
          </a:bodyPr>
          <a:lstStyle/>
          <a:p>
            <a:pPr marL="0" indent="0">
              <a:buNone/>
            </a:pPr>
            <a:r>
              <a:rPr lang="en-GB" sz="1300" dirty="0" smtClean="0"/>
              <a:t>Our vision as the Humber Coast and Vale Local Maternity System is to be an area where pre-pregnancy, pregnancy and childbirth services truly reflect the needs of our childbearing population and which focus upon delivering personalised care by kind, knowledgeable, skilful staff  that is jointly agreed and planned with women and families. </a:t>
            </a:r>
          </a:p>
          <a:p>
            <a:pPr marL="0" indent="0">
              <a:buNone/>
            </a:pPr>
            <a:endParaRPr lang="en-GB" sz="1300" dirty="0" smtClean="0"/>
          </a:p>
          <a:p>
            <a:pPr marL="0" indent="0">
              <a:buNone/>
            </a:pPr>
            <a:endParaRPr lang="en-GB" sz="1300" dirty="0"/>
          </a:p>
          <a:p>
            <a:pPr marL="0" indent="0">
              <a:buNone/>
            </a:pPr>
            <a:r>
              <a:rPr lang="en-GB" sz="1300" dirty="0" smtClean="0"/>
              <a:t>In setting this vision we recognise that:</a:t>
            </a:r>
          </a:p>
          <a:p>
            <a:pPr marL="0" indent="0">
              <a:buNone/>
            </a:pPr>
            <a:endParaRPr lang="en-GB" sz="1300" dirty="0" smtClean="0"/>
          </a:p>
          <a:p>
            <a:r>
              <a:rPr lang="en-GB" sz="1300" dirty="0" smtClean="0"/>
              <a:t>At present, in surveys, women often report that they have limited choice during pregnancy and childbirth and our aim is to change that so that women, their partners and, if required, their families do consistently have the offer of choices and are able to decide for themselves what is best for them and have been supported in this decision by the professionals that are providing the care they need. </a:t>
            </a:r>
          </a:p>
          <a:p>
            <a:pPr marL="0" indent="0">
              <a:buNone/>
            </a:pPr>
            <a:endParaRPr lang="en-GB" sz="1300" dirty="0"/>
          </a:p>
          <a:p>
            <a:r>
              <a:rPr lang="en-GB" sz="1300" dirty="0" smtClean="0"/>
              <a:t>The maternity episode sets the basic foundation for the future generations by supporting  the delivery of healthy children to families who are making, or are supported to make,  positive lifestyle choices, from pre-conception onwards, as these early in-utero months and first years set the blueprint for the child’s future. Additionally a pregnancy can be a wider motivator to positive lifestyle choices across the wider family and these opportunities need to be embraced.</a:t>
            </a:r>
          </a:p>
          <a:p>
            <a:pPr marL="0" indent="0">
              <a:buNone/>
            </a:pPr>
            <a:endParaRPr lang="en-GB" sz="1300" dirty="0"/>
          </a:p>
          <a:p>
            <a:r>
              <a:rPr lang="en-GB" sz="1300" dirty="0"/>
              <a:t>A</a:t>
            </a:r>
            <a:r>
              <a:rPr lang="en-GB" sz="1300" dirty="0" smtClean="0"/>
              <a:t>ll our professionals who are involved in caring for women and families during the pre-pregnancy, pregnancy, delivery and post delivery period are highly skilled professionals in their own right and extremely dedicated to delivering the best care and outcomes they can whilst being kind and considerate of the women and her partners expectations.  They have already started to make changes in the services they offer to further enhance the experience of women and families at this time and to better meet their individual needs but there is more that can be done.</a:t>
            </a:r>
          </a:p>
          <a:p>
            <a:pPr marL="0" indent="0">
              <a:buNone/>
            </a:pPr>
            <a:endParaRPr lang="en-GB" sz="1300" dirty="0" smtClean="0"/>
          </a:p>
          <a:p>
            <a:pPr marL="0" indent="0">
              <a:buNone/>
            </a:pPr>
            <a:endParaRPr lang="en-GB" sz="1300" dirty="0" smtClean="0"/>
          </a:p>
          <a:p>
            <a:pPr marL="0" indent="0">
              <a:buNone/>
            </a:pPr>
            <a:r>
              <a:rPr lang="en-GB" sz="1300" dirty="0" smtClean="0"/>
              <a:t>The development of the Local Maternity System provides us with an opportunity to work together across a wider system, and across organisations, to deliver those changes that are common to us all once and to share learning and good practice so that all the women we care for receive the best care we can offer. It will also help us to improve the range of choices that our women and families have including systemisation of choices across the whole LMS. Our staff will also benefit from improved opportunities to work across the LMS gaining a greater range of skills, or maintaining existing skills, </a:t>
            </a:r>
          </a:p>
          <a:p>
            <a:pPr marL="0" indent="0">
              <a:buNone/>
            </a:pPr>
            <a:endParaRPr lang="en-GB" sz="1300" dirty="0"/>
          </a:p>
          <a:p>
            <a:pPr marL="0" indent="0">
              <a:buNone/>
            </a:pPr>
            <a:endParaRPr lang="en-GB" sz="1300" dirty="0"/>
          </a:p>
          <a:p>
            <a:pPr marL="0" indent="0">
              <a:buNone/>
            </a:pPr>
            <a:endParaRPr lang="en-GB" sz="1200" dirty="0" smtClean="0"/>
          </a:p>
        </p:txBody>
      </p:sp>
      <p:sp>
        <p:nvSpPr>
          <p:cNvPr id="5" name="Slide Number Placeholder 4"/>
          <p:cNvSpPr>
            <a:spLocks noGrp="1"/>
          </p:cNvSpPr>
          <p:nvPr>
            <p:ph type="sldNum" sz="quarter" idx="12"/>
          </p:nvPr>
        </p:nvSpPr>
        <p:spPr/>
        <p:txBody>
          <a:bodyPr/>
          <a:lstStyle/>
          <a:p>
            <a:fld id="{471637F2-561A-480F-87B6-BFA192677A7E}" type="slidenum">
              <a:rPr lang="en-GB" smtClean="0"/>
              <a:t>2</a:t>
            </a:fld>
            <a:endParaRPr lang="en-GB"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653682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20</a:t>
            </a:fld>
            <a:endParaRPr lang="en-GB" dirty="0"/>
          </a:p>
        </p:txBody>
      </p:sp>
      <p:sp>
        <p:nvSpPr>
          <p:cNvPr id="9" name="TextBox 8"/>
          <p:cNvSpPr txBox="1"/>
          <p:nvPr/>
        </p:nvSpPr>
        <p:spPr>
          <a:xfrm>
            <a:off x="527588" y="510926"/>
            <a:ext cx="8148867" cy="5078313"/>
          </a:xfrm>
          <a:prstGeom prst="rect">
            <a:avLst/>
          </a:prstGeom>
          <a:noFill/>
        </p:spPr>
        <p:txBody>
          <a:bodyPr wrap="square" rtlCol="0">
            <a:spAutoFit/>
          </a:bodyPr>
          <a:lstStyle/>
          <a:p>
            <a:pPr algn="just"/>
            <a:r>
              <a:rPr lang="en-GB" sz="1200" b="1" dirty="0" smtClean="0">
                <a:solidFill>
                  <a:schemeClr val="accent1"/>
                </a:solidFill>
              </a:rPr>
              <a:t>Key Milestones – Improving Choice, Personalisation and Continuity of Carer</a:t>
            </a:r>
          </a:p>
          <a:p>
            <a:pPr algn="just"/>
            <a:endParaRPr lang="en-GB" sz="1200" b="1" dirty="0" smtClean="0">
              <a:solidFill>
                <a:schemeClr val="accent1"/>
              </a:solidFill>
            </a:endParaRPr>
          </a:p>
          <a:p>
            <a:pPr marL="171450" indent="-171450" algn="just">
              <a:buFont typeface="Wingdings" panose="05000000000000000000" pitchFamily="2" charset="2"/>
              <a:buChar char="ü"/>
            </a:pPr>
            <a:r>
              <a:rPr lang="en-GB" sz="1200" dirty="0" smtClean="0"/>
              <a:t>85</a:t>
            </a:r>
            <a:r>
              <a:rPr lang="en-GB" sz="1200" dirty="0"/>
              <a:t>% of women will know the small team of Midwives who will provide their antenatal and postnatal care by </a:t>
            </a:r>
            <a:r>
              <a:rPr lang="en-GB" sz="1200" dirty="0" smtClean="0"/>
              <a:t>April 2020</a:t>
            </a:r>
            <a:endParaRPr lang="en-GB" sz="1200" dirty="0" smtClean="0"/>
          </a:p>
          <a:p>
            <a:pPr marL="171450" indent="-171450" algn="just">
              <a:buFont typeface="Wingdings" panose="05000000000000000000" pitchFamily="2" charset="2"/>
              <a:buChar char="ü"/>
            </a:pPr>
            <a:r>
              <a:rPr lang="en-GB" sz="1200" dirty="0" smtClean="0"/>
              <a:t>100</a:t>
            </a:r>
            <a:r>
              <a:rPr lang="en-GB" sz="1200" dirty="0"/>
              <a:t>% of women will know the small team of Midwives who will provide their antenatal and postnatal care by </a:t>
            </a:r>
            <a:r>
              <a:rPr lang="en-GB" sz="1200" dirty="0" smtClean="0"/>
              <a:t>April 2021</a:t>
            </a:r>
            <a:endParaRPr lang="en-GB" sz="1200" dirty="0" smtClean="0"/>
          </a:p>
          <a:p>
            <a:pPr marL="171450" indent="-171450" algn="just">
              <a:buFont typeface="Wingdings" panose="05000000000000000000" pitchFamily="2" charset="2"/>
              <a:buChar char="ü"/>
            </a:pPr>
            <a:r>
              <a:rPr lang="en-GB" sz="1200" dirty="0" smtClean="0"/>
              <a:t>LMS </a:t>
            </a:r>
            <a:r>
              <a:rPr lang="en-GB" sz="1200" dirty="0"/>
              <a:t>wide model of including intrapartum care within the small team of Midwives agreed by </a:t>
            </a:r>
            <a:r>
              <a:rPr lang="en-GB" sz="1200" dirty="0" smtClean="0"/>
              <a:t>April 2020</a:t>
            </a:r>
            <a:endParaRPr lang="en-GB" sz="1200" dirty="0" smtClean="0"/>
          </a:p>
          <a:p>
            <a:pPr marL="171450" indent="-171450" algn="just">
              <a:buFont typeface="Wingdings" panose="05000000000000000000" pitchFamily="2" charset="2"/>
              <a:buChar char="ü"/>
            </a:pPr>
            <a:r>
              <a:rPr lang="en-GB" sz="1200" dirty="0"/>
              <a:t>4</a:t>
            </a:r>
            <a:r>
              <a:rPr lang="en-GB" sz="1200" dirty="0" smtClean="0"/>
              <a:t>0</a:t>
            </a:r>
            <a:r>
              <a:rPr lang="en-GB" sz="1200" dirty="0"/>
              <a:t>% of low risk women will have been cared for by a small integrated team throughout antenatal, labour and postnatal care by  </a:t>
            </a:r>
            <a:r>
              <a:rPr lang="en-GB" sz="1200" dirty="0" smtClean="0"/>
              <a:t>April 2021</a:t>
            </a:r>
            <a:endParaRPr lang="en-GB" sz="1200" dirty="0" smtClean="0"/>
          </a:p>
          <a:p>
            <a:pPr marL="171450" indent="-171450" algn="just">
              <a:buFont typeface="Wingdings" panose="05000000000000000000" pitchFamily="2" charset="2"/>
              <a:buChar char="ü"/>
            </a:pPr>
            <a:endParaRPr lang="en-GB" sz="1200" dirty="0" smtClean="0"/>
          </a:p>
          <a:p>
            <a:pPr marL="171450" indent="-171450" algn="just">
              <a:buFont typeface="Wingdings" panose="05000000000000000000" pitchFamily="2" charset="2"/>
              <a:buChar char="ü"/>
            </a:pPr>
            <a:r>
              <a:rPr lang="en-GB" sz="1200" dirty="0" smtClean="0"/>
              <a:t>LMS </a:t>
            </a:r>
            <a:r>
              <a:rPr lang="en-GB" sz="1200" dirty="0"/>
              <a:t>Facebook page operational 31 March </a:t>
            </a:r>
            <a:r>
              <a:rPr lang="en-GB" sz="1200" dirty="0" smtClean="0"/>
              <a:t>2018</a:t>
            </a:r>
          </a:p>
          <a:p>
            <a:pPr marL="171450" indent="-171450" algn="just">
              <a:buFont typeface="Wingdings" panose="05000000000000000000" pitchFamily="2" charset="2"/>
              <a:buChar char="ü"/>
            </a:pPr>
            <a:r>
              <a:rPr lang="en-GB" sz="1200" dirty="0" smtClean="0"/>
              <a:t>Central </a:t>
            </a:r>
            <a:r>
              <a:rPr lang="en-GB" sz="1200" dirty="0"/>
              <a:t>contact number developed 31 March </a:t>
            </a:r>
            <a:r>
              <a:rPr lang="en-GB" sz="1200" dirty="0" smtClean="0"/>
              <a:t>2019</a:t>
            </a:r>
          </a:p>
          <a:p>
            <a:pPr marL="171450" indent="-171450" algn="just">
              <a:buFont typeface="Wingdings" panose="05000000000000000000" pitchFamily="2" charset="2"/>
              <a:buChar char="ü"/>
            </a:pPr>
            <a:r>
              <a:rPr lang="en-GB" sz="1200" dirty="0" smtClean="0"/>
              <a:t>Review of existing models of online  booking portals 31 March 2018</a:t>
            </a:r>
          </a:p>
          <a:p>
            <a:pPr marL="171450" indent="-171450" algn="just">
              <a:buFont typeface="Wingdings" panose="05000000000000000000" pitchFamily="2" charset="2"/>
              <a:buChar char="ü"/>
            </a:pPr>
            <a:r>
              <a:rPr lang="en-GB" sz="1200" dirty="0" smtClean="0"/>
              <a:t>Opportunities linked with digital roadmap explored 31 March 2018</a:t>
            </a:r>
          </a:p>
          <a:p>
            <a:pPr marL="171450" indent="-171450" algn="just">
              <a:buFont typeface="Wingdings" panose="05000000000000000000" pitchFamily="2" charset="2"/>
              <a:buChar char="ü"/>
            </a:pPr>
            <a:r>
              <a:rPr lang="en-GB" sz="1200" dirty="0" smtClean="0"/>
              <a:t>Portal developed, if a feasible option at this time, date to be confirmed</a:t>
            </a:r>
          </a:p>
          <a:p>
            <a:pPr marL="171450" indent="-171450" algn="just">
              <a:buFont typeface="Wingdings" panose="05000000000000000000" pitchFamily="2" charset="2"/>
              <a:buChar char="ü"/>
            </a:pPr>
            <a:endParaRPr lang="en-GB" sz="1200" dirty="0" smtClean="0"/>
          </a:p>
          <a:p>
            <a:pPr marL="171450" indent="-171450" algn="just">
              <a:buFont typeface="Wingdings" panose="05000000000000000000" pitchFamily="2" charset="2"/>
              <a:buChar char="ü"/>
            </a:pPr>
            <a:r>
              <a:rPr lang="en-GB" sz="1200" dirty="0" smtClean="0"/>
              <a:t>Single core maternity care plan agreed across the LMS footprint 31 March 2018</a:t>
            </a:r>
          </a:p>
          <a:p>
            <a:pPr marL="171450" indent="-171450" algn="just">
              <a:buFont typeface="Wingdings" panose="05000000000000000000" pitchFamily="2" charset="2"/>
              <a:buChar char="ü"/>
            </a:pPr>
            <a:r>
              <a:rPr lang="en-GB" sz="1200" dirty="0" smtClean="0"/>
              <a:t>Single core maternity care plan in place across the LMS 31 March 2019</a:t>
            </a:r>
          </a:p>
          <a:p>
            <a:pPr marL="171450" indent="-171450" algn="just">
              <a:buFont typeface="Wingdings" panose="05000000000000000000" pitchFamily="2" charset="2"/>
              <a:buChar char="ü"/>
            </a:pPr>
            <a:endParaRPr lang="en-GB" sz="1200" dirty="0" smtClean="0"/>
          </a:p>
          <a:p>
            <a:pPr marL="171450" indent="-171450" algn="just">
              <a:buFont typeface="Wingdings" panose="05000000000000000000" pitchFamily="2" charset="2"/>
              <a:buChar char="ü"/>
            </a:pPr>
            <a:r>
              <a:rPr lang="en-GB" sz="1200" dirty="0" smtClean="0"/>
              <a:t>Agreed core content of parent education  30 September 2018</a:t>
            </a:r>
          </a:p>
          <a:p>
            <a:pPr marL="171450" indent="-171450" algn="just">
              <a:buFont typeface="Wingdings" panose="05000000000000000000" pitchFamily="2" charset="2"/>
              <a:buChar char="ü"/>
            </a:pPr>
            <a:r>
              <a:rPr lang="en-GB" sz="1200" dirty="0" smtClean="0"/>
              <a:t>Both online and face to face delivery options available to all women 31 March 2019</a:t>
            </a:r>
          </a:p>
          <a:p>
            <a:pPr marL="171450" indent="-171450" algn="just">
              <a:buFont typeface="Wingdings" panose="05000000000000000000" pitchFamily="2" charset="2"/>
              <a:buChar char="ü"/>
            </a:pPr>
            <a:r>
              <a:rPr lang="en-GB" sz="1200" dirty="0" smtClean="0"/>
              <a:t>Model of Maternity Voices agreed 31 March 2018</a:t>
            </a:r>
          </a:p>
          <a:p>
            <a:pPr marL="171450" indent="-171450" algn="just">
              <a:buFont typeface="Wingdings" panose="05000000000000000000" pitchFamily="2" charset="2"/>
              <a:buChar char="ü"/>
            </a:pPr>
            <a:endParaRPr lang="en-GB" sz="1200" dirty="0"/>
          </a:p>
          <a:p>
            <a:pPr marL="171450" indent="-171450" algn="just">
              <a:buFont typeface="Wingdings" panose="05000000000000000000" pitchFamily="2" charset="2"/>
              <a:buChar char="ü"/>
            </a:pPr>
            <a:r>
              <a:rPr lang="en-GB" sz="1200" dirty="0" smtClean="0"/>
              <a:t>LMS specific services and geographical coverage mapped by 31 December 2017</a:t>
            </a:r>
          </a:p>
          <a:p>
            <a:pPr marL="171450" indent="-171450" algn="just">
              <a:buFont typeface="Wingdings" panose="05000000000000000000" pitchFamily="2" charset="2"/>
              <a:buChar char="ü"/>
            </a:pPr>
            <a:r>
              <a:rPr lang="en-GB" sz="1200" dirty="0" smtClean="0"/>
              <a:t>Geographically close services mapped by 31 December 2017</a:t>
            </a:r>
          </a:p>
          <a:p>
            <a:pPr marL="171450" indent="-171450" algn="just">
              <a:buFont typeface="Wingdings" panose="05000000000000000000" pitchFamily="2" charset="2"/>
              <a:buChar char="ü"/>
            </a:pPr>
            <a:r>
              <a:rPr lang="en-GB" sz="1200" dirty="0" smtClean="0"/>
              <a:t>Market development plan developed </a:t>
            </a:r>
            <a:r>
              <a:rPr lang="en-GB" sz="1200" dirty="0" smtClean="0"/>
              <a:t>December 2018</a:t>
            </a:r>
            <a:endParaRPr lang="en-GB" sz="1200" dirty="0" smtClean="0"/>
          </a:p>
          <a:p>
            <a:pPr marL="171450" indent="-171450" algn="just">
              <a:buFont typeface="Wingdings" panose="05000000000000000000" pitchFamily="2" charset="2"/>
              <a:buChar char="ü"/>
            </a:pPr>
            <a:endParaRPr lang="en-GB" sz="1200" dirty="0" smtClean="0"/>
          </a:p>
          <a:p>
            <a:pPr algn="just"/>
            <a:endParaRPr lang="en-GB" sz="1200" dirty="0" smtClean="0"/>
          </a:p>
          <a:p>
            <a:pPr algn="just"/>
            <a:r>
              <a:rPr lang="en-GB" sz="1000" b="1" i="1" dirty="0" smtClean="0"/>
              <a:t>These milestones will be reviewed as work progresses to ensure they are achievable with appropriate levels of stretch</a:t>
            </a:r>
            <a:endParaRPr lang="en-GB" sz="1000" b="1" i="1" dirty="0"/>
          </a:p>
        </p:txBody>
      </p:sp>
    </p:spTree>
    <p:extLst>
      <p:ext uri="{BB962C8B-B14F-4D97-AF65-F5344CB8AC3E}">
        <p14:creationId xmlns:p14="http://schemas.microsoft.com/office/powerpoint/2010/main" val="1980435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noFill/>
        </p:spPr>
        <p:txBody>
          <a:bodyPr>
            <a:normAutofit fontScale="90000"/>
          </a:bodyPr>
          <a:lstStyle/>
          <a:p>
            <a:pPr algn="l"/>
            <a:r>
              <a:rPr lang="en-GB" sz="2800" b="1" dirty="0">
                <a:solidFill>
                  <a:schemeClr val="tx2"/>
                </a:solidFill>
              </a:rPr>
              <a:t>Putting the individual, quality and safety at the core of our service delivery</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21</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539552" y="940930"/>
            <a:ext cx="3672408" cy="5080358"/>
          </a:xfrm>
        </p:spPr>
        <p:txBody>
          <a:bodyPr>
            <a:noAutofit/>
          </a:bodyPr>
          <a:lstStyle/>
          <a:p>
            <a:pPr marL="0" indent="0" algn="just">
              <a:buNone/>
            </a:pPr>
            <a:r>
              <a:rPr lang="en-GB" sz="1100" b="1" dirty="0" smtClean="0">
                <a:solidFill>
                  <a:srgbClr val="0070C0"/>
                </a:solidFill>
              </a:rPr>
              <a:t>What do we need to change?</a:t>
            </a:r>
          </a:p>
          <a:p>
            <a:pPr marL="0" indent="0">
              <a:buNone/>
            </a:pPr>
            <a:r>
              <a:rPr lang="en-GB" sz="1100" dirty="0" smtClean="0"/>
              <a:t>We </a:t>
            </a:r>
            <a:r>
              <a:rPr lang="en-GB" sz="1100" dirty="0"/>
              <a:t>all have maternity services as a priority, with Board level responsibility for the </a:t>
            </a:r>
            <a:r>
              <a:rPr lang="en-GB" sz="1100" dirty="0" smtClean="0"/>
              <a:t>maternity services </a:t>
            </a:r>
            <a:r>
              <a:rPr lang="en-GB" sz="1100" dirty="0"/>
              <a:t>but we all know that there are always improvements that we can make to the quality and safety of our services.</a:t>
            </a:r>
          </a:p>
          <a:p>
            <a:pPr marL="0" indent="0">
              <a:buNone/>
            </a:pPr>
            <a:endParaRPr lang="en-GB" sz="1100" dirty="0"/>
          </a:p>
          <a:p>
            <a:pPr marL="0" indent="0">
              <a:buNone/>
            </a:pPr>
            <a:r>
              <a:rPr lang="en-GB" sz="1100" dirty="0" smtClean="0"/>
              <a:t>Our aim is to </a:t>
            </a:r>
            <a:r>
              <a:rPr lang="en-GB" sz="1100" dirty="0"/>
              <a:t>ensure </a:t>
            </a:r>
            <a:r>
              <a:rPr lang="en-GB" sz="1100" dirty="0" smtClean="0"/>
              <a:t>that:</a:t>
            </a:r>
          </a:p>
          <a:p>
            <a:pPr marL="174625" indent="-174625"/>
            <a:r>
              <a:rPr lang="en-GB" sz="1100" dirty="0"/>
              <a:t>W</a:t>
            </a:r>
            <a:r>
              <a:rPr lang="en-GB" sz="1100" dirty="0" smtClean="0"/>
              <a:t>omen </a:t>
            </a:r>
            <a:r>
              <a:rPr lang="en-GB" sz="1100" dirty="0"/>
              <a:t>and their families are central to </a:t>
            </a:r>
            <a:r>
              <a:rPr lang="en-GB" sz="1100" dirty="0" smtClean="0"/>
              <a:t>our </a:t>
            </a:r>
            <a:r>
              <a:rPr lang="en-GB" sz="1100" dirty="0"/>
              <a:t>services </a:t>
            </a:r>
            <a:endParaRPr lang="en-GB" sz="1100" dirty="0" smtClean="0"/>
          </a:p>
          <a:p>
            <a:pPr marL="174625" indent="-174625"/>
            <a:r>
              <a:rPr lang="en-GB" sz="1100" dirty="0" smtClean="0"/>
              <a:t>Our services </a:t>
            </a:r>
            <a:r>
              <a:rPr lang="en-GB" sz="1100" dirty="0"/>
              <a:t>meet individual </a:t>
            </a:r>
            <a:r>
              <a:rPr lang="en-GB" sz="1100" dirty="0" smtClean="0"/>
              <a:t>and family needs </a:t>
            </a:r>
            <a:r>
              <a:rPr lang="en-GB" sz="1100" dirty="0"/>
              <a:t>whilst promoting high levels of safety, quality and clinical </a:t>
            </a:r>
            <a:r>
              <a:rPr lang="en-GB" sz="1100" dirty="0" smtClean="0"/>
              <a:t>outcomes.</a:t>
            </a:r>
          </a:p>
          <a:p>
            <a:pPr marL="174625" indent="-174625"/>
            <a:r>
              <a:rPr lang="en-GB" sz="1100" dirty="0" smtClean="0"/>
              <a:t>We identify high risk pregnancies early and manage them to minimise risk</a:t>
            </a:r>
          </a:p>
          <a:p>
            <a:pPr marL="174625" indent="-174625"/>
            <a:r>
              <a:rPr lang="en-GB" sz="1100" dirty="0" smtClean="0"/>
              <a:t>Neonatal services and the care of the sick neonate are an integral part of the services and pathways we deliver</a:t>
            </a:r>
          </a:p>
          <a:p>
            <a:pPr marL="0" indent="0">
              <a:buNone/>
            </a:pPr>
            <a:endParaRPr lang="en-GB" sz="1100" dirty="0"/>
          </a:p>
          <a:p>
            <a:pPr marL="0" indent="0" algn="just">
              <a:buNone/>
            </a:pPr>
            <a:r>
              <a:rPr lang="en-GB" sz="1100" b="1" dirty="0" smtClean="0">
                <a:solidFill>
                  <a:srgbClr val="0070C0"/>
                </a:solidFill>
              </a:rPr>
              <a:t>What </a:t>
            </a:r>
            <a:r>
              <a:rPr lang="en-GB" sz="1100" b="1" dirty="0">
                <a:solidFill>
                  <a:srgbClr val="0070C0"/>
                </a:solidFill>
              </a:rPr>
              <a:t>are we going to do</a:t>
            </a:r>
            <a:r>
              <a:rPr lang="en-GB" sz="1100" b="1" dirty="0" smtClean="0">
                <a:solidFill>
                  <a:srgbClr val="0070C0"/>
                </a:solidFill>
              </a:rPr>
              <a:t>?</a:t>
            </a:r>
          </a:p>
          <a:p>
            <a:pPr marL="176213" indent="-176213" algn="just">
              <a:buNone/>
            </a:pPr>
            <a:r>
              <a:rPr lang="en-GB" sz="1100" b="1" dirty="0" smtClean="0"/>
              <a:t>1. Reduce </a:t>
            </a:r>
            <a:r>
              <a:rPr lang="en-GB" sz="1100" b="1" dirty="0"/>
              <a:t>the level of stillbirths, neonatal deaths, maternal deaths and brain injuries in line with national requirements</a:t>
            </a:r>
          </a:p>
          <a:p>
            <a:pPr marL="174625" indent="0" algn="just">
              <a:buNone/>
            </a:pPr>
            <a:r>
              <a:rPr lang="en-GB" sz="1100" dirty="0" smtClean="0"/>
              <a:t>We </a:t>
            </a:r>
            <a:r>
              <a:rPr lang="en-GB" sz="1100" dirty="0"/>
              <a:t>have already made progress in reducing </a:t>
            </a:r>
            <a:r>
              <a:rPr lang="en-GB" sz="1100" dirty="0" smtClean="0"/>
              <a:t>the level </a:t>
            </a:r>
            <a:r>
              <a:rPr lang="en-GB" sz="1100" dirty="0"/>
              <a:t>of stillbirths but we recognise that there remains more to do. </a:t>
            </a:r>
            <a:endParaRPr lang="en-GB" sz="1100" dirty="0" smtClean="0"/>
          </a:p>
          <a:p>
            <a:pPr marL="174625" indent="0" algn="just">
              <a:buNone/>
            </a:pPr>
            <a:endParaRPr lang="en-GB" sz="1100" dirty="0"/>
          </a:p>
          <a:p>
            <a:pPr marL="174625" indent="0" algn="just">
              <a:buNone/>
            </a:pPr>
            <a:r>
              <a:rPr lang="en-GB" sz="1100" dirty="0" smtClean="0"/>
              <a:t>In </a:t>
            </a:r>
            <a:r>
              <a:rPr lang="en-GB" sz="1100" dirty="0"/>
              <a:t>order to deliver the reductions we plan to:</a:t>
            </a:r>
          </a:p>
          <a:p>
            <a:pPr indent="-168275" algn="just"/>
            <a:r>
              <a:rPr lang="en-GB" sz="1100" dirty="0"/>
              <a:t>Establish the baseline from which we are measuring our reduction, confirm our current position and agree our 2020/21 </a:t>
            </a:r>
            <a:r>
              <a:rPr lang="en-GB" sz="1100" dirty="0" smtClean="0"/>
              <a:t>target</a:t>
            </a:r>
          </a:p>
          <a:p>
            <a:pPr indent="-168275" algn="just"/>
            <a:endParaRPr lang="en-GB" sz="1200" dirty="0"/>
          </a:p>
        </p:txBody>
      </p:sp>
      <p:sp>
        <p:nvSpPr>
          <p:cNvPr id="12" name="Content Placeholder 2"/>
          <p:cNvSpPr txBox="1">
            <a:spLocks/>
          </p:cNvSpPr>
          <p:nvPr/>
        </p:nvSpPr>
        <p:spPr>
          <a:xfrm>
            <a:off x="4211960" y="932606"/>
            <a:ext cx="3322712" cy="508868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168275" algn="just"/>
            <a:r>
              <a:rPr lang="en-GB" sz="1700" dirty="0"/>
              <a:t>Review current services against best practice and develop a comprehensive action plan to address identified areas of improvement</a:t>
            </a:r>
          </a:p>
          <a:p>
            <a:pPr indent="-168275" algn="just"/>
            <a:r>
              <a:rPr lang="en-GB" sz="1700" dirty="0"/>
              <a:t>Review data on both neonatal and maternity services to understand any issues on organisational </a:t>
            </a:r>
            <a:r>
              <a:rPr lang="en-GB" sz="1700" dirty="0" smtClean="0"/>
              <a:t>risk registers</a:t>
            </a:r>
            <a:r>
              <a:rPr lang="en-GB" sz="1700" dirty="0"/>
              <a:t>, incident rates, complaints, etc. to understand specific areas of perceived challenge</a:t>
            </a:r>
          </a:p>
          <a:p>
            <a:pPr indent="-168275" algn="just"/>
            <a:endParaRPr lang="en-GB" sz="1700" dirty="0" smtClean="0"/>
          </a:p>
          <a:p>
            <a:pPr indent="-168275" algn="just"/>
            <a:r>
              <a:rPr lang="en-GB" sz="1700" dirty="0" smtClean="0"/>
              <a:t>Review </a:t>
            </a:r>
            <a:r>
              <a:rPr lang="en-GB" sz="1700" dirty="0"/>
              <a:t>systems and processes to identify and manage predicted low birthweight pregnancies, sharing best practice and developing and adopting a single system / process for adoption across the LMS</a:t>
            </a:r>
          </a:p>
          <a:p>
            <a:pPr indent="-168275" algn="just"/>
            <a:r>
              <a:rPr lang="en-GB" sz="1700" dirty="0"/>
              <a:t>Working with the Neonatal ODN to review capacity, workforce and skill-mix across neonatal services to ensure the services are resilient and are able to respond to predicted demand levels </a:t>
            </a:r>
            <a:endParaRPr lang="en-GB" sz="1700" dirty="0" smtClean="0"/>
          </a:p>
          <a:p>
            <a:pPr indent="-168275" algn="just"/>
            <a:endParaRPr lang="en-GB" sz="1700" dirty="0"/>
          </a:p>
          <a:p>
            <a:pPr marL="174625" indent="-174625" algn="just">
              <a:buNone/>
            </a:pPr>
            <a:r>
              <a:rPr lang="en-GB" sz="1700" b="1" dirty="0" smtClean="0"/>
              <a:t>2.	</a:t>
            </a:r>
            <a:r>
              <a:rPr lang="en-GB" sz="1700" b="1" dirty="0" smtClean="0"/>
              <a:t>Build </a:t>
            </a:r>
            <a:r>
              <a:rPr lang="en-GB" sz="1700" b="1" dirty="0" smtClean="0"/>
              <a:t>upon organisational systems for learning from incidents and near misses  to develop an LMS wide system for sharing learning</a:t>
            </a:r>
            <a:endParaRPr lang="en-GB" sz="1700" b="1" dirty="0"/>
          </a:p>
          <a:p>
            <a:pPr marL="176213" indent="0">
              <a:buNone/>
            </a:pPr>
            <a:r>
              <a:rPr lang="en-GB" sz="1700" dirty="0" smtClean="0"/>
              <a:t>We will work to improve the consistency and robustness of systems and processes across the LMS to ensure that investigations are undertaken in a timely manner ensuring transparency of process and findings with the involved families. We will also review and enhance systems for sharing learning, </a:t>
            </a:r>
            <a:r>
              <a:rPr lang="en-GB" sz="1700" dirty="0"/>
              <a:t>both positive and negative, across the whole LMS and </a:t>
            </a:r>
            <a:r>
              <a:rPr lang="en-GB" sz="1700" dirty="0" smtClean="0"/>
              <a:t>wider</a:t>
            </a:r>
            <a:endParaRPr lang="en-GB" sz="1700" dirty="0" smtClean="0"/>
          </a:p>
          <a:p>
            <a:pPr marL="176213" indent="-176213" algn="just">
              <a:buNone/>
            </a:pPr>
            <a:endParaRPr lang="en-GB" sz="1200" dirty="0"/>
          </a:p>
          <a:p>
            <a:pPr marL="176213" indent="-176213" algn="just">
              <a:buNone/>
            </a:pPr>
            <a:endParaRPr lang="en-GB" sz="1200" dirty="0" smtClean="0"/>
          </a:p>
        </p:txBody>
      </p:sp>
      <p:sp>
        <p:nvSpPr>
          <p:cNvPr id="16" name="TextBox 15"/>
          <p:cNvSpPr txBox="1"/>
          <p:nvPr/>
        </p:nvSpPr>
        <p:spPr>
          <a:xfrm>
            <a:off x="7596336" y="940930"/>
            <a:ext cx="1224136" cy="5247590"/>
          </a:xfrm>
          <a:prstGeom prst="rect">
            <a:avLst/>
          </a:prstGeom>
          <a:solidFill>
            <a:srgbClr val="92D050"/>
          </a:solidFill>
        </p:spPr>
        <p:txBody>
          <a:bodyPr wrap="square" rtlCol="0">
            <a:spAutoFit/>
          </a:bodyPr>
          <a:lstStyle/>
          <a:p>
            <a:pPr algn="just"/>
            <a:r>
              <a:rPr lang="en-GB" sz="1200" dirty="0" smtClean="0"/>
              <a:t>This will support us to </a:t>
            </a:r>
            <a:r>
              <a:rPr lang="en-GB" sz="1200" b="1" dirty="0" smtClean="0"/>
              <a:t>deliver Better Births </a:t>
            </a:r>
            <a:r>
              <a:rPr lang="en-GB" sz="1200" dirty="0" smtClean="0"/>
              <a:t>by:</a:t>
            </a:r>
          </a:p>
          <a:p>
            <a:pPr algn="just"/>
            <a:endParaRPr lang="en-GB" sz="1100" dirty="0"/>
          </a:p>
          <a:p>
            <a:pPr algn="just"/>
            <a:r>
              <a:rPr lang="en-GB" sz="1200" dirty="0" smtClean="0"/>
              <a:t>Reducing stillbirths, neonatal deaths, maternal deaths and brain injuries</a:t>
            </a:r>
          </a:p>
          <a:p>
            <a:pPr algn="just"/>
            <a:endParaRPr lang="en-GB" sz="1200" dirty="0"/>
          </a:p>
          <a:p>
            <a:pPr algn="just"/>
            <a:r>
              <a:rPr lang="en-GB" sz="1200" dirty="0" smtClean="0"/>
              <a:t>Building </a:t>
            </a:r>
            <a:r>
              <a:rPr lang="en-GB" sz="1200" dirty="0" smtClean="0"/>
              <a:t>upon our existing systems for learning from serious incidents to provide an LMS wide system of sharing learning</a:t>
            </a:r>
          </a:p>
          <a:p>
            <a:pPr algn="just"/>
            <a:endParaRPr lang="en-GB" sz="1200" dirty="0"/>
          </a:p>
          <a:p>
            <a:pPr algn="just"/>
            <a:r>
              <a:rPr lang="en-GB" sz="1200" dirty="0" smtClean="0"/>
              <a:t>Developing </a:t>
            </a:r>
            <a:r>
              <a:rPr lang="en-GB" sz="1200" dirty="0" smtClean="0"/>
              <a:t>improved joint </a:t>
            </a:r>
            <a:r>
              <a:rPr lang="en-GB" sz="1200" dirty="0" smtClean="0"/>
              <a:t>working with the Neonatal Operational Delivery Network</a:t>
            </a:r>
          </a:p>
        </p:txBody>
      </p:sp>
    </p:spTree>
    <p:extLst>
      <p:ext uri="{BB962C8B-B14F-4D97-AF65-F5344CB8AC3E}">
        <p14:creationId xmlns:p14="http://schemas.microsoft.com/office/powerpoint/2010/main" val="789735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1637F2-561A-480F-87B6-BFA192677A7E}" type="slidenum">
              <a:rPr lang="en-GB" smtClean="0"/>
              <a:t>22</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539552" y="524619"/>
            <a:ext cx="3672408" cy="5376714"/>
          </a:xfrm>
        </p:spPr>
        <p:txBody>
          <a:bodyPr>
            <a:normAutofit fontScale="92500" lnSpcReduction="20000"/>
          </a:bodyPr>
          <a:lstStyle/>
          <a:p>
            <a:pPr marL="176213" indent="-176213" algn="just">
              <a:buNone/>
            </a:pPr>
            <a:r>
              <a:rPr lang="en-GB" sz="1200" dirty="0" smtClean="0"/>
              <a:t>	</a:t>
            </a:r>
            <a:r>
              <a:rPr lang="en-GB" sz="1300" dirty="0" smtClean="0"/>
              <a:t>across </a:t>
            </a:r>
            <a:r>
              <a:rPr lang="en-GB" sz="1300" dirty="0"/>
              <a:t>partner systems if appropriate.</a:t>
            </a:r>
          </a:p>
          <a:p>
            <a:pPr marL="176213" indent="-176213" algn="just">
              <a:buNone/>
            </a:pPr>
            <a:r>
              <a:rPr lang="en-GB" sz="1300" dirty="0" smtClean="0"/>
              <a:t>		</a:t>
            </a:r>
          </a:p>
          <a:p>
            <a:pPr marL="176213" indent="-176213" algn="just">
              <a:buNone/>
            </a:pPr>
            <a:r>
              <a:rPr lang="en-GB" sz="1300" dirty="0" smtClean="0"/>
              <a:t>	Each </a:t>
            </a:r>
            <a:r>
              <a:rPr lang="en-GB" sz="1300" dirty="0"/>
              <a:t>of our maternity services have systems and processes in place, in conjunction with the CCG’s Quality Teams, to quickly investigate complaints, incidents and near misses and then adopt the learning identified. We will utilise and develop these systems and processes </a:t>
            </a:r>
            <a:r>
              <a:rPr lang="en-GB" sz="1300" dirty="0" smtClean="0"/>
              <a:t>so </a:t>
            </a:r>
            <a:r>
              <a:rPr lang="en-GB" sz="1300" dirty="0"/>
              <a:t>that the learning is shared across the LMS</a:t>
            </a:r>
            <a:r>
              <a:rPr lang="en-GB" sz="1300" dirty="0" smtClean="0"/>
              <a:t>.</a:t>
            </a:r>
          </a:p>
          <a:p>
            <a:pPr marL="176213" indent="-176213" algn="just">
              <a:buNone/>
            </a:pPr>
            <a:endParaRPr lang="en-GB" sz="1300" dirty="0"/>
          </a:p>
          <a:p>
            <a:pPr marL="176213" indent="-176213" algn="just">
              <a:buNone/>
            </a:pPr>
            <a:r>
              <a:rPr lang="en-GB" sz="1300" b="1" dirty="0" smtClean="0"/>
              <a:t>3</a:t>
            </a:r>
            <a:r>
              <a:rPr lang="en-GB" sz="1300" b="1" dirty="0"/>
              <a:t>. Develop closer links with the Neonatal ODN</a:t>
            </a:r>
          </a:p>
          <a:p>
            <a:pPr marL="176213" indent="-176213" algn="just">
              <a:buNone/>
            </a:pPr>
            <a:r>
              <a:rPr lang="en-GB" sz="1300" dirty="0"/>
              <a:t>	The LMS is uniquely placed to support both the Neonatal ODN and the service providers to improve quality. We know the Neonatal ODN has coordinated a peer review programme and we want the LMS to be involved with this. We respect the different roles of the ODN and the LMS but in order to improve quality we need to work together to understand the challenges and what actions the services are putting in place to rectify any areas of concerns.</a:t>
            </a:r>
          </a:p>
          <a:p>
            <a:pPr indent="-168275" algn="just"/>
            <a:endParaRPr lang="en-GB" sz="1300" dirty="0"/>
          </a:p>
          <a:p>
            <a:pPr marL="174625" indent="-174625" algn="just">
              <a:buNone/>
            </a:pPr>
            <a:r>
              <a:rPr lang="en-GB" sz="1300" dirty="0"/>
              <a:t>	</a:t>
            </a:r>
            <a:r>
              <a:rPr lang="en-GB" sz="1300" dirty="0" smtClean="0"/>
              <a:t>We will review existing pathways and refine where needed to ensure access to neonatal services is at an optimal time, pre-planned wherever possible and consistent</a:t>
            </a:r>
            <a:r>
              <a:rPr lang="en-GB" sz="1300" dirty="0" smtClean="0"/>
              <a:t>.</a:t>
            </a:r>
          </a:p>
          <a:p>
            <a:pPr marL="174625" indent="-174625" algn="just">
              <a:buNone/>
            </a:pPr>
            <a:endParaRPr lang="en-GB" sz="1300" dirty="0"/>
          </a:p>
          <a:p>
            <a:pPr marL="0" indent="0" algn="just">
              <a:buNone/>
            </a:pPr>
            <a:r>
              <a:rPr lang="en-GB" sz="1300" b="1" dirty="0" smtClean="0"/>
              <a:t>4. Develop </a:t>
            </a:r>
            <a:r>
              <a:rPr lang="en-GB" sz="1300" b="1" dirty="0"/>
              <a:t>a quality dashboard for the LMS</a:t>
            </a:r>
          </a:p>
          <a:p>
            <a:pPr marL="174625" indent="0" algn="just">
              <a:buNone/>
            </a:pPr>
            <a:r>
              <a:rPr lang="en-GB" sz="1300" dirty="0"/>
              <a:t>There is a wide range of data available from a number of different sources. We plan to identify all the relevant existing outcome measures and to review what they are telling us. We will then develop the data into both an LMS wide and individual service dashboard that we will use </a:t>
            </a:r>
            <a:r>
              <a:rPr lang="en-GB" sz="1300" dirty="0" smtClean="0"/>
              <a:t>to</a:t>
            </a:r>
            <a:endParaRPr lang="en-GB" sz="1200" dirty="0" smtClean="0"/>
          </a:p>
        </p:txBody>
      </p:sp>
      <p:sp>
        <p:nvSpPr>
          <p:cNvPr id="12" name="Content Placeholder 2"/>
          <p:cNvSpPr txBox="1">
            <a:spLocks/>
          </p:cNvSpPr>
          <p:nvPr/>
        </p:nvSpPr>
        <p:spPr>
          <a:xfrm>
            <a:off x="4211960" y="524618"/>
            <a:ext cx="3322712" cy="571269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6213" indent="-176213" algn="just">
              <a:buNone/>
            </a:pPr>
            <a:r>
              <a:rPr lang="en-GB" sz="1200" b="1" dirty="0"/>
              <a:t>	</a:t>
            </a:r>
            <a:r>
              <a:rPr lang="en-GB" sz="1200" dirty="0"/>
              <a:t>identify areas where we are not performing to the </a:t>
            </a:r>
            <a:r>
              <a:rPr lang="en-GB" sz="1200" dirty="0" smtClean="0"/>
              <a:t>level we </a:t>
            </a:r>
            <a:r>
              <a:rPr lang="en-GB" sz="1200" dirty="0"/>
              <a:t>expect. This will enable us to develop and deliver remedial action plans to improve the services we offer</a:t>
            </a:r>
            <a:r>
              <a:rPr lang="en-GB" sz="1100" dirty="0"/>
              <a:t>. </a:t>
            </a:r>
          </a:p>
          <a:p>
            <a:pPr marL="176213" indent="-176213" algn="just">
              <a:buNone/>
            </a:pPr>
            <a:endParaRPr lang="en-GB" sz="1200" b="1" dirty="0" smtClean="0"/>
          </a:p>
          <a:p>
            <a:pPr marL="176213" indent="-176213" algn="just">
              <a:buNone/>
            </a:pPr>
            <a:r>
              <a:rPr lang="en-GB" sz="1200" b="1" dirty="0" smtClean="0"/>
              <a:t>5. </a:t>
            </a:r>
            <a:r>
              <a:rPr lang="en-GB" sz="1200" b="1" dirty="0" smtClean="0"/>
              <a:t>Develop and adopt consistent policies and service specifications around neonatal </a:t>
            </a:r>
            <a:r>
              <a:rPr lang="en-GB" sz="1200" b="1" dirty="0" smtClean="0"/>
              <a:t>services</a:t>
            </a:r>
            <a:r>
              <a:rPr lang="en-GB" sz="1200" dirty="0" smtClean="0"/>
              <a:t> (links with multi-professional working and governance workstream)</a:t>
            </a:r>
            <a:endParaRPr lang="en-GB" sz="1200" b="1" dirty="0" smtClean="0"/>
          </a:p>
          <a:p>
            <a:pPr marL="176213" indent="-176213" algn="just">
              <a:buNone/>
            </a:pPr>
            <a:r>
              <a:rPr lang="en-GB" sz="1200" dirty="0"/>
              <a:t>	</a:t>
            </a:r>
            <a:r>
              <a:rPr lang="en-GB" sz="1200" dirty="0" smtClean="0"/>
              <a:t>We will work to ensure that</a:t>
            </a:r>
            <a:r>
              <a:rPr lang="en-GB" sz="1200" b="1" dirty="0" smtClean="0"/>
              <a:t> </a:t>
            </a:r>
            <a:r>
              <a:rPr lang="en-GB" sz="1200" dirty="0" smtClean="0"/>
              <a:t>the neonatal services across the LMS are working to the service level that we expect and that transfers between neonatal services for higher intensity intervention are undertaken as soon as identified to minimise the risk to the neonate and the mother. </a:t>
            </a:r>
          </a:p>
          <a:p>
            <a:pPr marL="176213" indent="-176213" algn="just">
              <a:buNone/>
            </a:pPr>
            <a:endParaRPr lang="en-GB" sz="1200" dirty="0"/>
          </a:p>
          <a:p>
            <a:pPr marL="176213" indent="-176213" algn="just">
              <a:buNone/>
            </a:pPr>
            <a:r>
              <a:rPr lang="en-GB" sz="1200" dirty="0" smtClean="0"/>
              <a:t>	Where exceptions to the intended place of delivery for preterm babies occurs, for example in a pre 27 week gestation delivery, the Neonatal ODN has a process to review what happened and identify any learning in place. We will be seeking to link into the ODN’s work and review any learning identified at the LMS Executive</a:t>
            </a:r>
          </a:p>
          <a:p>
            <a:pPr marL="176213" indent="-176213" algn="just">
              <a:buNone/>
            </a:pPr>
            <a:endParaRPr lang="en-GB" sz="1200" dirty="0"/>
          </a:p>
          <a:p>
            <a:pPr marL="176213" indent="-176213" algn="just">
              <a:buNone/>
            </a:pPr>
            <a:r>
              <a:rPr lang="en-GB" sz="1200" dirty="0" smtClean="0"/>
              <a:t>	We will also review and refresh where necessary anticipatory / risk assessment pathways associated with potential or actual sick neonates</a:t>
            </a:r>
          </a:p>
          <a:p>
            <a:pPr marL="176213" indent="-176213" algn="just">
              <a:buNone/>
            </a:pPr>
            <a:endParaRPr lang="en-GB" sz="1200" dirty="0"/>
          </a:p>
        </p:txBody>
      </p:sp>
      <p:sp>
        <p:nvSpPr>
          <p:cNvPr id="16" name="TextBox 15"/>
          <p:cNvSpPr txBox="1"/>
          <p:nvPr/>
        </p:nvSpPr>
        <p:spPr>
          <a:xfrm>
            <a:off x="7596336" y="524618"/>
            <a:ext cx="1224136" cy="3416320"/>
          </a:xfrm>
          <a:prstGeom prst="rect">
            <a:avLst/>
          </a:prstGeom>
          <a:solidFill>
            <a:srgbClr val="92D050"/>
          </a:solidFill>
        </p:spPr>
        <p:txBody>
          <a:bodyPr wrap="square" rtlCol="0">
            <a:spAutoFit/>
          </a:bodyPr>
          <a:lstStyle/>
          <a:p>
            <a:pPr algn="just"/>
            <a:r>
              <a:rPr lang="en-GB" sz="1200" dirty="0" smtClean="0"/>
              <a:t>This will support us to </a:t>
            </a:r>
            <a:r>
              <a:rPr lang="en-GB" sz="1200" b="1" dirty="0" smtClean="0"/>
              <a:t>deliver Better Births </a:t>
            </a:r>
            <a:r>
              <a:rPr lang="en-GB" sz="1200" dirty="0" smtClean="0"/>
              <a:t>by:</a:t>
            </a:r>
          </a:p>
          <a:p>
            <a:pPr algn="just"/>
            <a:endParaRPr lang="en-GB" sz="1200" dirty="0" smtClean="0"/>
          </a:p>
          <a:p>
            <a:pPr algn="just"/>
            <a:r>
              <a:rPr lang="en-GB" sz="1200" dirty="0" smtClean="0"/>
              <a:t>Improving </a:t>
            </a:r>
            <a:r>
              <a:rPr lang="en-GB" sz="1200" dirty="0"/>
              <a:t>escalation </a:t>
            </a:r>
            <a:r>
              <a:rPr lang="en-GB" sz="1200" dirty="0" smtClean="0"/>
              <a:t>pathways to and from neonatal services and developing consistency of the neonatal service offer</a:t>
            </a:r>
            <a:endParaRPr lang="en-GB" sz="1200" dirty="0"/>
          </a:p>
          <a:p>
            <a:pPr algn="just"/>
            <a:endParaRPr lang="en-GB" sz="1200" dirty="0"/>
          </a:p>
          <a:p>
            <a:pPr algn="just"/>
            <a:r>
              <a:rPr lang="en-GB" sz="1200" dirty="0" smtClean="0"/>
              <a:t>Supporting the adoption of national best practice</a:t>
            </a:r>
          </a:p>
        </p:txBody>
      </p:sp>
    </p:spTree>
    <p:extLst>
      <p:ext uri="{BB962C8B-B14F-4D97-AF65-F5344CB8AC3E}">
        <p14:creationId xmlns:p14="http://schemas.microsoft.com/office/powerpoint/2010/main" val="98713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1637F2-561A-480F-87B6-BFA192677A7E}" type="slidenum">
              <a:rPr lang="en-GB" smtClean="0"/>
              <a:t>23</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528922" y="563827"/>
            <a:ext cx="3672408" cy="5704761"/>
          </a:xfrm>
        </p:spPr>
        <p:txBody>
          <a:bodyPr>
            <a:normAutofit fontScale="92500"/>
          </a:bodyPr>
          <a:lstStyle/>
          <a:p>
            <a:pPr marL="176213" indent="-176213" algn="just">
              <a:buNone/>
            </a:pPr>
            <a:r>
              <a:rPr lang="en-GB" sz="1300" b="1" dirty="0" smtClean="0"/>
              <a:t>6.	Adoption </a:t>
            </a:r>
            <a:r>
              <a:rPr lang="en-GB" sz="1300" b="1" dirty="0"/>
              <a:t>of national best practice and best practice pathways </a:t>
            </a:r>
          </a:p>
          <a:p>
            <a:pPr marL="176213" indent="-176213" algn="just">
              <a:buNone/>
            </a:pPr>
            <a:r>
              <a:rPr lang="en-GB" sz="1300" b="1" dirty="0"/>
              <a:t>	</a:t>
            </a:r>
            <a:r>
              <a:rPr lang="en-GB" sz="1300" dirty="0"/>
              <a:t>There are a range of NICE reviewed best practice and clinical pathways available. We will benchmark our services against these and develop action plans to  undertake any identified service change </a:t>
            </a:r>
            <a:r>
              <a:rPr lang="en-GB" sz="1300" dirty="0" smtClean="0"/>
              <a:t>needed</a:t>
            </a:r>
          </a:p>
          <a:p>
            <a:pPr marL="176213" indent="-176213" algn="just">
              <a:buNone/>
            </a:pPr>
            <a:endParaRPr lang="en-GB" sz="1300" dirty="0"/>
          </a:p>
          <a:p>
            <a:pPr marL="174625" indent="-174625" algn="just">
              <a:buNone/>
            </a:pPr>
            <a:r>
              <a:rPr lang="en-GB" sz="1300" b="1" dirty="0" smtClean="0"/>
              <a:t>7. </a:t>
            </a:r>
            <a:r>
              <a:rPr lang="en-GB" sz="1300" b="1" dirty="0" smtClean="0"/>
              <a:t>We </a:t>
            </a:r>
            <a:r>
              <a:rPr lang="en-GB" sz="1300" b="1" dirty="0" smtClean="0"/>
              <a:t>will oversee the delivery of agreed action plans in response to CQC / Peer Reviews and other service quality / outcomes reports </a:t>
            </a:r>
          </a:p>
          <a:p>
            <a:pPr marL="174625" indent="-174625" algn="just">
              <a:buNone/>
            </a:pPr>
            <a:r>
              <a:rPr lang="en-GB" sz="1300" b="1" dirty="0"/>
              <a:t>	</a:t>
            </a:r>
            <a:r>
              <a:rPr lang="en-GB" sz="1300" dirty="0" smtClean="0"/>
              <a:t>Our priority in relation to CQC action plans is to support Northern Lincolnshire and Goole NHS Foundation Trust which was identified as ‘requires improvement’. Local commissioners are working with the Trust to develop a case for change and then deliver an associated action plan, overseen by a Service Transformation Group.  The LMS will be party to this Service Transformation Group seeking assurance that the plans put in place will deliver the improvement needed in a timely, cost effective manner.</a:t>
            </a:r>
          </a:p>
          <a:p>
            <a:pPr marL="174625" indent="-174625" algn="just">
              <a:buNone/>
            </a:pPr>
            <a:endParaRPr lang="en-GB" sz="1300" b="1" dirty="0" smtClean="0"/>
          </a:p>
          <a:p>
            <a:pPr marL="174625" indent="-174625" algn="just">
              <a:buNone/>
            </a:pPr>
            <a:r>
              <a:rPr lang="en-GB" sz="1300" b="1" dirty="0"/>
              <a:t>	</a:t>
            </a:r>
            <a:r>
              <a:rPr lang="en-GB" sz="1300" dirty="0" smtClean="0"/>
              <a:t>There is a planned national </a:t>
            </a:r>
            <a:r>
              <a:rPr lang="en-GB" sz="1300" dirty="0"/>
              <a:t>peer review process </a:t>
            </a:r>
            <a:r>
              <a:rPr lang="en-GB" sz="1300" dirty="0" smtClean="0"/>
              <a:t>of neonatal services taking </a:t>
            </a:r>
            <a:r>
              <a:rPr lang="en-GB" sz="1300" dirty="0"/>
              <a:t>place over the course of this autumn and early next year through the Quality Surveillance Team of </a:t>
            </a:r>
            <a:r>
              <a:rPr lang="en-GB" sz="1300" dirty="0" smtClean="0"/>
              <a:t>NHSE. The LMS will take account of the outcomes of these and support the Trusts to deliver any identified changes.</a:t>
            </a:r>
            <a:endParaRPr lang="en-GB" sz="1300" b="1" dirty="0"/>
          </a:p>
          <a:p>
            <a:pPr marL="174625" indent="-174625" algn="just">
              <a:buNone/>
            </a:pPr>
            <a:endParaRPr lang="en-GB" sz="1300" b="1" dirty="0"/>
          </a:p>
        </p:txBody>
      </p:sp>
      <p:sp>
        <p:nvSpPr>
          <p:cNvPr id="12" name="Content Placeholder 2"/>
          <p:cNvSpPr txBox="1">
            <a:spLocks/>
          </p:cNvSpPr>
          <p:nvPr/>
        </p:nvSpPr>
        <p:spPr>
          <a:xfrm>
            <a:off x="4211960" y="510052"/>
            <a:ext cx="3322712" cy="57272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lgn="just">
              <a:buNone/>
            </a:pPr>
            <a:r>
              <a:rPr lang="en-GB" sz="1200" b="1" dirty="0"/>
              <a:t>9. Review the information identified within the Joint Needs Assessment that identifies our services being outliers in the rate of normal delivery and caesarean sections</a:t>
            </a:r>
          </a:p>
          <a:p>
            <a:pPr marL="174625" indent="-174625" algn="just">
              <a:buNone/>
            </a:pPr>
            <a:r>
              <a:rPr lang="en-GB" sz="1200" b="1" dirty="0"/>
              <a:t>	</a:t>
            </a:r>
            <a:r>
              <a:rPr lang="en-GB" sz="1200" dirty="0"/>
              <a:t>We have identified that Northern Lincolnshire and Goole Hospital NHS Foundation Trust does higher than expected numbers of normal deliveries and lower than expected numbers of caesarean sections and that Hull and East Yorkshire Hospitals NH Trust undertake more caesarean sections than expected. These figures may be due to local demographics but we need to review this in more detail to understand what is actually happening and take action if there are service quality concerns.</a:t>
            </a:r>
            <a:endParaRPr lang="en-GB" sz="1200" b="1" dirty="0"/>
          </a:p>
          <a:p>
            <a:pPr marL="176213" indent="-176213" algn="just">
              <a:buNone/>
            </a:pPr>
            <a:endParaRPr lang="en-GB" sz="1200" b="1" dirty="0" smtClean="0">
              <a:solidFill>
                <a:schemeClr val="tx2"/>
              </a:solidFill>
            </a:endParaRPr>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r>
              <a:rPr lang="en-GB" sz="1000" b="1" i="1" dirty="0"/>
              <a:t>See Appendix 2, project plans, page </a:t>
            </a:r>
            <a:r>
              <a:rPr lang="en-GB" sz="1000" b="1" i="1" dirty="0" smtClean="0"/>
              <a:t>2 ‘Safety’ </a:t>
            </a:r>
            <a:r>
              <a:rPr lang="en-GB" sz="1000" b="1" i="1" dirty="0"/>
              <a:t>for details</a:t>
            </a:r>
            <a:endParaRPr lang="en-GB" sz="1000" dirty="0" smtClean="0"/>
          </a:p>
        </p:txBody>
      </p:sp>
      <p:sp>
        <p:nvSpPr>
          <p:cNvPr id="16" name="TextBox 15"/>
          <p:cNvSpPr txBox="1"/>
          <p:nvPr/>
        </p:nvSpPr>
        <p:spPr>
          <a:xfrm>
            <a:off x="7596336" y="510052"/>
            <a:ext cx="1224136" cy="5032147"/>
          </a:xfrm>
          <a:prstGeom prst="rect">
            <a:avLst/>
          </a:prstGeom>
          <a:solidFill>
            <a:srgbClr val="92D050"/>
          </a:solidFill>
        </p:spPr>
        <p:txBody>
          <a:bodyPr wrap="square" rtlCol="0">
            <a:spAutoFit/>
          </a:bodyPr>
          <a:lstStyle/>
          <a:p>
            <a:pPr algn="just"/>
            <a:r>
              <a:rPr lang="en-GB" sz="1200" b="1" dirty="0" smtClean="0"/>
              <a:t>Planned Outcomes</a:t>
            </a:r>
            <a:r>
              <a:rPr lang="en-GB" sz="1100" dirty="0" smtClean="0"/>
              <a:t>:</a:t>
            </a:r>
          </a:p>
          <a:p>
            <a:pPr algn="just"/>
            <a:endParaRPr lang="en-GB" sz="1100" dirty="0"/>
          </a:p>
          <a:p>
            <a:r>
              <a:rPr lang="en-GB" sz="1100" dirty="0"/>
              <a:t>A reduction in  maternal deaths, stillbirth  and neonatal deaths and serious brain injuries in line with national </a:t>
            </a:r>
            <a:r>
              <a:rPr lang="en-GB" sz="1100" dirty="0" smtClean="0"/>
              <a:t>ambition</a:t>
            </a:r>
          </a:p>
          <a:p>
            <a:endParaRPr lang="en-GB" sz="1100" dirty="0"/>
          </a:p>
          <a:p>
            <a:r>
              <a:rPr lang="en-GB" sz="1100" dirty="0"/>
              <a:t>Systemised implementation of low birth weight </a:t>
            </a:r>
            <a:r>
              <a:rPr lang="en-GB" sz="1100" dirty="0" smtClean="0"/>
              <a:t>pathways</a:t>
            </a:r>
          </a:p>
          <a:p>
            <a:endParaRPr lang="en-GB" sz="1100" dirty="0"/>
          </a:p>
          <a:p>
            <a:r>
              <a:rPr lang="en-GB" sz="1100" dirty="0"/>
              <a:t>Standardisation of levels of openness and rigour around investigation less optimal care pathways / outcomes </a:t>
            </a:r>
            <a:endParaRPr lang="en-GB" sz="1100" dirty="0" smtClean="0"/>
          </a:p>
          <a:p>
            <a:endParaRPr lang="en-GB" sz="1100" dirty="0"/>
          </a:p>
          <a:p>
            <a:r>
              <a:rPr lang="en-GB" sz="1100" dirty="0"/>
              <a:t>Agreed model for sharing clinical learning in </a:t>
            </a:r>
            <a:r>
              <a:rPr lang="en-GB" sz="1100" dirty="0" smtClean="0"/>
              <a:t>place</a:t>
            </a:r>
          </a:p>
          <a:p>
            <a:pPr algn="just"/>
            <a:endParaRPr lang="en-GB" sz="1100" dirty="0" smtClean="0"/>
          </a:p>
        </p:txBody>
      </p:sp>
    </p:spTree>
    <p:extLst>
      <p:ext uri="{BB962C8B-B14F-4D97-AF65-F5344CB8AC3E}">
        <p14:creationId xmlns:p14="http://schemas.microsoft.com/office/powerpoint/2010/main" val="75968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1637F2-561A-480F-87B6-BFA192677A7E}" type="slidenum">
              <a:rPr lang="en-GB" smtClean="0"/>
              <a:t>24</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2" name="Content Placeholder 2"/>
          <p:cNvSpPr txBox="1">
            <a:spLocks/>
          </p:cNvSpPr>
          <p:nvPr/>
        </p:nvSpPr>
        <p:spPr>
          <a:xfrm>
            <a:off x="683568" y="593373"/>
            <a:ext cx="6624736" cy="572726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6213" indent="-176213" algn="just">
              <a:buNone/>
            </a:pPr>
            <a:r>
              <a:rPr lang="en-GB" sz="1200" b="1" dirty="0">
                <a:solidFill>
                  <a:schemeClr val="tx2"/>
                </a:solidFill>
              </a:rPr>
              <a:t>Key Milestones</a:t>
            </a:r>
          </a:p>
          <a:p>
            <a:pPr marL="174625" indent="-174625" algn="just">
              <a:buFont typeface="Wingdings" panose="05000000000000000000" pitchFamily="2" charset="2"/>
              <a:buChar char="ü"/>
            </a:pPr>
            <a:r>
              <a:rPr lang="en-GB" sz="1200" dirty="0"/>
              <a:t>Collation of existing outcome measures by 31 December 2017</a:t>
            </a:r>
          </a:p>
          <a:p>
            <a:pPr marL="174625" indent="-174625" algn="just">
              <a:buFont typeface="Wingdings" panose="05000000000000000000" pitchFamily="2" charset="2"/>
              <a:buChar char="ü"/>
            </a:pPr>
            <a:r>
              <a:rPr lang="en-GB" sz="1200" dirty="0"/>
              <a:t>Development of LMS specific dashboard by 31 March 2018</a:t>
            </a:r>
          </a:p>
          <a:p>
            <a:pPr marL="174625" indent="-174625" algn="just">
              <a:buFont typeface="Wingdings" panose="05000000000000000000" pitchFamily="2" charset="2"/>
              <a:buChar char="ü"/>
            </a:pPr>
            <a:r>
              <a:rPr lang="en-GB" sz="1200" dirty="0" smtClean="0"/>
              <a:t>Development </a:t>
            </a:r>
            <a:r>
              <a:rPr lang="en-GB" sz="1200" dirty="0"/>
              <a:t>of LMS wide system to disseminate learning and support consistency of investigation processes by </a:t>
            </a:r>
            <a:r>
              <a:rPr lang="en-GB" sz="1200" dirty="0" smtClean="0"/>
              <a:t>November 2019</a:t>
            </a:r>
            <a:endParaRPr lang="en-GB" sz="1200" dirty="0"/>
          </a:p>
          <a:p>
            <a:pPr marL="174625" indent="-174625" algn="just">
              <a:buFont typeface="Wingdings" panose="05000000000000000000" pitchFamily="2" charset="2"/>
              <a:buChar char="ü"/>
            </a:pPr>
            <a:r>
              <a:rPr lang="en-GB" sz="1200" dirty="0" smtClean="0"/>
              <a:t>Baseline</a:t>
            </a:r>
            <a:r>
              <a:rPr lang="en-GB" sz="1200" dirty="0"/>
              <a:t>, current position and improvement trajectory agreed for reduction in stillbirths, neonatal deaths etc. by </a:t>
            </a:r>
            <a:r>
              <a:rPr lang="en-GB" sz="1200" dirty="0" smtClean="0"/>
              <a:t>May 2018</a:t>
            </a:r>
            <a:endParaRPr lang="en-GB" sz="1200" dirty="0"/>
          </a:p>
          <a:p>
            <a:pPr marL="174625" indent="-174625" algn="just">
              <a:buFont typeface="Wingdings" panose="05000000000000000000" pitchFamily="2" charset="2"/>
              <a:buChar char="ü"/>
            </a:pPr>
            <a:r>
              <a:rPr lang="en-GB" sz="1200" dirty="0" smtClean="0"/>
              <a:t>Programme </a:t>
            </a:r>
            <a:r>
              <a:rPr lang="en-GB" sz="1200" dirty="0"/>
              <a:t>of service reviews developed by 31 March 2018 with implementation from 1 April 2018</a:t>
            </a:r>
          </a:p>
          <a:p>
            <a:pPr marL="174625" indent="-174625" algn="just">
              <a:buFont typeface="Wingdings" panose="05000000000000000000" pitchFamily="2" charset="2"/>
              <a:buChar char="ü"/>
            </a:pPr>
            <a:r>
              <a:rPr lang="en-GB" sz="1200" dirty="0"/>
              <a:t>Review of processes around the identification and management of predicted low birthweight pregnancies by </a:t>
            </a:r>
            <a:r>
              <a:rPr lang="en-GB" sz="1200" dirty="0" smtClean="0"/>
              <a:t>November 2018</a:t>
            </a:r>
            <a:endParaRPr lang="en-GB" sz="1200" dirty="0"/>
          </a:p>
          <a:p>
            <a:pPr marL="174625" indent="-174625" algn="just">
              <a:buFont typeface="Wingdings" panose="05000000000000000000" pitchFamily="2" charset="2"/>
              <a:buChar char="ü"/>
            </a:pPr>
            <a:r>
              <a:rPr lang="en-GB" sz="1200" dirty="0" smtClean="0"/>
              <a:t>Review </a:t>
            </a:r>
            <a:r>
              <a:rPr lang="en-GB" sz="1200" dirty="0" smtClean="0"/>
              <a:t>of existing escalation pathways to neonatal care completed by 31 March 2018</a:t>
            </a:r>
          </a:p>
          <a:p>
            <a:pPr marL="174625" indent="-174625" algn="just">
              <a:buFont typeface="Wingdings" panose="05000000000000000000" pitchFamily="2" charset="2"/>
              <a:buChar char="ü"/>
            </a:pPr>
            <a:r>
              <a:rPr lang="en-GB" sz="1200" dirty="0" smtClean="0"/>
              <a:t>Agreed </a:t>
            </a:r>
            <a:r>
              <a:rPr lang="en-GB" sz="1200" dirty="0" smtClean="0"/>
              <a:t>plan of pathway reviews in place by 31 </a:t>
            </a:r>
            <a:r>
              <a:rPr lang="en-GB" sz="1200" dirty="0" smtClean="0"/>
              <a:t>March 2018</a:t>
            </a:r>
            <a:endParaRPr lang="en-GB" sz="1200" dirty="0" smtClean="0"/>
          </a:p>
          <a:p>
            <a:pPr marL="174625" indent="-174625" algn="just">
              <a:buFont typeface="Wingdings" panose="05000000000000000000" pitchFamily="2" charset="2"/>
              <a:buChar char="ü"/>
            </a:pPr>
            <a:r>
              <a:rPr lang="en-GB" sz="1200" dirty="0" smtClean="0"/>
              <a:t>LMS a member of the Northern Lincolnshire &amp; Goole Hospitals NHS Foundation Trust Service Transformation Group by 31 October 2017</a:t>
            </a:r>
          </a:p>
          <a:p>
            <a:pPr marL="174625" indent="-174625" algn="just">
              <a:buFont typeface="Wingdings" panose="05000000000000000000" pitchFamily="2" charset="2"/>
              <a:buChar char="ü"/>
            </a:pPr>
            <a:r>
              <a:rPr lang="en-GB" sz="1200" dirty="0"/>
              <a:t>Northern Lincolnshire &amp; Goole Hospitals NHS Foundation </a:t>
            </a:r>
            <a:r>
              <a:rPr lang="en-GB" sz="1200" dirty="0" smtClean="0"/>
              <a:t>Trust Case for Change developed by </a:t>
            </a:r>
            <a:r>
              <a:rPr lang="en-GB" sz="1200" dirty="0" smtClean="0"/>
              <a:t>tbc</a:t>
            </a:r>
            <a:endParaRPr lang="en-GB" sz="1200" dirty="0" smtClean="0"/>
          </a:p>
          <a:p>
            <a:pPr marL="174625" indent="-174625" algn="just">
              <a:buFont typeface="Wingdings" panose="05000000000000000000" pitchFamily="2" charset="2"/>
              <a:buChar char="ü"/>
            </a:pPr>
            <a:r>
              <a:rPr lang="en-GB" sz="1200" dirty="0" smtClean="0"/>
              <a:t>Review of Joint Needs Assessment identified outliers complete by 31 December </a:t>
            </a:r>
            <a:r>
              <a:rPr lang="en-GB" sz="1200" dirty="0" smtClean="0"/>
              <a:t>2017</a:t>
            </a:r>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a:p>
          <a:p>
            <a:pPr marL="0" indent="0" algn="just">
              <a:buNone/>
            </a:pPr>
            <a:r>
              <a:rPr lang="en-GB" sz="1100" b="1" i="1" dirty="0"/>
              <a:t>These milestones will be reviewed as work progresses to ensure they are achievable with appropriate levels of stretch</a:t>
            </a:r>
          </a:p>
          <a:p>
            <a:pPr marL="0" indent="0" algn="just">
              <a:buNone/>
            </a:pPr>
            <a:endParaRPr lang="en-GB" sz="1200" dirty="0" smtClean="0"/>
          </a:p>
        </p:txBody>
      </p:sp>
      <p:sp>
        <p:nvSpPr>
          <p:cNvPr id="16" name="TextBox 15"/>
          <p:cNvSpPr txBox="1"/>
          <p:nvPr/>
        </p:nvSpPr>
        <p:spPr>
          <a:xfrm>
            <a:off x="7596336" y="332656"/>
            <a:ext cx="1224136" cy="4524315"/>
          </a:xfrm>
          <a:prstGeom prst="rect">
            <a:avLst/>
          </a:prstGeom>
          <a:solidFill>
            <a:srgbClr val="92D050"/>
          </a:solidFill>
        </p:spPr>
        <p:txBody>
          <a:bodyPr wrap="square" rtlCol="0">
            <a:spAutoFit/>
          </a:bodyPr>
          <a:lstStyle/>
          <a:p>
            <a:pPr algn="just"/>
            <a:r>
              <a:rPr lang="en-GB" sz="1200" b="1" dirty="0" smtClean="0"/>
              <a:t>Planned Outcomes</a:t>
            </a:r>
            <a:r>
              <a:rPr lang="en-GB" sz="1100" dirty="0" smtClean="0"/>
              <a:t>:</a:t>
            </a:r>
          </a:p>
          <a:p>
            <a:pPr algn="just"/>
            <a:endParaRPr lang="en-GB" sz="1100" dirty="0"/>
          </a:p>
          <a:p>
            <a:r>
              <a:rPr lang="en-GB" sz="1100" dirty="0" smtClean="0"/>
              <a:t>All services are reviewed in a systemised manner by 2020/21</a:t>
            </a:r>
          </a:p>
          <a:p>
            <a:endParaRPr lang="en-GB" sz="1100" dirty="0"/>
          </a:p>
          <a:p>
            <a:r>
              <a:rPr lang="en-GB" sz="1100" dirty="0" smtClean="0"/>
              <a:t>Northern Lincolnshire &amp; Goole Hospitals NHS FT delivers the system changes required to improve it’s services</a:t>
            </a:r>
          </a:p>
          <a:p>
            <a:endParaRPr lang="en-GB" sz="1100" dirty="0"/>
          </a:p>
          <a:p>
            <a:r>
              <a:rPr lang="en-GB" sz="1100" dirty="0" smtClean="0"/>
              <a:t>The level of safety and quality of services will have improved by 2020/21 demonstrated through agreed quality measures</a:t>
            </a:r>
          </a:p>
        </p:txBody>
      </p:sp>
    </p:spTree>
    <p:extLst>
      <p:ext uri="{BB962C8B-B14F-4D97-AF65-F5344CB8AC3E}">
        <p14:creationId xmlns:p14="http://schemas.microsoft.com/office/powerpoint/2010/main" val="1678773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92D050"/>
          </a:solidFill>
        </p:spPr>
        <p:txBody>
          <a:bodyPr>
            <a:normAutofit/>
          </a:bodyPr>
          <a:lstStyle/>
          <a:p>
            <a:pPr algn="l"/>
            <a:r>
              <a:rPr lang="en-GB" sz="2500" i="1" dirty="0" smtClean="0">
                <a:solidFill>
                  <a:srgbClr val="002060"/>
                </a:solidFill>
              </a:rPr>
              <a:t>Neonatal Care</a:t>
            </a:r>
            <a:endParaRPr lang="en-GB" sz="2500" i="1" dirty="0">
              <a:solidFill>
                <a:srgbClr val="002060"/>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25</a:t>
            </a:fld>
            <a:endParaRPr lang="en-GB" dirty="0"/>
          </a:p>
        </p:txBody>
      </p:sp>
      <p:sp>
        <p:nvSpPr>
          <p:cNvPr id="6" name="Content Placeholder 2"/>
          <p:cNvSpPr>
            <a:spLocks noGrp="1"/>
          </p:cNvSpPr>
          <p:nvPr>
            <p:ph idx="1"/>
          </p:nvPr>
        </p:nvSpPr>
        <p:spPr>
          <a:xfrm>
            <a:off x="467544" y="1005959"/>
            <a:ext cx="3960440" cy="5303362"/>
          </a:xfrm>
          <a:ln>
            <a:noFill/>
          </a:ln>
        </p:spPr>
        <p:txBody>
          <a:bodyPr>
            <a:normAutofit/>
          </a:bodyPr>
          <a:lstStyle/>
          <a:p>
            <a:pPr marL="0" indent="0">
              <a:buNone/>
            </a:pPr>
            <a:r>
              <a:rPr lang="en-GB" sz="1200" dirty="0"/>
              <a:t>Maternity services cannot be considered in isolation and are inextricably linked to neonatal services, which are key in delivering optimal outcomes for babies.</a:t>
            </a:r>
          </a:p>
          <a:p>
            <a:pPr marL="0" indent="0">
              <a:buNone/>
            </a:pPr>
            <a:r>
              <a:rPr lang="en-GB" sz="1200" dirty="0"/>
              <a:t> </a:t>
            </a:r>
          </a:p>
          <a:p>
            <a:pPr marL="0" indent="0">
              <a:buNone/>
            </a:pPr>
            <a:r>
              <a:rPr lang="en-GB" sz="1200" dirty="0"/>
              <a:t>Neonatal services provide, alongside maternity staff, an oversight of care for all babies who are at risk of, or have developed complications.  This includes babies born too early, babies with congenital abnormalities and babies who experienced complications during birth.  </a:t>
            </a:r>
            <a:endParaRPr lang="en-GB" sz="1200" dirty="0" smtClean="0"/>
          </a:p>
          <a:p>
            <a:pPr marL="0" indent="0">
              <a:buNone/>
            </a:pPr>
            <a:endParaRPr lang="en-GB" sz="1200" dirty="0"/>
          </a:p>
          <a:p>
            <a:pPr marL="0" indent="0" algn="just">
              <a:buNone/>
            </a:pPr>
            <a:r>
              <a:rPr lang="en-GB" sz="1200" dirty="0" smtClean="0"/>
              <a:t>Whilst our focus is upon reducing admissions to neonatal units and any potential separation of mother and child we will also focus on improving outcomes for those infants that do need to be admitted. </a:t>
            </a:r>
          </a:p>
          <a:p>
            <a:pPr marL="0" indent="0" algn="just">
              <a:buNone/>
            </a:pPr>
            <a:endParaRPr lang="en-GB" sz="1200" dirty="0"/>
          </a:p>
          <a:p>
            <a:pPr marL="0" indent="0" algn="just">
              <a:buNone/>
            </a:pPr>
            <a:r>
              <a:rPr lang="en-GB" sz="1200" dirty="0" smtClean="0"/>
              <a:t>Working in close collaboration with the neonatal operational delivery network we will focus upon:</a:t>
            </a:r>
          </a:p>
          <a:p>
            <a:pPr marL="0" indent="0" algn="just">
              <a:buNone/>
            </a:pPr>
            <a:endParaRPr lang="en-GB" sz="1200" dirty="0" smtClean="0"/>
          </a:p>
          <a:p>
            <a:pPr marL="0" indent="0" algn="just">
              <a:buNone/>
            </a:pPr>
            <a:r>
              <a:rPr lang="en-GB" sz="1200" b="1" i="1" dirty="0" smtClean="0"/>
              <a:t>Action on Mortality - Pre-delivery</a:t>
            </a:r>
          </a:p>
          <a:p>
            <a:pPr marL="0" indent="0" algn="just">
              <a:buNone/>
            </a:pPr>
            <a:r>
              <a:rPr lang="en-GB" sz="1200" dirty="0" smtClean="0"/>
              <a:t>We will reduce the number of women who deliver in a centre without a neonatal intensive care unit pre 27 weeks ge</a:t>
            </a:r>
            <a:r>
              <a:rPr lang="en-GB" sz="1200" dirty="0"/>
              <a:t>station where the reason for the delay was </a:t>
            </a:r>
            <a:r>
              <a:rPr lang="en-GB" sz="1200" dirty="0" smtClean="0"/>
              <a:t>avoidable. We will work to develop appropriate screening of high risk women and to promote the use </a:t>
            </a:r>
            <a:r>
              <a:rPr lang="en-GB" sz="1200" dirty="0"/>
              <a:t>of antenatal steroids and intra partum magnesium sulphate </a:t>
            </a:r>
            <a:r>
              <a:rPr lang="en-GB" sz="1200" dirty="0" smtClean="0"/>
              <a:t>to improve outcomes.</a:t>
            </a:r>
            <a:endParaRPr lang="en-GB" sz="1200" dirty="0"/>
          </a:p>
          <a:p>
            <a:pPr marL="0" indent="0" algn="just">
              <a:buNone/>
            </a:pPr>
            <a:endParaRPr lang="en-GB" sz="1200" dirty="0" smtClean="0"/>
          </a:p>
        </p:txBody>
      </p:sp>
      <p:sp>
        <p:nvSpPr>
          <p:cNvPr id="7" name="Content Placeholder 2"/>
          <p:cNvSpPr txBox="1">
            <a:spLocks/>
          </p:cNvSpPr>
          <p:nvPr/>
        </p:nvSpPr>
        <p:spPr>
          <a:xfrm>
            <a:off x="4644008" y="1005959"/>
            <a:ext cx="3888432" cy="508733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sz="1200" b="1" i="1" dirty="0"/>
              <a:t>Developing models of care</a:t>
            </a:r>
          </a:p>
          <a:p>
            <a:pPr marL="0" indent="0" algn="just">
              <a:buNone/>
            </a:pPr>
            <a:r>
              <a:rPr lang="en-GB" sz="1200" dirty="0"/>
              <a:t>We will work with neonatal ODN to refine and </a:t>
            </a:r>
            <a:r>
              <a:rPr lang="en-GB" sz="1200" dirty="0" smtClean="0"/>
              <a:t>develop robust pathways of care including escalation into neonatal services and proactive transition back to the lower levels of care as the neonates condition indicates. We will develop systems to review, in conjunction with the ODN, any deviations from the agreed pathway.</a:t>
            </a:r>
          </a:p>
          <a:p>
            <a:pPr marL="0" indent="0" algn="just">
              <a:buNone/>
            </a:pPr>
            <a:endParaRPr lang="en-GB" sz="1200" dirty="0"/>
          </a:p>
          <a:p>
            <a:pPr marL="0" indent="0" algn="just">
              <a:buNone/>
            </a:pPr>
            <a:r>
              <a:rPr lang="en-GB" sz="1200" b="1" i="1" dirty="0" smtClean="0"/>
              <a:t>System Resilience</a:t>
            </a:r>
          </a:p>
          <a:p>
            <a:pPr marL="0" indent="0" algn="just">
              <a:buNone/>
            </a:pPr>
            <a:r>
              <a:rPr lang="en-GB" sz="1200" dirty="0" smtClean="0"/>
              <a:t>We will work to ensure that women and neonates will be cared for in a clinically appropriate service as close to home as possible. </a:t>
            </a:r>
          </a:p>
          <a:p>
            <a:pPr marL="0" indent="0" algn="just">
              <a:buNone/>
            </a:pPr>
            <a:endParaRPr lang="en-GB" sz="1200" dirty="0"/>
          </a:p>
          <a:p>
            <a:pPr marL="0" indent="0" algn="just">
              <a:buNone/>
            </a:pPr>
            <a:r>
              <a:rPr lang="en-GB" sz="1200" dirty="0" smtClean="0"/>
              <a:t>In addition we will work with providers to ensure there is sufficient capacity, of the correct level available to support the LMS and meet the needs of its population. We will aim to have sufficient capacity to provide </a:t>
            </a:r>
            <a:r>
              <a:rPr lang="en-GB" sz="1200" dirty="0"/>
              <a:t>all neonatal care for at least 95% of babies who require admission for neonatal intensive care and are born to women booked for delivery in the network </a:t>
            </a:r>
            <a:r>
              <a:rPr lang="en-GB" sz="1200" dirty="0" smtClean="0"/>
              <a:t>and maintain an annual average of 80% bed occupancy.</a:t>
            </a:r>
          </a:p>
          <a:p>
            <a:pPr marL="0" indent="0" algn="just">
              <a:buNone/>
            </a:pPr>
            <a:endParaRPr lang="en-GB" sz="1200" dirty="0"/>
          </a:p>
          <a:p>
            <a:pPr marL="0" indent="0" algn="just">
              <a:buNone/>
            </a:pPr>
            <a:r>
              <a:rPr lang="en-GB" sz="1200" b="1" i="1" dirty="0"/>
              <a:t>Term Babies Admitted to Neonatal Units</a:t>
            </a:r>
          </a:p>
          <a:p>
            <a:pPr marL="0" indent="0" algn="just">
              <a:buNone/>
            </a:pPr>
            <a:r>
              <a:rPr lang="en-GB" sz="1200" dirty="0"/>
              <a:t>We will develop a process to review admission of term neonates to identify root causes and lessons to be </a:t>
            </a:r>
            <a:r>
              <a:rPr lang="en-GB" sz="1200" dirty="0" smtClean="0"/>
              <a:t>learnt and ensuring ATAIN is implemented</a:t>
            </a:r>
            <a:endParaRPr lang="en-GB" sz="1200" dirty="0"/>
          </a:p>
          <a:p>
            <a:pPr marL="0" indent="0">
              <a:buFont typeface="Arial" panose="020B0604020202020204" pitchFamily="34" charset="0"/>
              <a:buNone/>
            </a:pPr>
            <a:endParaRPr lang="en-GB" sz="1200" dirty="0" smtClean="0"/>
          </a:p>
        </p:txBody>
      </p:sp>
    </p:spTree>
    <p:extLst>
      <p:ext uri="{BB962C8B-B14F-4D97-AF65-F5344CB8AC3E}">
        <p14:creationId xmlns:p14="http://schemas.microsoft.com/office/powerpoint/2010/main" val="4289422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26</a:t>
            </a:fld>
            <a:endParaRPr lang="en-GB" dirty="0"/>
          </a:p>
        </p:txBody>
      </p:sp>
      <p:sp>
        <p:nvSpPr>
          <p:cNvPr id="8" name="Content Placeholder 2"/>
          <p:cNvSpPr>
            <a:spLocks noGrp="1"/>
          </p:cNvSpPr>
          <p:nvPr>
            <p:ph idx="1"/>
          </p:nvPr>
        </p:nvSpPr>
        <p:spPr>
          <a:xfrm>
            <a:off x="467544" y="548680"/>
            <a:ext cx="3960440" cy="5760641"/>
          </a:xfrm>
          <a:ln>
            <a:noFill/>
          </a:ln>
        </p:spPr>
        <p:txBody>
          <a:bodyPr>
            <a:normAutofit/>
          </a:bodyPr>
          <a:lstStyle/>
          <a:p>
            <a:pPr marL="0" indent="0">
              <a:buNone/>
            </a:pPr>
            <a:r>
              <a:rPr lang="en-GB" sz="1200" b="1" i="1" dirty="0"/>
              <a:t>Mortality Reviews</a:t>
            </a:r>
          </a:p>
          <a:p>
            <a:pPr marL="0" indent="0">
              <a:buNone/>
            </a:pPr>
            <a:r>
              <a:rPr lang="en-GB" sz="1200" dirty="0"/>
              <a:t>Any neonatal deaths must be reviewed to identify root cause and enable lessons to be learnt.</a:t>
            </a:r>
          </a:p>
          <a:p>
            <a:pPr marL="0" indent="0" algn="just">
              <a:buNone/>
            </a:pPr>
            <a:endParaRPr lang="en-GB" sz="1200" b="1" i="1" dirty="0" smtClean="0"/>
          </a:p>
          <a:p>
            <a:pPr marL="0" indent="0" algn="just">
              <a:buNone/>
            </a:pPr>
            <a:r>
              <a:rPr lang="en-GB" sz="1200" b="1" i="1" dirty="0" smtClean="0"/>
              <a:t>Neonatal transport</a:t>
            </a:r>
          </a:p>
          <a:p>
            <a:pPr marL="0" indent="0" algn="just">
              <a:buNone/>
            </a:pPr>
            <a:r>
              <a:rPr lang="en-GB" sz="1200" dirty="0" smtClean="0"/>
              <a:t>We will review </a:t>
            </a:r>
            <a:r>
              <a:rPr lang="en-GB" sz="1200" dirty="0"/>
              <a:t>the 2016 data received from the Neonatal Transport Group </a:t>
            </a:r>
            <a:r>
              <a:rPr lang="en-GB" sz="1200" dirty="0" smtClean="0"/>
              <a:t>to </a:t>
            </a:r>
            <a:r>
              <a:rPr lang="en-GB" sz="1200" dirty="0"/>
              <a:t>Assess the reasons </a:t>
            </a:r>
            <a:r>
              <a:rPr lang="en-GB" sz="1200" dirty="0" smtClean="0"/>
              <a:t>for:</a:t>
            </a:r>
          </a:p>
          <a:p>
            <a:pPr algn="just"/>
            <a:r>
              <a:rPr lang="en-GB" sz="1200" dirty="0" smtClean="0"/>
              <a:t>Babies </a:t>
            </a:r>
            <a:r>
              <a:rPr lang="en-GB" sz="1200" dirty="0"/>
              <a:t>being transferred because of lack of capacity (space or staff</a:t>
            </a:r>
            <a:r>
              <a:rPr lang="en-GB" sz="1200" dirty="0" smtClean="0"/>
              <a:t>),</a:t>
            </a:r>
            <a:endParaRPr lang="en-GB" sz="1200" dirty="0"/>
          </a:p>
          <a:p>
            <a:pPr algn="just"/>
            <a:r>
              <a:rPr lang="en-GB" sz="1200" dirty="0" smtClean="0"/>
              <a:t>Babies being </a:t>
            </a:r>
            <a:r>
              <a:rPr lang="en-GB" sz="1200" dirty="0"/>
              <a:t>transferred for more specialised </a:t>
            </a:r>
            <a:r>
              <a:rPr lang="en-GB" sz="1200" dirty="0" smtClean="0"/>
              <a:t>care</a:t>
            </a:r>
          </a:p>
          <a:p>
            <a:pPr algn="just"/>
            <a:r>
              <a:rPr lang="en-GB" sz="1200" dirty="0" smtClean="0"/>
              <a:t>Any babies </a:t>
            </a:r>
            <a:r>
              <a:rPr lang="en-GB" sz="1200" dirty="0"/>
              <a:t>transferred in the first 3 days </a:t>
            </a:r>
            <a:r>
              <a:rPr lang="en-GB" sz="1200" dirty="0" smtClean="0"/>
              <a:t>who should </a:t>
            </a:r>
            <a:r>
              <a:rPr lang="en-GB" sz="1200" dirty="0"/>
              <a:t>have been born in an intensive care unit in the first place</a:t>
            </a:r>
          </a:p>
          <a:p>
            <a:pPr marL="0" indent="0" algn="just">
              <a:buNone/>
            </a:pPr>
            <a:r>
              <a:rPr lang="en-GB" sz="1200" dirty="0" smtClean="0"/>
              <a:t>We will review the situation on an annual basis</a:t>
            </a:r>
          </a:p>
          <a:p>
            <a:pPr marL="0" indent="0" algn="just">
              <a:buNone/>
            </a:pPr>
            <a:endParaRPr lang="en-GB" sz="1200" dirty="0" smtClean="0"/>
          </a:p>
          <a:p>
            <a:pPr marL="0" indent="0" algn="just">
              <a:buNone/>
            </a:pPr>
            <a:r>
              <a:rPr lang="en-GB" sz="1200" b="1" i="1" dirty="0" smtClean="0"/>
              <a:t>Workforce</a:t>
            </a:r>
          </a:p>
          <a:p>
            <a:pPr marL="0" indent="0" algn="just">
              <a:buNone/>
            </a:pPr>
            <a:r>
              <a:rPr lang="en-GB" sz="1200" dirty="0" smtClean="0"/>
              <a:t>Neonatal services need to be delivered by suitably qualified, multi-disciplinary teams. Often these teams are constrained due to gaps in core professionals. The LMS will review, as part of wider workforce work linked into the LWAB, progress against neonatal workforce development plans and seek remedial delivery plans if required.</a:t>
            </a:r>
          </a:p>
          <a:p>
            <a:pPr marL="0" indent="0" algn="just">
              <a:buNone/>
            </a:pPr>
            <a:endParaRPr lang="en-GB" sz="1200" dirty="0"/>
          </a:p>
          <a:p>
            <a:pPr marL="0" indent="0" algn="just">
              <a:buNone/>
            </a:pPr>
            <a:r>
              <a:rPr lang="en-GB" sz="1200" b="1" i="1" dirty="0" smtClean="0"/>
              <a:t>Quality Improvement</a:t>
            </a:r>
          </a:p>
          <a:p>
            <a:pPr marL="0" indent="0" algn="just">
              <a:buNone/>
            </a:pPr>
            <a:r>
              <a:rPr lang="en-GB" sz="1200" dirty="0" smtClean="0"/>
              <a:t>We will review the outcomes of the QST reviews and the improvement plans developed as a consequence. We will also review the specialised commissioning quality  dashboard.</a:t>
            </a:r>
            <a:endParaRPr lang="en-GB" sz="1200" dirty="0"/>
          </a:p>
        </p:txBody>
      </p:sp>
      <p:sp>
        <p:nvSpPr>
          <p:cNvPr id="9" name="Content Placeholder 2"/>
          <p:cNvSpPr txBox="1">
            <a:spLocks/>
          </p:cNvSpPr>
          <p:nvPr/>
        </p:nvSpPr>
        <p:spPr>
          <a:xfrm>
            <a:off x="4716016" y="542556"/>
            <a:ext cx="3960440" cy="5760641"/>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GB" sz="1200" dirty="0"/>
          </a:p>
        </p:txBody>
      </p:sp>
      <p:sp>
        <p:nvSpPr>
          <p:cNvPr id="10" name="Rectangle 9"/>
          <p:cNvSpPr/>
          <p:nvPr/>
        </p:nvSpPr>
        <p:spPr>
          <a:xfrm>
            <a:off x="4581830" y="542556"/>
            <a:ext cx="4572000" cy="246221"/>
          </a:xfrm>
          <a:prstGeom prst="rect">
            <a:avLst/>
          </a:prstGeom>
        </p:spPr>
        <p:txBody>
          <a:bodyPr>
            <a:spAutoFit/>
          </a:bodyPr>
          <a:lstStyle/>
          <a:p>
            <a:pPr algn="just"/>
            <a:r>
              <a:rPr lang="en-GB" sz="1000" b="1" i="1" dirty="0"/>
              <a:t>See Appendix 2, project plans, page 2 ‘Safety’ for details</a:t>
            </a:r>
            <a:endParaRPr lang="en-GB" sz="1000" dirty="0"/>
          </a:p>
        </p:txBody>
      </p:sp>
    </p:spTree>
    <p:extLst>
      <p:ext uri="{BB962C8B-B14F-4D97-AF65-F5344CB8AC3E}">
        <p14:creationId xmlns:p14="http://schemas.microsoft.com/office/powerpoint/2010/main" val="2505542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a:solidFill>
            <a:srgbClr val="92D050"/>
          </a:solidFill>
        </p:spPr>
        <p:txBody>
          <a:bodyPr>
            <a:normAutofit/>
          </a:bodyPr>
          <a:lstStyle/>
          <a:p>
            <a:pPr algn="l"/>
            <a:r>
              <a:rPr lang="en-GB" sz="2500" b="1" dirty="0" smtClean="0">
                <a:solidFill>
                  <a:srgbClr val="002060"/>
                </a:solidFill>
              </a:rPr>
              <a:t>Provider Quality Improvement</a:t>
            </a:r>
            <a:endParaRPr lang="en-GB" sz="2500" b="1" dirty="0">
              <a:solidFill>
                <a:srgbClr val="002060"/>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27</a:t>
            </a:fld>
            <a:endParaRPr lang="en-GB" dirty="0"/>
          </a:p>
        </p:txBody>
      </p:sp>
      <p:sp>
        <p:nvSpPr>
          <p:cNvPr id="6" name="Content Placeholder 2"/>
          <p:cNvSpPr>
            <a:spLocks noGrp="1"/>
          </p:cNvSpPr>
          <p:nvPr>
            <p:ph idx="1"/>
          </p:nvPr>
        </p:nvSpPr>
        <p:spPr>
          <a:xfrm>
            <a:off x="467544" y="1005959"/>
            <a:ext cx="3960440" cy="5303362"/>
          </a:xfrm>
          <a:ln>
            <a:noFill/>
          </a:ln>
        </p:spPr>
        <p:txBody>
          <a:bodyPr>
            <a:normAutofit/>
          </a:bodyPr>
          <a:lstStyle/>
          <a:p>
            <a:pPr marL="0" indent="0" algn="just">
              <a:buNone/>
            </a:pPr>
            <a:r>
              <a:rPr lang="en-GB" sz="1200" dirty="0" smtClean="0"/>
              <a:t>Part of the responsibility of the LMS is to ensure that the users of our services receive the best quality and outcomes that we can provide / commission.</a:t>
            </a:r>
          </a:p>
          <a:p>
            <a:pPr marL="0" indent="0" algn="just">
              <a:buNone/>
            </a:pPr>
            <a:endParaRPr lang="en-GB" sz="1200" dirty="0"/>
          </a:p>
          <a:p>
            <a:pPr marL="0" indent="0" algn="just">
              <a:buNone/>
            </a:pPr>
            <a:r>
              <a:rPr lang="en-GB" sz="1200" dirty="0" smtClean="0"/>
              <a:t>In support of this we will ensure that the quality forms that are in place with each providers have the needs of the maternity and neonatal care system clearly within their remit. These forums will maintain a general oversight of quality and performance within the providers with core representatives of the LMS present to ensure that work across the Quality Forums, the LMS and the STP are coordinated and that all involved partners are kept abreast of actions / concerns.</a:t>
            </a:r>
          </a:p>
          <a:p>
            <a:pPr marL="0" indent="0" algn="just">
              <a:buNone/>
            </a:pPr>
            <a:endParaRPr lang="en-GB" sz="1200" dirty="0"/>
          </a:p>
          <a:p>
            <a:pPr marL="0" indent="0" algn="just">
              <a:buNone/>
            </a:pPr>
            <a:r>
              <a:rPr lang="en-GB" sz="1200" dirty="0" smtClean="0"/>
              <a:t>Working as part of the In-Hospital workstream of the LMS we will support, and be actively involved in, any reviews of obstetric, midwifery and neonatal care services; including outcomes, experience, capacity and safety factors. This will enable the LMS to ensure that sufficient safe, high quality services are maintained to meet the needs of eth local population whilst ensuring that choice is maintained across the LMS footprint.</a:t>
            </a:r>
          </a:p>
          <a:p>
            <a:pPr marL="0" indent="0" algn="just">
              <a:buNone/>
            </a:pPr>
            <a:endParaRPr lang="en-GB" sz="1200" dirty="0"/>
          </a:p>
          <a:p>
            <a:pPr marL="0" indent="0" algn="just">
              <a:buNone/>
            </a:pPr>
            <a:r>
              <a:rPr lang="en-GB" sz="1200" dirty="0"/>
              <a:t>There will be a standing item on the LMS Exec to look at quality issues in all commissioned services to ensure that any reduction in the standards delivered are identified early and remedial actions put in place. </a:t>
            </a:r>
          </a:p>
        </p:txBody>
      </p:sp>
      <p:sp>
        <p:nvSpPr>
          <p:cNvPr id="7" name="Content Placeholder 2"/>
          <p:cNvSpPr txBox="1">
            <a:spLocks/>
          </p:cNvSpPr>
          <p:nvPr/>
        </p:nvSpPr>
        <p:spPr>
          <a:xfrm>
            <a:off x="4716016" y="980728"/>
            <a:ext cx="3960440" cy="5303362"/>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sz="1200" dirty="0"/>
              <a:t>The LMS, as a party to the quality forums, will actively link with the contracting functions and systems that are currently in place to ensure there is no duplication of work and actions being undertaken.</a:t>
            </a:r>
          </a:p>
          <a:p>
            <a:pPr marL="0" indent="0" algn="just">
              <a:buFont typeface="Arial" panose="020B0604020202020204" pitchFamily="34" charset="0"/>
              <a:buNone/>
            </a:pPr>
            <a:endParaRPr lang="en-GB" sz="1200" b="1" i="1" dirty="0" smtClean="0"/>
          </a:p>
          <a:p>
            <a:pPr marL="0" indent="0" algn="just">
              <a:buFont typeface="Arial" panose="020B0604020202020204" pitchFamily="34" charset="0"/>
              <a:buNone/>
            </a:pPr>
            <a:endParaRPr lang="en-GB" sz="1200" b="1" i="1" dirty="0"/>
          </a:p>
          <a:p>
            <a:pPr marL="0" indent="0" algn="just">
              <a:buFont typeface="Arial" panose="020B0604020202020204" pitchFamily="34" charset="0"/>
              <a:buNone/>
            </a:pPr>
            <a:r>
              <a:rPr lang="en-GB" sz="1200" b="1" i="1" dirty="0" smtClean="0"/>
              <a:t>Northern Lincolnshire and Goole NHS Foundation Trust</a:t>
            </a:r>
          </a:p>
          <a:p>
            <a:pPr marL="0" indent="0" algn="just">
              <a:buFont typeface="Arial" panose="020B0604020202020204" pitchFamily="34" charset="0"/>
              <a:buNone/>
            </a:pPr>
            <a:r>
              <a:rPr lang="en-GB" sz="1200" dirty="0" smtClean="0"/>
              <a:t>This Trust has recently had a follow-up inspection by CQC which found that insufficient progress had been made against concerns raised at the initial inspection.</a:t>
            </a:r>
          </a:p>
          <a:p>
            <a:pPr marL="0" indent="0" algn="just">
              <a:buFont typeface="Arial" panose="020B0604020202020204" pitchFamily="34" charset="0"/>
              <a:buNone/>
            </a:pPr>
            <a:endParaRPr lang="en-GB" sz="1200" dirty="0"/>
          </a:p>
          <a:p>
            <a:pPr marL="0" indent="0" algn="just">
              <a:buFont typeface="Arial" panose="020B0604020202020204" pitchFamily="34" charset="0"/>
              <a:buNone/>
            </a:pPr>
            <a:r>
              <a:rPr lang="en-GB" sz="1200" dirty="0" smtClean="0"/>
              <a:t>The LMS has been invited to have a representative on the group looking to address the issues raised within the CQC report to ensure that women who opt to deliver within Northern Lincolnshire and Goole NHS Foundation Trust can access high quality care and an optimal experience.</a:t>
            </a:r>
          </a:p>
          <a:p>
            <a:pPr marL="0" indent="0" algn="just">
              <a:buFont typeface="Arial" panose="020B0604020202020204" pitchFamily="34" charset="0"/>
              <a:buNone/>
            </a:pPr>
            <a:endParaRPr lang="en-GB" sz="1200" dirty="0"/>
          </a:p>
          <a:p>
            <a:pPr marL="0" indent="0" algn="just">
              <a:buFont typeface="Arial" panose="020B0604020202020204" pitchFamily="34" charset="0"/>
              <a:buNone/>
            </a:pPr>
            <a:endParaRPr lang="en-GB" sz="1200" dirty="0" smtClean="0"/>
          </a:p>
          <a:p>
            <a:pPr marL="0" indent="0" algn="just">
              <a:buFont typeface="Arial" panose="020B0604020202020204" pitchFamily="34" charset="0"/>
              <a:buNone/>
            </a:pPr>
            <a:endParaRPr lang="en-GB" sz="1200" dirty="0"/>
          </a:p>
          <a:p>
            <a:pPr marL="0" indent="0" algn="just">
              <a:buFont typeface="Arial" panose="020B0604020202020204" pitchFamily="34" charset="0"/>
              <a:buNone/>
            </a:pPr>
            <a:endParaRPr lang="en-GB" sz="1200" dirty="0" smtClean="0"/>
          </a:p>
          <a:p>
            <a:pPr marL="0" indent="0" algn="just">
              <a:buFont typeface="Arial" panose="020B0604020202020204" pitchFamily="34" charset="0"/>
              <a:buNone/>
            </a:pPr>
            <a:endParaRPr lang="en-GB" sz="1200" dirty="0"/>
          </a:p>
          <a:p>
            <a:pPr marL="0" indent="0" algn="just">
              <a:buFont typeface="Arial" panose="020B0604020202020204" pitchFamily="34" charset="0"/>
              <a:buNone/>
            </a:pPr>
            <a:endParaRPr lang="en-GB" sz="1200" dirty="0" smtClean="0"/>
          </a:p>
          <a:p>
            <a:pPr marL="0" indent="0" algn="just">
              <a:buFont typeface="Arial" panose="020B0604020202020204" pitchFamily="34" charset="0"/>
              <a:buNone/>
            </a:pPr>
            <a:endParaRPr lang="en-GB" sz="1200" dirty="0"/>
          </a:p>
          <a:p>
            <a:pPr marL="0" indent="0" algn="just">
              <a:buFont typeface="Arial" panose="020B0604020202020204" pitchFamily="34" charset="0"/>
              <a:buNone/>
            </a:pPr>
            <a:endParaRPr lang="en-GB" sz="1200" dirty="0" smtClean="0"/>
          </a:p>
          <a:p>
            <a:pPr marL="0" indent="0" algn="just">
              <a:buNone/>
            </a:pPr>
            <a:r>
              <a:rPr lang="en-GB" sz="1000" b="1" i="1" dirty="0"/>
              <a:t>See Appendix 2, project plans, page 2 ‘Safety’ for details</a:t>
            </a:r>
            <a:endParaRPr lang="en-GB" sz="1000" dirty="0"/>
          </a:p>
          <a:p>
            <a:pPr marL="0" indent="0" algn="just">
              <a:buFont typeface="Arial" panose="020B0604020202020204" pitchFamily="34" charset="0"/>
              <a:buNone/>
            </a:pPr>
            <a:endParaRPr lang="en-GB" sz="1200" dirty="0" smtClean="0"/>
          </a:p>
          <a:p>
            <a:pPr marL="0" indent="0" algn="just">
              <a:buFont typeface="Arial" panose="020B0604020202020204" pitchFamily="34" charset="0"/>
              <a:buNone/>
            </a:pPr>
            <a:endParaRPr lang="en-GB" sz="1200" dirty="0" smtClean="0"/>
          </a:p>
        </p:txBody>
      </p:sp>
    </p:spTree>
    <p:extLst>
      <p:ext uri="{BB962C8B-B14F-4D97-AF65-F5344CB8AC3E}">
        <p14:creationId xmlns:p14="http://schemas.microsoft.com/office/powerpoint/2010/main" val="4248862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36698" cy="562074"/>
          </a:xfrm>
          <a:noFill/>
        </p:spPr>
        <p:txBody>
          <a:bodyPr>
            <a:normAutofit/>
          </a:bodyPr>
          <a:lstStyle/>
          <a:p>
            <a:pPr algn="l"/>
            <a:r>
              <a:rPr lang="en-GB" sz="2500" b="1" dirty="0" smtClean="0">
                <a:solidFill>
                  <a:schemeClr val="tx2"/>
                </a:solidFill>
              </a:rPr>
              <a:t>Delivering </a:t>
            </a:r>
            <a:r>
              <a:rPr lang="en-GB" sz="2500" b="1" dirty="0">
                <a:solidFill>
                  <a:schemeClr val="tx2"/>
                </a:solidFill>
              </a:rPr>
              <a:t>Improvements in </a:t>
            </a:r>
            <a:r>
              <a:rPr lang="en-GB" sz="2500" b="1" dirty="0" smtClean="0">
                <a:solidFill>
                  <a:schemeClr val="tx2"/>
                </a:solidFill>
              </a:rPr>
              <a:t>Perinatal Mental Health</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28</a:t>
            </a:fld>
            <a:endParaRPr lang="en-GB"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539552" y="932606"/>
            <a:ext cx="3672408" cy="5514316"/>
          </a:xfrm>
        </p:spPr>
        <p:txBody>
          <a:bodyPr>
            <a:noAutofit/>
          </a:bodyPr>
          <a:lstStyle/>
          <a:p>
            <a:pPr marL="0" indent="0">
              <a:buNone/>
            </a:pPr>
            <a:r>
              <a:rPr lang="en-GB" sz="1200" b="1" dirty="0">
                <a:solidFill>
                  <a:srgbClr val="0070C0"/>
                </a:solidFill>
              </a:rPr>
              <a:t>Our </a:t>
            </a:r>
            <a:r>
              <a:rPr lang="en-GB" sz="1200" b="1" dirty="0">
                <a:solidFill>
                  <a:srgbClr val="0070C0"/>
                </a:solidFill>
              </a:rPr>
              <a:t>a</a:t>
            </a:r>
            <a:r>
              <a:rPr lang="en-GB" sz="1200" b="1" dirty="0" smtClean="0">
                <a:solidFill>
                  <a:srgbClr val="0070C0"/>
                </a:solidFill>
              </a:rPr>
              <a:t>im</a:t>
            </a:r>
            <a:endParaRPr lang="en-GB" sz="1200" dirty="0">
              <a:solidFill>
                <a:srgbClr val="0070C0"/>
              </a:solidFill>
            </a:endParaRPr>
          </a:p>
          <a:p>
            <a:pPr marL="0" indent="0">
              <a:buNone/>
            </a:pPr>
            <a:r>
              <a:rPr lang="en-GB" sz="1200" dirty="0"/>
              <a:t>Our aim is personalised perinatal mental health care delivered by integrated high quality services which are equitable, accessible and responsive to women and their family’s needs</a:t>
            </a:r>
            <a:r>
              <a:rPr lang="en-GB" sz="1200" b="1" dirty="0" smtClean="0"/>
              <a:t>. </a:t>
            </a:r>
            <a:r>
              <a:rPr lang="en-GB" sz="1200" dirty="0"/>
              <a:t>Perinatal mental health services are for women during pregnancy and in the first year after birth </a:t>
            </a:r>
            <a:endParaRPr lang="en-GB" sz="1200" dirty="0" smtClean="0"/>
          </a:p>
          <a:p>
            <a:pPr marL="0" indent="0">
              <a:buNone/>
            </a:pPr>
            <a:endParaRPr lang="en-GB" sz="800" dirty="0"/>
          </a:p>
          <a:p>
            <a:pPr marL="0" indent="0">
              <a:buNone/>
            </a:pPr>
            <a:r>
              <a:rPr lang="en-GB" sz="1200" b="1" dirty="0" smtClean="0">
                <a:solidFill>
                  <a:srgbClr val="0070C0"/>
                </a:solidFill>
              </a:rPr>
              <a:t>Our </a:t>
            </a:r>
            <a:r>
              <a:rPr lang="en-GB" sz="1200" b="1" dirty="0">
                <a:solidFill>
                  <a:srgbClr val="0070C0"/>
                </a:solidFill>
              </a:rPr>
              <a:t>objectives:</a:t>
            </a:r>
            <a:endParaRPr lang="en-GB" sz="1200" dirty="0">
              <a:solidFill>
                <a:srgbClr val="0070C0"/>
              </a:solidFill>
            </a:endParaRPr>
          </a:p>
          <a:p>
            <a:pPr marL="174625" lvl="0" indent="-174625"/>
            <a:r>
              <a:rPr lang="en-GB" sz="1200" dirty="0"/>
              <a:t>To have a clear and integrated perinatal mental health pathway of care, supported by strategic planning to identify current provision and improvement areas across the LMS, that will be localised within the defined maternity community hubs. </a:t>
            </a:r>
          </a:p>
          <a:p>
            <a:pPr marL="174625" lvl="0" indent="-174625"/>
            <a:r>
              <a:rPr lang="en-GB" sz="1200" dirty="0"/>
              <a:t>To ensure that all commissioners within the LMS commission  services for physical and mental health that are integrated and enable women to experience equitable, high quality personalised maternity care. We will endeavour to ensure that investment in perinatal mental health services are protected and increased where appropriate through service transformation and efficiencies.</a:t>
            </a:r>
          </a:p>
          <a:p>
            <a:pPr marL="174625" lvl="0" indent="-174625"/>
            <a:r>
              <a:rPr lang="en-GB" sz="1200" dirty="0"/>
              <a:t>To have a focus on perinatal mental health for vulnerable women to include for example BME, refugees, asylum seekers, travellers,  teenage parents, looked after children,  those with learning difficulties and cognisant with factors that indicate safeguarding concerns</a:t>
            </a:r>
            <a:r>
              <a:rPr lang="en-GB" sz="1200" dirty="0" smtClean="0"/>
              <a:t>.</a:t>
            </a:r>
            <a:endParaRPr lang="en-GB" sz="1200" dirty="0"/>
          </a:p>
        </p:txBody>
      </p:sp>
      <p:sp>
        <p:nvSpPr>
          <p:cNvPr id="12" name="Content Placeholder 2"/>
          <p:cNvSpPr txBox="1">
            <a:spLocks/>
          </p:cNvSpPr>
          <p:nvPr/>
        </p:nvSpPr>
        <p:spPr>
          <a:xfrm>
            <a:off x="4211960" y="932606"/>
            <a:ext cx="3322712" cy="551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r>
              <a:rPr lang="en-GB" sz="1200" dirty="0"/>
              <a:t>To work with key partners, including the Maternity </a:t>
            </a:r>
            <a:r>
              <a:rPr lang="en-GB" sz="1200" dirty="0" smtClean="0"/>
              <a:t>Voices Partnership </a:t>
            </a:r>
            <a:r>
              <a:rPr lang="en-GB" sz="1200" dirty="0"/>
              <a:t>(MVP) to ensure that the voices of </a:t>
            </a:r>
            <a:r>
              <a:rPr lang="en-GB" sz="1200" dirty="0" smtClean="0"/>
              <a:t>women and </a:t>
            </a:r>
            <a:r>
              <a:rPr lang="en-GB" sz="1200" dirty="0"/>
              <a:t>their families with lived experience are captured and embedded in all areas of service</a:t>
            </a:r>
          </a:p>
          <a:p>
            <a:pPr marL="174625" lvl="0" indent="0">
              <a:buNone/>
            </a:pPr>
            <a:r>
              <a:rPr lang="en-GB" sz="1200" dirty="0" smtClean="0"/>
              <a:t>development </a:t>
            </a:r>
            <a:r>
              <a:rPr lang="en-GB" sz="1200" dirty="0"/>
              <a:t>making sure we include the service user input and comments </a:t>
            </a:r>
            <a:endParaRPr lang="en-GB" sz="1200" dirty="0" smtClean="0"/>
          </a:p>
          <a:p>
            <a:pPr marL="174625" lvl="0" indent="-174625"/>
            <a:r>
              <a:rPr lang="en-GB" sz="1200" dirty="0" smtClean="0"/>
              <a:t>To </a:t>
            </a:r>
            <a:r>
              <a:rPr lang="en-GB" sz="1200" dirty="0"/>
              <a:t>improve early identification and early support, targeted and specialist perinatal mental health services to ensure we provide the right care, first time and as close to home as possible. This will include reducing inappropriate out of area mental health placements including Mother and Baby units.</a:t>
            </a:r>
          </a:p>
          <a:p>
            <a:pPr marL="174625" lvl="0" indent="-174625"/>
            <a:r>
              <a:rPr lang="en-GB" sz="1200" dirty="0"/>
              <a:t>To ensure there is a suitably competent and confident workforce to support the delivery of integrated care pathways from early identification and support through to specialist perinatal mental health services. </a:t>
            </a:r>
          </a:p>
          <a:p>
            <a:pPr marL="174625" lvl="0" indent="-174625"/>
            <a:r>
              <a:rPr lang="en-GB" sz="1200" dirty="0"/>
              <a:t>To raise awareness throughout the LMS community of perinatal mental health thus reducing stigma and promoting resilience and self-management; with an emphasis on the supporting role of the family and the voluntary and community sector.</a:t>
            </a:r>
          </a:p>
          <a:p>
            <a:pPr marL="174625" lvl="0" indent="-174625"/>
            <a:r>
              <a:rPr lang="en-GB" sz="1200" dirty="0"/>
              <a:t>To ensure that perinatal mental health information, advice and guidance (IAG) is included in the LMS local maternity offer. </a:t>
            </a:r>
          </a:p>
          <a:p>
            <a:pPr marL="174625" indent="0" algn="just">
              <a:buNone/>
            </a:pPr>
            <a:endParaRPr lang="en-GB" sz="1200" dirty="0" smtClean="0"/>
          </a:p>
        </p:txBody>
      </p:sp>
      <p:sp>
        <p:nvSpPr>
          <p:cNvPr id="16" name="TextBox 15"/>
          <p:cNvSpPr txBox="1"/>
          <p:nvPr/>
        </p:nvSpPr>
        <p:spPr>
          <a:xfrm>
            <a:off x="7569762" y="934302"/>
            <a:ext cx="1224136" cy="5339923"/>
          </a:xfrm>
          <a:prstGeom prst="rect">
            <a:avLst/>
          </a:prstGeom>
          <a:solidFill>
            <a:srgbClr val="92D050"/>
          </a:solidFill>
        </p:spPr>
        <p:txBody>
          <a:bodyPr wrap="square" rtlCol="0">
            <a:spAutoFit/>
          </a:bodyPr>
          <a:lstStyle/>
          <a:p>
            <a:pPr algn="just"/>
            <a:r>
              <a:rPr lang="en-GB" sz="1100" dirty="0" smtClean="0"/>
              <a:t>This will support us to </a:t>
            </a:r>
            <a:r>
              <a:rPr lang="en-GB" sz="1100" b="1" dirty="0" smtClean="0"/>
              <a:t>deliver Better Births </a:t>
            </a:r>
            <a:r>
              <a:rPr lang="en-GB" sz="1100" dirty="0" smtClean="0"/>
              <a:t>and the requirements of the </a:t>
            </a:r>
            <a:r>
              <a:rPr lang="en-GB" sz="1100" b="1" dirty="0" smtClean="0"/>
              <a:t>Mental Health Taskforce </a:t>
            </a:r>
            <a:r>
              <a:rPr lang="en-GB" sz="1100" dirty="0" smtClean="0"/>
              <a:t>by:</a:t>
            </a:r>
          </a:p>
          <a:p>
            <a:pPr algn="just"/>
            <a:endParaRPr lang="en-GB" sz="1100" dirty="0" smtClean="0"/>
          </a:p>
          <a:p>
            <a:pPr algn="just"/>
            <a:r>
              <a:rPr lang="en-GB" sz="1100" dirty="0" smtClean="0"/>
              <a:t>Improving the consistency of services offered across the LMS</a:t>
            </a:r>
          </a:p>
          <a:p>
            <a:pPr algn="just"/>
            <a:endParaRPr lang="en-GB" sz="1100" dirty="0" smtClean="0"/>
          </a:p>
          <a:p>
            <a:pPr algn="just"/>
            <a:r>
              <a:rPr lang="en-GB" sz="1100" dirty="0" smtClean="0"/>
              <a:t>Improving the early recognition of systems</a:t>
            </a:r>
          </a:p>
          <a:p>
            <a:pPr algn="just"/>
            <a:endParaRPr lang="en-GB" sz="1100" dirty="0" smtClean="0"/>
          </a:p>
          <a:p>
            <a:pPr algn="just"/>
            <a:r>
              <a:rPr lang="en-GB" sz="1100" dirty="0" smtClean="0"/>
              <a:t>Systemising screening tools and treatments to those with demonstrable positive impacts</a:t>
            </a:r>
          </a:p>
          <a:p>
            <a:pPr algn="just"/>
            <a:endParaRPr lang="en-GB" sz="1100" dirty="0"/>
          </a:p>
          <a:p>
            <a:pPr algn="just"/>
            <a:r>
              <a:rPr lang="en-GB" sz="1100" dirty="0" smtClean="0"/>
              <a:t>Delivering personalised mental health care planning</a:t>
            </a:r>
          </a:p>
          <a:p>
            <a:pPr algn="just"/>
            <a:endParaRPr lang="en-GB" sz="1100" dirty="0"/>
          </a:p>
          <a:p>
            <a:pPr algn="just"/>
            <a:r>
              <a:rPr lang="en-GB" sz="1100" dirty="0" smtClean="0"/>
              <a:t>Delivering Maternity Voices</a:t>
            </a:r>
            <a:endParaRPr lang="en-GB" sz="1100" dirty="0"/>
          </a:p>
        </p:txBody>
      </p:sp>
    </p:spTree>
    <p:extLst>
      <p:ext uri="{BB962C8B-B14F-4D97-AF65-F5344CB8AC3E}">
        <p14:creationId xmlns:p14="http://schemas.microsoft.com/office/powerpoint/2010/main" val="1100033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3456384" cy="5913903"/>
          </a:xfrm>
        </p:spPr>
        <p:txBody>
          <a:bodyPr>
            <a:normAutofit/>
          </a:bodyPr>
          <a:lstStyle/>
          <a:p>
            <a:pPr marL="174625" indent="-174625" algn="just"/>
            <a:r>
              <a:rPr lang="en-GB" sz="1200" dirty="0"/>
              <a:t>To ensure that there is an established perinatal mental health network that supports strategic working and service improvement, ensuring that this work is reflected in the local maternity community hubs.</a:t>
            </a:r>
          </a:p>
          <a:p>
            <a:pPr marL="174625" indent="-174625" algn="just">
              <a:buNone/>
            </a:pPr>
            <a:endParaRPr lang="en-GB" sz="1200" b="1" dirty="0" smtClean="0"/>
          </a:p>
          <a:p>
            <a:pPr marL="0" indent="0">
              <a:buNone/>
            </a:pPr>
            <a:r>
              <a:rPr lang="en-GB" sz="1200" b="1" dirty="0">
                <a:solidFill>
                  <a:srgbClr val="0070C0"/>
                </a:solidFill>
              </a:rPr>
              <a:t>What are we going to do?</a:t>
            </a:r>
            <a:endParaRPr lang="en-GB" sz="1200" dirty="0">
              <a:solidFill>
                <a:srgbClr val="0070C0"/>
              </a:solidFill>
            </a:endParaRPr>
          </a:p>
          <a:p>
            <a:pPr marL="174625" lvl="0" indent="-174625" defTabSz="266700">
              <a:buNone/>
            </a:pPr>
            <a:r>
              <a:rPr lang="en-GB" sz="1200" dirty="0" smtClean="0"/>
              <a:t>1. In </a:t>
            </a:r>
            <a:r>
              <a:rPr lang="en-GB" sz="1200" dirty="0"/>
              <a:t>order </a:t>
            </a:r>
            <a:r>
              <a:rPr lang="en-GB" sz="1200" b="1" dirty="0"/>
              <a:t>to ensure effective implementation</a:t>
            </a:r>
            <a:r>
              <a:rPr lang="en-GB" sz="1200" dirty="0"/>
              <a:t>, </a:t>
            </a:r>
            <a:r>
              <a:rPr lang="en-GB" sz="1200" dirty="0" smtClean="0"/>
              <a:t>integration </a:t>
            </a:r>
            <a:r>
              <a:rPr lang="en-GB" sz="1200" dirty="0"/>
              <a:t>and delivery we will work with </a:t>
            </a:r>
          </a:p>
          <a:p>
            <a:pPr lvl="0" indent="-168275"/>
            <a:r>
              <a:rPr lang="en-GB" sz="1200" dirty="0"/>
              <a:t>Our Maternity Voices Partnerships </a:t>
            </a:r>
          </a:p>
          <a:p>
            <a:pPr lvl="0" indent="-168275"/>
            <a:r>
              <a:rPr lang="en-GB" sz="1200" dirty="0"/>
              <a:t>Our other LMS work streams  </a:t>
            </a:r>
          </a:p>
          <a:p>
            <a:pPr lvl="0" indent="-168275"/>
            <a:r>
              <a:rPr lang="en-GB" sz="1200" dirty="0"/>
              <a:t> The HCV Mental Health Executive Board</a:t>
            </a:r>
          </a:p>
          <a:p>
            <a:pPr lvl="0" indent="-168275"/>
            <a:r>
              <a:rPr lang="en-GB" sz="1200" dirty="0"/>
              <a:t>The Y&amp;H Maternity Clinical Network and the Yorkshire and Humber Perinatal Mental Health Steering Group</a:t>
            </a:r>
          </a:p>
          <a:p>
            <a:pPr lvl="0" indent="-168275"/>
            <a:r>
              <a:rPr lang="en-GB" sz="1200" dirty="0"/>
              <a:t>The national maternity transformation team </a:t>
            </a:r>
          </a:p>
          <a:p>
            <a:pPr lvl="0" indent="-168275"/>
            <a:r>
              <a:rPr lang="en-GB" sz="1200" dirty="0"/>
              <a:t>Our neighbouring STPs </a:t>
            </a:r>
          </a:p>
          <a:p>
            <a:pPr lvl="0" indent="-168275"/>
            <a:r>
              <a:rPr lang="en-GB" sz="1200" dirty="0"/>
              <a:t>Specialist commissioned mental health services including Mother and Baby units</a:t>
            </a:r>
          </a:p>
          <a:p>
            <a:pPr lvl="0" indent="-168275"/>
            <a:r>
              <a:rPr lang="en-GB" sz="1200" dirty="0" smtClean="0"/>
              <a:t>NHS England Commissioners and networks</a:t>
            </a:r>
            <a:endParaRPr lang="en-GB" sz="1200" dirty="0"/>
          </a:p>
          <a:p>
            <a:pPr indent="-168275"/>
            <a:r>
              <a:rPr lang="en-GB" sz="1200" dirty="0" smtClean="0"/>
              <a:t>The </a:t>
            </a:r>
            <a:r>
              <a:rPr lang="en-GB" sz="1200" dirty="0"/>
              <a:t>maternity community hubs to ensure local delivery of the overarching LMS perinatal mental health delivery </a:t>
            </a:r>
            <a:r>
              <a:rPr lang="en-GB" sz="1200" dirty="0" smtClean="0"/>
              <a:t>plan.</a:t>
            </a:r>
          </a:p>
          <a:p>
            <a:pPr marL="0" indent="0">
              <a:buNone/>
            </a:pPr>
            <a:endParaRPr lang="en-GB" sz="1200" dirty="0"/>
          </a:p>
          <a:p>
            <a:pPr marL="174625" indent="-174625">
              <a:buNone/>
            </a:pPr>
            <a:r>
              <a:rPr lang="en-GB" sz="1200" dirty="0" smtClean="0"/>
              <a:t>2. We </a:t>
            </a:r>
            <a:r>
              <a:rPr lang="en-GB" sz="1200" dirty="0"/>
              <a:t>will </a:t>
            </a:r>
            <a:r>
              <a:rPr lang="en-GB" sz="1200" b="1" dirty="0"/>
              <a:t>develop an LMS integrated perinatal mental health care pathway</a:t>
            </a:r>
            <a:r>
              <a:rPr lang="en-GB" sz="1200" dirty="0"/>
              <a:t> based on national guidance for implementation by the local maternity community hubs. </a:t>
            </a:r>
          </a:p>
          <a:p>
            <a:pPr marL="174625" indent="0">
              <a:buNone/>
            </a:pPr>
            <a:endParaRPr lang="en-GB" sz="1200" dirty="0"/>
          </a:p>
          <a:p>
            <a:pPr marL="174625" indent="-174625">
              <a:buNone/>
            </a:pPr>
            <a:endParaRPr lang="en-GB" sz="1200" dirty="0" smtClean="0"/>
          </a:p>
          <a:p>
            <a:pPr marL="174625" indent="0">
              <a:buNone/>
            </a:pPr>
            <a:endParaRPr lang="en-GB" sz="12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29</a:t>
            </a:fld>
            <a:endParaRPr lang="en-GB" dirty="0"/>
          </a:p>
        </p:txBody>
      </p:sp>
      <p:sp>
        <p:nvSpPr>
          <p:cNvPr id="8" name="TextBox 7"/>
          <p:cNvSpPr txBox="1"/>
          <p:nvPr/>
        </p:nvSpPr>
        <p:spPr>
          <a:xfrm>
            <a:off x="7596336" y="404664"/>
            <a:ext cx="1152128" cy="5170646"/>
          </a:xfrm>
          <a:prstGeom prst="rect">
            <a:avLst/>
          </a:prstGeom>
          <a:solidFill>
            <a:srgbClr val="92D050"/>
          </a:solidFill>
          <a:ln>
            <a:noFill/>
          </a:ln>
        </p:spPr>
        <p:txBody>
          <a:bodyPr wrap="square" rtlCol="0">
            <a:spAutoFit/>
          </a:bodyPr>
          <a:lstStyle/>
          <a:p>
            <a:pPr algn="just"/>
            <a:r>
              <a:rPr lang="en-GB" sz="1100" b="1" dirty="0" smtClean="0"/>
              <a:t>Planned </a:t>
            </a:r>
            <a:r>
              <a:rPr lang="en-GB" sz="1100" b="1" dirty="0" smtClean="0"/>
              <a:t>Outcomes</a:t>
            </a:r>
          </a:p>
          <a:p>
            <a:pPr algn="just"/>
            <a:endParaRPr lang="en-GB" sz="1100" b="1" dirty="0" smtClean="0"/>
          </a:p>
          <a:p>
            <a:pPr lvl="0"/>
            <a:r>
              <a:rPr lang="en-GB" sz="1100" dirty="0"/>
              <a:t>A whole system approach to the delivery of an agreed perinatal mental health integrated care pathway, which strengthens transition arrangements between and across services</a:t>
            </a:r>
          </a:p>
          <a:p>
            <a:pPr algn="just"/>
            <a:endParaRPr lang="en-GB" sz="1100" dirty="0" smtClean="0"/>
          </a:p>
          <a:p>
            <a:pPr lvl="0"/>
            <a:r>
              <a:rPr lang="en-GB" sz="1100" dirty="0"/>
              <a:t>An improved local offer for perinatal mental health – reducing inequalities and variation across the </a:t>
            </a:r>
            <a:r>
              <a:rPr lang="en-GB" sz="1100" dirty="0" smtClean="0"/>
              <a:t>LMS</a:t>
            </a:r>
          </a:p>
          <a:p>
            <a:pPr lvl="0"/>
            <a:endParaRPr lang="en-GB" sz="1100" dirty="0"/>
          </a:p>
          <a:p>
            <a:pPr lvl="0"/>
            <a:r>
              <a:rPr lang="en-GB" sz="1100" dirty="0"/>
              <a:t>Improved access to, and uptake of, perinatal mental health services</a:t>
            </a:r>
          </a:p>
        </p:txBody>
      </p:sp>
      <p:sp>
        <p:nvSpPr>
          <p:cNvPr id="9" name="Content Placeholder 2"/>
          <p:cNvSpPr txBox="1">
            <a:spLocks/>
          </p:cNvSpPr>
          <p:nvPr/>
        </p:nvSpPr>
        <p:spPr>
          <a:xfrm>
            <a:off x="4067944" y="404664"/>
            <a:ext cx="3312368" cy="59139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lvl="0" indent="-174625">
              <a:buNone/>
            </a:pPr>
            <a:r>
              <a:rPr lang="en-GB" sz="1200" dirty="0" smtClean="0"/>
              <a:t>3. We </a:t>
            </a:r>
            <a:r>
              <a:rPr lang="en-GB" sz="1200" dirty="0"/>
              <a:t>will undertake a </a:t>
            </a:r>
            <a:r>
              <a:rPr lang="en-GB" sz="1200" b="1" dirty="0"/>
              <a:t>baseline assessment of services,</a:t>
            </a:r>
            <a:r>
              <a:rPr lang="en-GB" sz="1200" dirty="0"/>
              <a:t> workforce (including  workforce development), and performance data taking into consideration the focus on vulnerable women and groups.</a:t>
            </a:r>
          </a:p>
          <a:p>
            <a:pPr marL="0" indent="0">
              <a:buNone/>
            </a:pPr>
            <a:r>
              <a:rPr lang="en-GB" sz="1200" dirty="0"/>
              <a:t> </a:t>
            </a:r>
          </a:p>
          <a:p>
            <a:pPr marL="174625" lvl="0" indent="-174625">
              <a:buNone/>
            </a:pPr>
            <a:r>
              <a:rPr lang="en-GB" sz="1200" dirty="0" smtClean="0"/>
              <a:t>4. We </a:t>
            </a:r>
            <a:r>
              <a:rPr lang="en-GB" sz="1200" dirty="0"/>
              <a:t>will utilise the MVP to ensure we </a:t>
            </a:r>
            <a:r>
              <a:rPr lang="en-GB" sz="1200" b="1" dirty="0"/>
              <a:t>gain women and their families views</a:t>
            </a:r>
            <a:r>
              <a:rPr lang="en-GB" sz="1200" dirty="0"/>
              <a:t> on perinatal mental health issues on an on-going basis</a:t>
            </a:r>
            <a:r>
              <a:rPr lang="en-GB" sz="1200" dirty="0" smtClean="0"/>
              <a:t>.</a:t>
            </a:r>
          </a:p>
          <a:p>
            <a:pPr marL="0" lvl="0" indent="0">
              <a:buNone/>
            </a:pPr>
            <a:endParaRPr lang="en-GB" sz="1200" dirty="0"/>
          </a:p>
          <a:p>
            <a:pPr marL="174625" indent="0">
              <a:buNone/>
            </a:pPr>
            <a:r>
              <a:rPr lang="en-GB" sz="1200" dirty="0" smtClean="0"/>
              <a:t>We </a:t>
            </a:r>
            <a:r>
              <a:rPr lang="en-GB" sz="1200" dirty="0"/>
              <a:t>will ensure </a:t>
            </a:r>
            <a:r>
              <a:rPr lang="en-GB" sz="1200" b="1" dirty="0"/>
              <a:t>service user representation </a:t>
            </a:r>
            <a:r>
              <a:rPr lang="en-GB" sz="1200" dirty="0"/>
              <a:t>is integral to the work stream and integral in the development, delivery and monitoring of our plan</a:t>
            </a:r>
            <a:r>
              <a:rPr lang="en-GB" sz="1200" dirty="0" smtClean="0"/>
              <a:t>.</a:t>
            </a:r>
          </a:p>
          <a:p>
            <a:pPr marL="0" indent="0">
              <a:buNone/>
            </a:pPr>
            <a:endParaRPr lang="en-GB" sz="1200" dirty="0"/>
          </a:p>
          <a:p>
            <a:pPr marL="174625" indent="0">
              <a:buNone/>
            </a:pPr>
            <a:r>
              <a:rPr lang="en-GB" sz="1200" dirty="0" smtClean="0"/>
              <a:t>We </a:t>
            </a:r>
            <a:r>
              <a:rPr lang="en-GB" sz="1200" dirty="0"/>
              <a:t>will further develop an understanding of the needs of fathers, partners and families with regard to their mental health. We will also use this opportunity to drive forward improvements in infant mental health.</a:t>
            </a:r>
          </a:p>
          <a:p>
            <a:pPr marL="0" lvl="0" indent="0">
              <a:buNone/>
            </a:pPr>
            <a:endParaRPr lang="en-GB" sz="1200" dirty="0" smtClean="0"/>
          </a:p>
          <a:p>
            <a:pPr marL="174625" lvl="0" indent="-174625">
              <a:buNone/>
            </a:pPr>
            <a:r>
              <a:rPr lang="en-GB" sz="1200" dirty="0"/>
              <a:t>5</a:t>
            </a:r>
            <a:r>
              <a:rPr lang="en-GB" sz="1200" dirty="0" smtClean="0"/>
              <a:t>. We </a:t>
            </a:r>
            <a:r>
              <a:rPr lang="en-GB" sz="1200" dirty="0"/>
              <a:t>will agree an </a:t>
            </a:r>
            <a:r>
              <a:rPr lang="en-GB" sz="1200" b="1" dirty="0"/>
              <a:t>LMS-wide workforce development plan </a:t>
            </a:r>
            <a:r>
              <a:rPr lang="en-GB" sz="1200" dirty="0"/>
              <a:t>informed by the workforce assessment and gap analysis. This will include the development and delivery of specialist roles in maternity and health visiting, perinatal mental health champions and ambassadors.  To include the recommendations from the Five Year Forward View in relation to staffing and workforce development.</a:t>
            </a:r>
          </a:p>
          <a:p>
            <a:pPr marL="0" indent="0">
              <a:buNone/>
            </a:pPr>
            <a:endParaRPr lang="en-GB" sz="1200" dirty="0" smtClean="0"/>
          </a:p>
          <a:p>
            <a:pPr marL="0" indent="0">
              <a:buNone/>
            </a:pPr>
            <a:endParaRPr lang="en-GB" sz="1200" dirty="0"/>
          </a:p>
          <a:p>
            <a:pPr marL="0" indent="0">
              <a:buNone/>
            </a:pPr>
            <a:endParaRPr lang="en-GB" sz="1200" dirty="0" smtClean="0"/>
          </a:p>
          <a:p>
            <a:pPr>
              <a:buFont typeface="Wingdings" panose="05000000000000000000" pitchFamily="2" charset="2"/>
              <a:buChar char="ü"/>
            </a:pPr>
            <a:endParaRPr lang="en-GB" sz="1200" dirty="0" smtClean="0"/>
          </a:p>
          <a:p>
            <a:pPr marL="174625" indent="0">
              <a:buFont typeface="Arial" panose="020B0604020202020204" pitchFamily="34" charset="0"/>
              <a:buNone/>
            </a:pPr>
            <a:endParaRPr lang="en-GB" sz="1200" dirty="0"/>
          </a:p>
        </p:txBody>
      </p:sp>
    </p:spTree>
    <p:extLst>
      <p:ext uri="{BB962C8B-B14F-4D97-AF65-F5344CB8AC3E}">
        <p14:creationId xmlns:p14="http://schemas.microsoft.com/office/powerpoint/2010/main" val="2422479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525963"/>
          </a:xfrm>
        </p:spPr>
        <p:txBody>
          <a:bodyPr>
            <a:normAutofit/>
          </a:bodyPr>
          <a:lstStyle/>
          <a:p>
            <a:pPr marL="0" indent="0">
              <a:buNone/>
            </a:pPr>
            <a:r>
              <a:rPr lang="en-GB" sz="1200" dirty="0"/>
              <a:t>We believe that the ideas set out in this </a:t>
            </a:r>
            <a:r>
              <a:rPr lang="en-GB" sz="1200" dirty="0" smtClean="0"/>
              <a:t>plan </a:t>
            </a:r>
            <a:r>
              <a:rPr lang="en-GB" sz="1200" dirty="0"/>
              <a:t>reflect, and deliver, the national priorities outlined within Better Births (2016) </a:t>
            </a:r>
            <a:r>
              <a:rPr lang="en-GB" sz="1200" dirty="0" smtClean="0"/>
              <a:t>and </a:t>
            </a:r>
            <a:r>
              <a:rPr lang="en-GB" sz="1200" dirty="0"/>
              <a:t>they  also represent the right approach for the women and families across the Humber Coast and Vale Local Maternity System footprint . </a:t>
            </a:r>
            <a:endParaRPr lang="en-GB" sz="1200" dirty="0" smtClean="0"/>
          </a:p>
          <a:p>
            <a:pPr marL="0" indent="0">
              <a:buNone/>
            </a:pPr>
            <a:endParaRPr lang="en-GB" sz="1200" dirty="0"/>
          </a:p>
          <a:p>
            <a:pPr marL="0" indent="0">
              <a:buNone/>
            </a:pPr>
            <a:r>
              <a:rPr lang="en-GB" sz="1200" dirty="0" smtClean="0"/>
              <a:t>We </a:t>
            </a:r>
            <a:r>
              <a:rPr lang="en-GB" sz="1200" dirty="0"/>
              <a:t>are committed to co-production of solutions with both our staff and the women and families who use our services and we will not make any decisions without involving our population and our staff in the changes we believe we should make. </a:t>
            </a:r>
            <a:endParaRPr lang="en-GB" sz="1200" dirty="0" smtClean="0"/>
          </a:p>
          <a:p>
            <a:endParaRPr lang="en-GB" sz="1200" dirty="0"/>
          </a:p>
          <a:p>
            <a:pPr marL="0" indent="0">
              <a:buNone/>
            </a:pPr>
            <a:r>
              <a:rPr lang="en-GB" sz="1200" dirty="0" smtClean="0"/>
              <a:t>We </a:t>
            </a:r>
            <a:r>
              <a:rPr lang="en-GB" sz="1200" dirty="0"/>
              <a:t>are now </a:t>
            </a:r>
            <a:r>
              <a:rPr lang="en-GB" sz="1200" dirty="0" smtClean="0"/>
              <a:t>working </a:t>
            </a:r>
            <a:r>
              <a:rPr lang="en-GB" sz="1200" dirty="0"/>
              <a:t>collectively to deliver the best care possible as efficiently as possible with the resources we have to meet the health and care needs associated with pregnancy and childbirth in the best way</a:t>
            </a:r>
            <a:r>
              <a:rPr lang="en-GB" sz="1200" dirty="0" smtClean="0"/>
              <a:t>.</a:t>
            </a:r>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lgn="r">
              <a:buNone/>
            </a:pPr>
            <a:endParaRPr lang="en-GB" sz="1200" dirty="0"/>
          </a:p>
          <a:p>
            <a:pPr marL="0" indent="0" algn="r">
              <a:buNone/>
            </a:pPr>
            <a:r>
              <a:rPr lang="en-GB" sz="1200" dirty="0" smtClean="0"/>
              <a:t>Kevin Phillips</a:t>
            </a:r>
          </a:p>
          <a:p>
            <a:pPr marL="0" indent="0" algn="r">
              <a:buNone/>
            </a:pPr>
            <a:r>
              <a:rPr lang="en-GB" sz="1200" dirty="0" smtClean="0"/>
              <a:t>Chair and Operational Lead</a:t>
            </a:r>
          </a:p>
          <a:p>
            <a:pPr marL="0" indent="0" algn="r">
              <a:buNone/>
            </a:pPr>
            <a:r>
              <a:rPr lang="en-GB" sz="1200" dirty="0" smtClean="0"/>
              <a:t>Humber, Coast &amp; Vale Local Maternity System</a:t>
            </a:r>
            <a:endParaRPr lang="en-GB" sz="1200" dirty="0"/>
          </a:p>
          <a:p>
            <a:endParaRPr lang="en-GB"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a:t>
            </a:fld>
            <a:endParaRPr lang="en-GB" dirty="0"/>
          </a:p>
        </p:txBody>
      </p:sp>
    </p:spTree>
    <p:extLst>
      <p:ext uri="{BB962C8B-B14F-4D97-AF65-F5344CB8AC3E}">
        <p14:creationId xmlns:p14="http://schemas.microsoft.com/office/powerpoint/2010/main" val="3676069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30</a:t>
            </a:fld>
            <a:endParaRPr lang="en-GB" dirty="0"/>
          </a:p>
        </p:txBody>
      </p:sp>
      <p:sp>
        <p:nvSpPr>
          <p:cNvPr id="6" name="Content Placeholder 2"/>
          <p:cNvSpPr txBox="1">
            <a:spLocks/>
          </p:cNvSpPr>
          <p:nvPr/>
        </p:nvSpPr>
        <p:spPr>
          <a:xfrm>
            <a:off x="506596" y="431799"/>
            <a:ext cx="3322712" cy="5514316"/>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0">
              <a:buNone/>
            </a:pPr>
            <a:r>
              <a:rPr lang="en-GB" sz="1200" dirty="0"/>
              <a:t>Workforce training and development will include systemisation of evidence based screening tools that support integrated personalised care planning and </a:t>
            </a:r>
            <a:r>
              <a:rPr lang="en-GB" sz="1200" dirty="0" smtClean="0"/>
              <a:t>delivery</a:t>
            </a:r>
          </a:p>
          <a:p>
            <a:pPr marL="0" indent="0">
              <a:buNone/>
            </a:pPr>
            <a:endParaRPr lang="en-GB" sz="1200" dirty="0"/>
          </a:p>
          <a:p>
            <a:pPr marL="174625" lvl="0" indent="-174625">
              <a:buNone/>
            </a:pPr>
            <a:r>
              <a:rPr lang="en-GB" sz="1200" dirty="0" smtClean="0"/>
              <a:t>6.  We </a:t>
            </a:r>
            <a:r>
              <a:rPr lang="en-GB" sz="1200" dirty="0"/>
              <a:t>will </a:t>
            </a:r>
            <a:r>
              <a:rPr lang="en-GB" sz="1200" b="1" dirty="0"/>
              <a:t>secure the resource to deliver the transformation </a:t>
            </a:r>
            <a:r>
              <a:rPr lang="en-GB" sz="1200" dirty="0"/>
              <a:t>needed across the LMS. This will initially be supported by submission of the funding application for the national perinatal mental health community service development fund. Should this be unsuccessful, the work stream will develop and implement an alternative transformation plan which achieves our </a:t>
            </a:r>
            <a:r>
              <a:rPr lang="en-GB" sz="1200" dirty="0" smtClean="0"/>
              <a:t>objectives</a:t>
            </a:r>
            <a:r>
              <a:rPr lang="en-GB" sz="1200" dirty="0"/>
              <a:t>. In any event, our transformation will look to secure services which will deliver safe sustainable services beyond 2020.</a:t>
            </a:r>
          </a:p>
          <a:p>
            <a:pPr marL="0" indent="0">
              <a:buNone/>
            </a:pPr>
            <a:r>
              <a:rPr lang="en-GB" sz="1200" dirty="0"/>
              <a:t> </a:t>
            </a:r>
          </a:p>
          <a:p>
            <a:pPr marL="174625" lvl="0" indent="-174625">
              <a:buNone/>
            </a:pPr>
            <a:r>
              <a:rPr lang="en-GB" sz="1200" dirty="0" smtClean="0"/>
              <a:t>7. We </a:t>
            </a:r>
            <a:r>
              <a:rPr lang="en-GB" sz="1200" dirty="0"/>
              <a:t>will </a:t>
            </a:r>
            <a:r>
              <a:rPr lang="en-GB" sz="1200" b="1" dirty="0"/>
              <a:t>develop, and implement, a perinatal mental health local offer </a:t>
            </a:r>
            <a:r>
              <a:rPr lang="en-GB" sz="1200" dirty="0"/>
              <a:t>which will be promoted and publicised through a clear communication strategy and within the LMS website with links to key stakeholders. The communications strategy will have both professional and public facing elements and will also be localised and implemented through the local maternity community hubs. </a:t>
            </a:r>
            <a:endParaRPr lang="en-GB" sz="1200" dirty="0" smtClean="0"/>
          </a:p>
          <a:p>
            <a:pPr marL="0" indent="0">
              <a:buNone/>
            </a:pPr>
            <a:endParaRPr lang="en-GB" sz="1200" dirty="0"/>
          </a:p>
          <a:p>
            <a:pPr marL="174625" indent="0" algn="just">
              <a:buNone/>
            </a:pPr>
            <a:endParaRPr lang="en-GB" sz="1200" b="1" dirty="0"/>
          </a:p>
          <a:p>
            <a:pPr marL="0" indent="0" algn="just">
              <a:buNone/>
            </a:pPr>
            <a:endParaRPr lang="en-GB" sz="1200" dirty="0" smtClean="0"/>
          </a:p>
        </p:txBody>
      </p:sp>
      <p:sp>
        <p:nvSpPr>
          <p:cNvPr id="8" name="TextBox 7"/>
          <p:cNvSpPr txBox="1"/>
          <p:nvPr/>
        </p:nvSpPr>
        <p:spPr>
          <a:xfrm>
            <a:off x="7600425" y="442358"/>
            <a:ext cx="1152128" cy="5001369"/>
          </a:xfrm>
          <a:prstGeom prst="rect">
            <a:avLst/>
          </a:prstGeom>
          <a:solidFill>
            <a:srgbClr val="92D050"/>
          </a:solidFill>
          <a:ln>
            <a:noFill/>
          </a:ln>
        </p:spPr>
        <p:txBody>
          <a:bodyPr wrap="square" rtlCol="0">
            <a:spAutoFit/>
          </a:bodyPr>
          <a:lstStyle/>
          <a:p>
            <a:pPr algn="just"/>
            <a:r>
              <a:rPr lang="en-GB" sz="1100" b="1" dirty="0" smtClean="0"/>
              <a:t>Planned </a:t>
            </a:r>
            <a:r>
              <a:rPr lang="en-GB" sz="1100" b="1" dirty="0" smtClean="0"/>
              <a:t>Outcomes</a:t>
            </a:r>
          </a:p>
          <a:p>
            <a:pPr algn="just"/>
            <a:endParaRPr lang="en-GB" sz="1100" b="1" dirty="0" smtClean="0"/>
          </a:p>
          <a:p>
            <a:pPr lvl="0"/>
            <a:r>
              <a:rPr lang="en-GB" sz="1100" dirty="0"/>
              <a:t>Improvements in support to fathers and partners</a:t>
            </a:r>
            <a:r>
              <a:rPr lang="en-GB" sz="1100" dirty="0" smtClean="0"/>
              <a:t>.</a:t>
            </a:r>
          </a:p>
          <a:p>
            <a:pPr lvl="0"/>
            <a:endParaRPr lang="en-GB" sz="1100" dirty="0"/>
          </a:p>
          <a:p>
            <a:pPr lvl="0"/>
            <a:r>
              <a:rPr lang="en-GB" sz="1100" dirty="0"/>
              <a:t>A more competent and confident workforce, with the correct capacity and skills mix. </a:t>
            </a:r>
            <a:endParaRPr lang="en-GB" sz="1100" dirty="0" smtClean="0"/>
          </a:p>
          <a:p>
            <a:pPr lvl="0"/>
            <a:endParaRPr lang="en-GB" sz="1100" dirty="0"/>
          </a:p>
          <a:p>
            <a:pPr lvl="0"/>
            <a:r>
              <a:rPr lang="en-GB" sz="1100" dirty="0"/>
              <a:t>Improved service user experience</a:t>
            </a:r>
            <a:r>
              <a:rPr lang="en-GB" sz="1100" dirty="0" smtClean="0"/>
              <a:t>.</a:t>
            </a:r>
          </a:p>
          <a:p>
            <a:pPr lvl="0"/>
            <a:endParaRPr lang="en-GB" sz="1100" dirty="0"/>
          </a:p>
          <a:p>
            <a:r>
              <a:rPr lang="en-GB" sz="1100" dirty="0"/>
              <a:t>Reduced variation in access to, and availability of, perinatal mental health services and outcomes for mum, baby and family</a:t>
            </a:r>
            <a:endParaRPr lang="en-GB" sz="1100" b="1" dirty="0" smtClean="0"/>
          </a:p>
        </p:txBody>
      </p:sp>
      <p:sp>
        <p:nvSpPr>
          <p:cNvPr id="9" name="Content Placeholder 2"/>
          <p:cNvSpPr txBox="1">
            <a:spLocks/>
          </p:cNvSpPr>
          <p:nvPr/>
        </p:nvSpPr>
        <p:spPr>
          <a:xfrm>
            <a:off x="4067944" y="431799"/>
            <a:ext cx="3322712" cy="55143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buNone/>
            </a:pPr>
            <a:r>
              <a:rPr lang="en-GB" sz="1200" dirty="0" smtClean="0"/>
              <a:t>8. </a:t>
            </a:r>
            <a:r>
              <a:rPr lang="en-GB" sz="1200" dirty="0"/>
              <a:t>Identify digital opportunities in relation to perinatal mental health for both the workforce and services users and their families for utilisation across the integrated perinatal mental health  pathway. </a:t>
            </a:r>
          </a:p>
          <a:p>
            <a:pPr marL="0" indent="0">
              <a:buNone/>
            </a:pPr>
            <a:endParaRPr lang="en-GB" sz="1200" dirty="0"/>
          </a:p>
          <a:p>
            <a:pPr marL="174625" indent="0" algn="just">
              <a:buNone/>
            </a:pPr>
            <a:endParaRPr lang="en-GB" sz="1200" b="1"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r>
              <a:rPr lang="en-GB" sz="1000" b="1" i="1" dirty="0"/>
              <a:t>See Appendix 2, project plans, page </a:t>
            </a:r>
            <a:r>
              <a:rPr lang="en-GB" sz="1000" b="1" i="1" dirty="0" smtClean="0"/>
              <a:t>3 Perinatal Mental Health </a:t>
            </a:r>
            <a:r>
              <a:rPr lang="en-GB" sz="1000" b="1" i="1" dirty="0"/>
              <a:t>for details</a:t>
            </a:r>
          </a:p>
          <a:p>
            <a:pPr marL="0" indent="0" algn="just">
              <a:buNone/>
            </a:pPr>
            <a:endParaRPr lang="en-GB" sz="1200" dirty="0" smtClean="0"/>
          </a:p>
        </p:txBody>
      </p:sp>
    </p:spTree>
    <p:extLst>
      <p:ext uri="{BB962C8B-B14F-4D97-AF65-F5344CB8AC3E}">
        <p14:creationId xmlns:p14="http://schemas.microsoft.com/office/powerpoint/2010/main" val="1475300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pPr algn="l"/>
            <a:r>
              <a:rPr lang="en-GB" sz="2800" b="1" dirty="0">
                <a:solidFill>
                  <a:schemeClr val="accent1"/>
                </a:solidFill>
              </a:rPr>
              <a:t>Multi professional working and governance</a:t>
            </a:r>
            <a:endParaRPr lang="en-GB" sz="2500" b="1" dirty="0">
              <a:solidFill>
                <a:schemeClr val="accent1"/>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31</a:t>
            </a:fld>
            <a:endParaRPr lang="en-GB" dirty="0"/>
          </a:p>
        </p:txBody>
      </p:sp>
      <p:pic>
        <p:nvPicPr>
          <p:cNvPr id="5"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Content Placeholder 2"/>
          <p:cNvSpPr>
            <a:spLocks noGrp="1"/>
          </p:cNvSpPr>
          <p:nvPr>
            <p:ph idx="1"/>
          </p:nvPr>
        </p:nvSpPr>
        <p:spPr>
          <a:xfrm>
            <a:off x="395535" y="932606"/>
            <a:ext cx="3715727" cy="5385961"/>
          </a:xfrm>
          <a:ln>
            <a:noFill/>
          </a:ln>
        </p:spPr>
        <p:txBody>
          <a:bodyPr>
            <a:noAutofit/>
          </a:bodyPr>
          <a:lstStyle/>
          <a:p>
            <a:pPr marL="0" indent="0">
              <a:buNone/>
            </a:pPr>
            <a:r>
              <a:rPr lang="en-GB" sz="1200" b="1" dirty="0" smtClean="0">
                <a:solidFill>
                  <a:srgbClr val="0070C0"/>
                </a:solidFill>
              </a:rPr>
              <a:t>What do we need to change?</a:t>
            </a:r>
          </a:p>
          <a:p>
            <a:pPr marL="0" indent="0">
              <a:buNone/>
            </a:pPr>
            <a:r>
              <a:rPr lang="en-GB" sz="1200" dirty="0" smtClean="0"/>
              <a:t>In providing care and support for women and their families a wide range of professionals can be involved including midwives, obstetricians, sonographers, family nurses. We need to further improve how these professionals work together to avoid duplication and to minimise the number of professionals that are involved in any one women's care. In order to do this we need systems and processes in place that support our professionals and provide a clear framework within which they work to support them to deliver high quality, safe care to women who are equal partners in care and decision making.</a:t>
            </a:r>
          </a:p>
          <a:p>
            <a:pPr marL="0" indent="0">
              <a:buNone/>
            </a:pPr>
            <a:endParaRPr lang="en-GB" sz="1200" dirty="0" smtClean="0"/>
          </a:p>
          <a:p>
            <a:pPr marL="0" indent="0">
              <a:buNone/>
            </a:pPr>
            <a:r>
              <a:rPr lang="en-GB" sz="1200" dirty="0" smtClean="0"/>
              <a:t>Our aim is to ensure that:</a:t>
            </a:r>
          </a:p>
          <a:p>
            <a:pPr marL="174625" indent="-174625"/>
            <a:r>
              <a:rPr lang="en-GB" sz="1200" dirty="0" smtClean="0"/>
              <a:t>Have a robust organisational governance model across the LMS, linking into the STP governance, which provides a clear framework within which we will all work and be held to account within</a:t>
            </a:r>
          </a:p>
          <a:p>
            <a:pPr marL="174625" indent="-174625"/>
            <a:r>
              <a:rPr lang="en-GB" sz="1200" dirty="0" smtClean="0"/>
              <a:t>An </a:t>
            </a:r>
            <a:r>
              <a:rPr lang="en-GB" sz="1200" dirty="0"/>
              <a:t>LMS </a:t>
            </a:r>
            <a:r>
              <a:rPr lang="en-GB" sz="1200" dirty="0" smtClean="0"/>
              <a:t>wide model </a:t>
            </a:r>
            <a:r>
              <a:rPr lang="en-GB" sz="1200" dirty="0"/>
              <a:t>of clinical governance </a:t>
            </a:r>
            <a:r>
              <a:rPr lang="en-GB" sz="1200" dirty="0" smtClean="0"/>
              <a:t>is developed that </a:t>
            </a:r>
            <a:r>
              <a:rPr lang="en-GB" sz="1200" dirty="0"/>
              <a:t>promotes shared policies, protocols and pathways; in line with the STP’s approach to clinical governance</a:t>
            </a:r>
          </a:p>
          <a:p>
            <a:pPr marL="174625" indent="-174625"/>
            <a:r>
              <a:rPr lang="en-GB" sz="1200" dirty="0"/>
              <a:t>W</a:t>
            </a:r>
            <a:r>
              <a:rPr lang="en-GB" sz="1200" dirty="0" smtClean="0"/>
              <a:t>omen are cared for by professionals who are skilled, kind, have excellent communication skills and are supported to care for the woman in line with the care plan</a:t>
            </a:r>
          </a:p>
        </p:txBody>
      </p:sp>
      <p:sp>
        <p:nvSpPr>
          <p:cNvPr id="12" name="Content Placeholder 2"/>
          <p:cNvSpPr txBox="1">
            <a:spLocks/>
          </p:cNvSpPr>
          <p:nvPr/>
        </p:nvSpPr>
        <p:spPr>
          <a:xfrm>
            <a:off x="4111263" y="926208"/>
            <a:ext cx="3456384" cy="538596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r>
              <a:rPr lang="en-GB" sz="1200" dirty="0"/>
              <a:t>Wherever possible develop joint training and shared experiences between professional groups to ensure that common skills are developed and greater understanding and respect o differing professions </a:t>
            </a:r>
            <a:r>
              <a:rPr lang="en-GB" sz="1200" dirty="0" smtClean="0"/>
              <a:t>expertise</a:t>
            </a:r>
          </a:p>
          <a:p>
            <a:pPr marL="174625" indent="-174625"/>
            <a:r>
              <a:rPr lang="en-GB" sz="1200" dirty="0" smtClean="0"/>
              <a:t>The LMS culture evolves into a multi-professional, collaborative, women and family centred culture which recognises the individual worth of all it’s staff and the woman and families it cares for</a:t>
            </a:r>
            <a:endParaRPr lang="en-GB" sz="1200" dirty="0"/>
          </a:p>
          <a:p>
            <a:pPr marL="174625" indent="-174625">
              <a:buFont typeface="Arial" panose="020B0604020202020204" pitchFamily="34" charset="0"/>
              <a:buNone/>
            </a:pPr>
            <a:endParaRPr lang="en-GB" sz="1200" dirty="0" smtClean="0"/>
          </a:p>
          <a:p>
            <a:pPr marL="174625" indent="-174625">
              <a:buNone/>
            </a:pPr>
            <a:r>
              <a:rPr lang="en-GB" sz="1200" b="1" dirty="0" smtClean="0">
                <a:solidFill>
                  <a:srgbClr val="0070C0"/>
                </a:solidFill>
              </a:rPr>
              <a:t>What are we going to do?</a:t>
            </a:r>
          </a:p>
          <a:p>
            <a:pPr marL="174625" indent="-174625">
              <a:buNone/>
            </a:pPr>
            <a:r>
              <a:rPr lang="en-GB" sz="1200" b="1" dirty="0" smtClean="0"/>
              <a:t>1.  Align structures across the LMS to deliver seamless care</a:t>
            </a:r>
          </a:p>
          <a:p>
            <a:pPr marL="174625" indent="-174625">
              <a:buNone/>
            </a:pPr>
            <a:r>
              <a:rPr lang="en-GB" sz="1200" dirty="0" smtClean="0"/>
              <a:t>	We will review our existing governance structures to ensure that best support the LMS to do its work and that the LMS is filly integrated into the STP’s governance.</a:t>
            </a:r>
          </a:p>
          <a:p>
            <a:pPr marL="174625" indent="-174625">
              <a:buNone/>
            </a:pPr>
            <a:endParaRPr lang="en-GB" sz="1200" dirty="0"/>
          </a:p>
          <a:p>
            <a:pPr marL="174625" indent="-174625">
              <a:buNone/>
            </a:pPr>
            <a:r>
              <a:rPr lang="en-GB" sz="1200" dirty="0" smtClean="0"/>
              <a:t>	We will work within the STP to utilise their leadership development to ensure that leaders within the LMS have an opportunity to develop</a:t>
            </a:r>
            <a:endParaRPr lang="en-GB" sz="1200" dirty="0"/>
          </a:p>
          <a:p>
            <a:pPr marL="174625" indent="-174625">
              <a:buNone/>
            </a:pPr>
            <a:endParaRPr lang="en-GB" sz="1200" dirty="0"/>
          </a:p>
          <a:p>
            <a:pPr marL="174625" indent="-174625">
              <a:buNone/>
            </a:pPr>
            <a:r>
              <a:rPr lang="en-GB" sz="1200" b="1" dirty="0" smtClean="0"/>
              <a:t>2. Clinical and operational governance will be developed </a:t>
            </a:r>
            <a:r>
              <a:rPr lang="en-GB" sz="1200" dirty="0" smtClean="0"/>
              <a:t>(links with the choice, personalisation and continuity workstream)</a:t>
            </a:r>
            <a:endParaRPr lang="en-GB" sz="1200" b="1" dirty="0" smtClean="0"/>
          </a:p>
          <a:p>
            <a:pPr marL="174625" indent="-174625">
              <a:buFont typeface="Arial" panose="020B0604020202020204" pitchFamily="34" charset="0"/>
              <a:buNone/>
            </a:pPr>
            <a:r>
              <a:rPr lang="en-GB" sz="1200" dirty="0" smtClean="0"/>
              <a:t>	We will review the service offer across the LMS and develop the whole LMS’s understanding of what is offered in arts or across the LMS. </a:t>
            </a:r>
          </a:p>
        </p:txBody>
      </p:sp>
      <p:sp>
        <p:nvSpPr>
          <p:cNvPr id="13" name="TextBox 12"/>
          <p:cNvSpPr txBox="1"/>
          <p:nvPr/>
        </p:nvSpPr>
        <p:spPr>
          <a:xfrm>
            <a:off x="7668344" y="934302"/>
            <a:ext cx="1224136" cy="5339923"/>
          </a:xfrm>
          <a:prstGeom prst="rect">
            <a:avLst/>
          </a:prstGeom>
          <a:solidFill>
            <a:srgbClr val="92D050"/>
          </a:solidFill>
        </p:spPr>
        <p:txBody>
          <a:bodyPr wrap="square" rtlCol="0">
            <a:spAutoFit/>
          </a:bodyPr>
          <a:lstStyle/>
          <a:p>
            <a:pPr algn="just"/>
            <a:r>
              <a:rPr lang="en-GB" sz="1100" dirty="0" smtClean="0"/>
              <a:t>This will support us to </a:t>
            </a:r>
            <a:r>
              <a:rPr lang="en-GB" sz="1100" b="1" dirty="0" smtClean="0"/>
              <a:t>deliver Better Births </a:t>
            </a:r>
            <a:r>
              <a:rPr lang="en-GB" sz="1100" dirty="0" smtClean="0"/>
              <a:t>by:</a:t>
            </a:r>
          </a:p>
          <a:p>
            <a:pPr algn="just"/>
            <a:endParaRPr lang="en-GB" sz="1100" dirty="0" smtClean="0"/>
          </a:p>
          <a:p>
            <a:pPr algn="just"/>
            <a:r>
              <a:rPr lang="en-GB" sz="1100" dirty="0" smtClean="0"/>
              <a:t>Ensuring the LMS works within a  robust framework </a:t>
            </a:r>
          </a:p>
          <a:p>
            <a:pPr algn="just"/>
            <a:endParaRPr lang="en-GB" sz="1100" dirty="0"/>
          </a:p>
          <a:p>
            <a:pPr algn="just"/>
            <a:r>
              <a:rPr lang="en-GB" sz="1100" dirty="0" smtClean="0"/>
              <a:t>Ensuring women receive the same level of care and a consistent service offer across the LMS</a:t>
            </a:r>
          </a:p>
          <a:p>
            <a:pPr algn="just"/>
            <a:endParaRPr lang="en-GB" sz="1100" dirty="0"/>
          </a:p>
          <a:p>
            <a:pPr algn="just"/>
            <a:r>
              <a:rPr lang="en-GB" sz="1100" dirty="0" smtClean="0"/>
              <a:t>Robust clinical governance supporting everything we do</a:t>
            </a:r>
          </a:p>
          <a:p>
            <a:pPr algn="just"/>
            <a:endParaRPr lang="en-GB" sz="1100" dirty="0" smtClean="0"/>
          </a:p>
          <a:p>
            <a:pPr algn="just"/>
            <a:r>
              <a:rPr lang="en-GB" sz="1100" dirty="0" smtClean="0"/>
              <a:t>Developing a learning system which shares and learns as a matter of routine</a:t>
            </a:r>
          </a:p>
          <a:p>
            <a:pPr algn="just"/>
            <a:endParaRPr lang="en-GB" sz="1100" dirty="0"/>
          </a:p>
          <a:p>
            <a:pPr algn="just"/>
            <a:r>
              <a:rPr lang="en-GB" sz="1100" dirty="0" smtClean="0"/>
              <a:t>Ensuring an inclusive  transparent, accountable  culture</a:t>
            </a:r>
            <a:endParaRPr lang="en-GB" sz="1100" dirty="0"/>
          </a:p>
        </p:txBody>
      </p:sp>
    </p:spTree>
    <p:extLst>
      <p:ext uri="{BB962C8B-B14F-4D97-AF65-F5344CB8AC3E}">
        <p14:creationId xmlns:p14="http://schemas.microsoft.com/office/powerpoint/2010/main" val="14160739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466728" cy="4525963"/>
          </a:xfrm>
        </p:spPr>
        <p:txBody>
          <a:bodyPr>
            <a:normAutofit/>
          </a:bodyPr>
          <a:lstStyle/>
          <a:p>
            <a:pPr marL="174625" indent="-174625">
              <a:buNone/>
            </a:pPr>
            <a:r>
              <a:rPr lang="en-GB" sz="4800" dirty="0" smtClean="0"/>
              <a:t>	</a:t>
            </a:r>
            <a:endParaRPr lang="en-GB"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32</a:t>
            </a:fld>
            <a:endParaRPr lang="en-GB" dirty="0"/>
          </a:p>
        </p:txBody>
      </p:sp>
      <p:sp>
        <p:nvSpPr>
          <p:cNvPr id="6" name="Content Placeholder 2"/>
          <p:cNvSpPr txBox="1">
            <a:spLocks/>
          </p:cNvSpPr>
          <p:nvPr/>
        </p:nvSpPr>
        <p:spPr>
          <a:xfrm>
            <a:off x="382506" y="565406"/>
            <a:ext cx="3715727" cy="5385961"/>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buNone/>
            </a:pPr>
            <a:r>
              <a:rPr lang="en-GB" sz="1200" dirty="0" smtClean="0"/>
              <a:t>	We </a:t>
            </a:r>
            <a:r>
              <a:rPr lang="en-GB" sz="1200" dirty="0"/>
              <a:t>will seek to systemise these so that women across the LMS have access to the same service offer</a:t>
            </a:r>
          </a:p>
          <a:p>
            <a:pPr marL="174625" indent="-174625">
              <a:buNone/>
            </a:pPr>
            <a:endParaRPr lang="en-GB" sz="1200" dirty="0"/>
          </a:p>
          <a:p>
            <a:pPr marL="174625" indent="-174625">
              <a:buNone/>
            </a:pPr>
            <a:r>
              <a:rPr lang="en-GB" sz="1200" dirty="0"/>
              <a:t>	We will develop, alongside the in-hospital workstream of the STP, a single model of clinical governance working to align our core policies, protocols and pathways, recognising the need to vary  minor details to reflect demographic requirements.</a:t>
            </a:r>
          </a:p>
          <a:p>
            <a:pPr marL="174625" indent="-174625">
              <a:buNone/>
            </a:pPr>
            <a:endParaRPr lang="en-GB" sz="1200" dirty="0"/>
          </a:p>
          <a:p>
            <a:pPr marL="174625" indent="-174625">
              <a:buNone/>
            </a:pPr>
            <a:r>
              <a:rPr lang="en-GB" sz="1200" dirty="0"/>
              <a:t>	Pathways will be developed to allow women , and babies, to move between services and systems either through choice or because of changed decision making based upon clinical </a:t>
            </a:r>
            <a:r>
              <a:rPr lang="en-GB" sz="1200" dirty="0" smtClean="0"/>
              <a:t>need.  Rapid referral protocols and pathways for both mothers and babies will be developed across the LMS.</a:t>
            </a:r>
          </a:p>
          <a:p>
            <a:pPr marL="174625" indent="-174625">
              <a:buNone/>
            </a:pPr>
            <a:endParaRPr lang="en-GB" sz="1200" dirty="0"/>
          </a:p>
          <a:p>
            <a:pPr marL="174625" indent="-174625">
              <a:buNone/>
            </a:pPr>
            <a:r>
              <a:rPr lang="en-GB" sz="1200" dirty="0" smtClean="0"/>
              <a:t>	Record keeping and maternity notes will be consistent across the LMS, and wherever possible beyond to neighbouring services / LMS</a:t>
            </a:r>
            <a:endParaRPr lang="en-GB" sz="1200" dirty="0"/>
          </a:p>
          <a:p>
            <a:pPr marL="174625" indent="-174625">
              <a:buNone/>
            </a:pPr>
            <a:endParaRPr lang="en-GB" sz="1200" dirty="0"/>
          </a:p>
          <a:p>
            <a:pPr marL="174625" indent="-174625">
              <a:buNone/>
            </a:pPr>
            <a:r>
              <a:rPr lang="en-GB" sz="1200" b="1" dirty="0" smtClean="0"/>
              <a:t>3. An effective multi-professional workforce will be developed</a:t>
            </a:r>
            <a:endParaRPr lang="en-GB" sz="1200" b="1" dirty="0"/>
          </a:p>
          <a:p>
            <a:pPr marL="174625" indent="-174625">
              <a:buNone/>
            </a:pPr>
            <a:r>
              <a:rPr lang="en-GB" sz="1200" dirty="0" smtClean="0"/>
              <a:t>	As </a:t>
            </a:r>
            <a:r>
              <a:rPr lang="en-GB" sz="1200" dirty="0"/>
              <a:t>will be described in the workforce section on pages to our workforce is our most valuable asset</a:t>
            </a:r>
            <a:r>
              <a:rPr lang="en-GB" sz="1200" dirty="0" smtClean="0"/>
              <a:t>. We will work to ensure that our professionals work </a:t>
            </a:r>
            <a:r>
              <a:rPr lang="en-GB" sz="1200" dirty="0"/>
              <a:t>together across organisational boundaries in the </a:t>
            </a:r>
            <a:r>
              <a:rPr lang="en-GB" sz="1200" dirty="0" smtClean="0"/>
              <a:t>best interests </a:t>
            </a:r>
            <a:r>
              <a:rPr lang="en-GB" sz="1200" dirty="0"/>
              <a:t>of women and babies. These will need to include </a:t>
            </a:r>
            <a:r>
              <a:rPr lang="en-GB" sz="1200" dirty="0" smtClean="0"/>
              <a:t>all providers across the LMS footprint and those providers beyond where we have routine pan LMS pathways e.g. clinical genetics</a:t>
            </a:r>
            <a:endParaRPr lang="en-GB" sz="1200" dirty="0"/>
          </a:p>
          <a:p>
            <a:pPr marL="0" indent="0">
              <a:buNone/>
            </a:pPr>
            <a:endParaRPr lang="en-GB" sz="1200" dirty="0"/>
          </a:p>
        </p:txBody>
      </p:sp>
      <p:sp>
        <p:nvSpPr>
          <p:cNvPr id="7" name="TextBox 6"/>
          <p:cNvSpPr txBox="1"/>
          <p:nvPr/>
        </p:nvSpPr>
        <p:spPr>
          <a:xfrm>
            <a:off x="7596336" y="510926"/>
            <a:ext cx="1152128" cy="5078313"/>
          </a:xfrm>
          <a:prstGeom prst="rect">
            <a:avLst/>
          </a:prstGeom>
          <a:solidFill>
            <a:srgbClr val="92D050"/>
          </a:solidFill>
          <a:ln>
            <a:noFill/>
          </a:ln>
        </p:spPr>
        <p:txBody>
          <a:bodyPr wrap="square" rtlCol="0">
            <a:spAutoFit/>
          </a:bodyPr>
          <a:lstStyle/>
          <a:p>
            <a:pPr algn="just"/>
            <a:r>
              <a:rPr lang="en-GB" sz="1200" b="1" dirty="0" smtClean="0"/>
              <a:t>Planned Outcomes</a:t>
            </a:r>
          </a:p>
          <a:p>
            <a:pPr algn="just"/>
            <a:endParaRPr lang="en-GB" sz="1200" b="1" dirty="0" smtClean="0"/>
          </a:p>
          <a:p>
            <a:pPr algn="just"/>
            <a:r>
              <a:rPr lang="en-GB" sz="1200" dirty="0" smtClean="0"/>
              <a:t>Refreshed organisational governance across the LMS</a:t>
            </a:r>
          </a:p>
          <a:p>
            <a:pPr algn="just"/>
            <a:endParaRPr lang="en-GB" sz="1200" dirty="0"/>
          </a:p>
          <a:p>
            <a:pPr algn="just"/>
            <a:r>
              <a:rPr lang="en-GB" sz="1200" dirty="0" smtClean="0"/>
              <a:t>Policies, protocols, pathways and standards will be aligned</a:t>
            </a:r>
          </a:p>
          <a:p>
            <a:pPr algn="just"/>
            <a:endParaRPr lang="en-GB" sz="1200" dirty="0"/>
          </a:p>
          <a:p>
            <a:pPr algn="just"/>
            <a:r>
              <a:rPr lang="en-GB" sz="1200" dirty="0" smtClean="0"/>
              <a:t>Workforce will be reviewed and developed</a:t>
            </a:r>
          </a:p>
          <a:p>
            <a:pPr algn="just"/>
            <a:endParaRPr lang="en-GB" sz="1200" dirty="0"/>
          </a:p>
          <a:p>
            <a:pPr algn="just"/>
            <a:r>
              <a:rPr lang="en-GB" sz="1200" dirty="0" smtClean="0"/>
              <a:t>Women and their families will be central</a:t>
            </a:r>
          </a:p>
          <a:p>
            <a:pPr algn="just"/>
            <a:endParaRPr lang="en-GB" sz="1200" dirty="0"/>
          </a:p>
          <a:p>
            <a:pPr algn="just"/>
            <a:r>
              <a:rPr lang="en-GB" sz="1200" dirty="0" smtClean="0"/>
              <a:t>High quality, safe, consistent care will be in place across the LMS</a:t>
            </a:r>
          </a:p>
        </p:txBody>
      </p:sp>
      <p:sp>
        <p:nvSpPr>
          <p:cNvPr id="8" name="Content Placeholder 2"/>
          <p:cNvSpPr txBox="1">
            <a:spLocks/>
          </p:cNvSpPr>
          <p:nvPr/>
        </p:nvSpPr>
        <p:spPr>
          <a:xfrm>
            <a:off x="4213228" y="718587"/>
            <a:ext cx="3383108" cy="5385961"/>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4625" indent="-174625">
              <a:buNone/>
            </a:pPr>
            <a:r>
              <a:rPr lang="en-GB" sz="1200" b="1" dirty="0" smtClean="0"/>
              <a:t>4. A collaborative culture will be developed</a:t>
            </a:r>
          </a:p>
          <a:p>
            <a:pPr marL="174625" indent="-174625">
              <a:buNone/>
            </a:pPr>
            <a:r>
              <a:rPr lang="en-GB" sz="1200" dirty="0"/>
              <a:t>	</a:t>
            </a:r>
            <a:r>
              <a:rPr lang="en-GB" sz="1200" dirty="0" smtClean="0"/>
              <a:t>We will  support the development of a culture across the LMS that:</a:t>
            </a:r>
          </a:p>
          <a:p>
            <a:pPr indent="-168275" defTabSz="452438"/>
            <a:r>
              <a:rPr lang="en-GB" sz="1200" dirty="0" smtClean="0"/>
              <a:t>Recognises professional skills and competencies</a:t>
            </a:r>
          </a:p>
          <a:p>
            <a:pPr indent="-168275" defTabSz="452438"/>
            <a:r>
              <a:rPr lang="en-GB" sz="1200" dirty="0" smtClean="0"/>
              <a:t>Values kindness, transparency and openness</a:t>
            </a:r>
          </a:p>
          <a:p>
            <a:pPr indent="-168275" defTabSz="452438"/>
            <a:r>
              <a:rPr lang="en-GB" sz="1200" dirty="0" smtClean="0"/>
              <a:t>Respects all staff and the women and families using the </a:t>
            </a:r>
            <a:r>
              <a:rPr lang="en-GB" sz="1200" dirty="0" smtClean="0"/>
              <a:t>services</a:t>
            </a:r>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endParaRPr lang="en-GB" sz="1200" dirty="0" smtClean="0"/>
          </a:p>
          <a:p>
            <a:pPr marL="174625" indent="0" defTabSz="452438">
              <a:buNone/>
            </a:pPr>
            <a:endParaRPr lang="en-GB" sz="1200" dirty="0"/>
          </a:p>
          <a:p>
            <a:pPr marL="174625" indent="0" defTabSz="452438">
              <a:buNone/>
            </a:pPr>
            <a:r>
              <a:rPr lang="en-GB" sz="1000" b="1" i="1" dirty="0"/>
              <a:t>See Appendix 2, project plans, page 3 </a:t>
            </a:r>
            <a:r>
              <a:rPr lang="en-GB" sz="1000" b="1" i="1" dirty="0" smtClean="0"/>
              <a:t>Multi-Professional &amp; Governance </a:t>
            </a:r>
            <a:r>
              <a:rPr lang="en-GB" sz="1000" b="1" i="1" dirty="0"/>
              <a:t>for details</a:t>
            </a:r>
          </a:p>
          <a:p>
            <a:pPr marL="174625" indent="0" defTabSz="452438">
              <a:buNone/>
            </a:pPr>
            <a:endParaRPr lang="en-GB" sz="1200" dirty="0"/>
          </a:p>
        </p:txBody>
      </p:sp>
    </p:spTree>
    <p:extLst>
      <p:ext uri="{BB962C8B-B14F-4D97-AF65-F5344CB8AC3E}">
        <p14:creationId xmlns:p14="http://schemas.microsoft.com/office/powerpoint/2010/main" val="2629431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229600" cy="1143000"/>
          </a:xfrm>
        </p:spPr>
        <p:txBody>
          <a:bodyPr>
            <a:normAutofit fontScale="90000"/>
          </a:bodyPr>
          <a:lstStyle/>
          <a:p>
            <a:r>
              <a:rPr lang="en-GB" b="1" dirty="0" smtClean="0">
                <a:solidFill>
                  <a:schemeClr val="accent1"/>
                </a:solidFill>
              </a:rPr>
              <a:t>Chapter 3</a:t>
            </a:r>
            <a:br>
              <a:rPr lang="en-GB" b="1" dirty="0" smtClean="0">
                <a:solidFill>
                  <a:schemeClr val="accent1"/>
                </a:solidFill>
              </a:rPr>
            </a:br>
            <a:r>
              <a:rPr lang="en-GB" b="1" dirty="0">
                <a:solidFill>
                  <a:schemeClr val="accent1"/>
                </a:solidFill>
              </a:rPr>
              <a:t/>
            </a:r>
            <a:br>
              <a:rPr lang="en-GB" b="1" dirty="0">
                <a:solidFill>
                  <a:schemeClr val="accent1"/>
                </a:solidFill>
              </a:rPr>
            </a:br>
            <a:r>
              <a:rPr lang="en-GB" b="1" dirty="0" smtClean="0">
                <a:solidFill>
                  <a:schemeClr val="accent1"/>
                </a:solidFill>
              </a:rPr>
              <a:t>Supporting Work Streams</a:t>
            </a:r>
            <a:endParaRPr lang="en-GB" b="1" dirty="0">
              <a:solidFill>
                <a:schemeClr val="accent1"/>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33</a:t>
            </a:fld>
            <a:endParaRPr lang="en-GB" dirty="0"/>
          </a:p>
        </p:txBody>
      </p:sp>
    </p:spTree>
    <p:extLst>
      <p:ext uri="{BB962C8B-B14F-4D97-AF65-F5344CB8AC3E}">
        <p14:creationId xmlns:p14="http://schemas.microsoft.com/office/powerpoint/2010/main" val="2502170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92D050"/>
          </a:solidFill>
        </p:spPr>
        <p:txBody>
          <a:bodyPr>
            <a:normAutofit/>
          </a:bodyPr>
          <a:lstStyle/>
          <a:p>
            <a:pPr algn="l"/>
            <a:r>
              <a:rPr lang="en-GB" sz="2500" b="1" dirty="0" smtClean="0">
                <a:solidFill>
                  <a:srgbClr val="0070C0"/>
                </a:solidFill>
              </a:rPr>
              <a:t>Commissioning Models / Partnership Working</a:t>
            </a:r>
            <a:endParaRPr lang="en-GB" sz="2500" b="1" dirty="0">
              <a:solidFill>
                <a:srgbClr val="0070C0"/>
              </a:solidFill>
            </a:endParaRPr>
          </a:p>
        </p:txBody>
      </p:sp>
      <p:sp>
        <p:nvSpPr>
          <p:cNvPr id="3" name="Content Placeholder 2"/>
          <p:cNvSpPr>
            <a:spLocks noGrp="1"/>
          </p:cNvSpPr>
          <p:nvPr>
            <p:ph idx="1"/>
          </p:nvPr>
        </p:nvSpPr>
        <p:spPr>
          <a:xfrm>
            <a:off x="467544" y="1124743"/>
            <a:ext cx="3754760" cy="5145435"/>
          </a:xfrm>
        </p:spPr>
        <p:txBody>
          <a:bodyPr>
            <a:normAutofit/>
          </a:bodyPr>
          <a:lstStyle/>
          <a:p>
            <a:pPr marL="0" indent="0" algn="just">
              <a:buNone/>
            </a:pPr>
            <a:r>
              <a:rPr lang="en-GB" sz="1200" b="1" dirty="0" smtClean="0">
                <a:solidFill>
                  <a:srgbClr val="0070C0"/>
                </a:solidFill>
              </a:rPr>
              <a:t>Outcomes based </a:t>
            </a:r>
            <a:r>
              <a:rPr lang="en-GB" sz="1200" b="1" dirty="0" smtClean="0">
                <a:solidFill>
                  <a:srgbClr val="0070C0"/>
                </a:solidFill>
              </a:rPr>
              <a:t>commissioning</a:t>
            </a:r>
          </a:p>
          <a:p>
            <a:pPr marL="0" indent="0" algn="just">
              <a:buNone/>
            </a:pPr>
            <a:r>
              <a:rPr lang="en-GB" sz="1200" dirty="0" smtClean="0"/>
              <a:t>In line with wider commissioning principles we will commission for outcomes in relation to maternity and neonatal care.  The local contracting approach has evolved differently across the STP footprint. However this has not affected how we c</a:t>
            </a:r>
            <a:r>
              <a:rPr lang="en-GB" sz="1200" dirty="0" smtClean="0"/>
              <a:t>ommissioning.</a:t>
            </a:r>
          </a:p>
          <a:p>
            <a:pPr marL="0" indent="0" algn="just">
              <a:buNone/>
            </a:pPr>
            <a:endParaRPr lang="en-GB" sz="1200" dirty="0"/>
          </a:p>
          <a:p>
            <a:pPr marL="0" indent="0" algn="just">
              <a:buNone/>
            </a:pPr>
            <a:r>
              <a:rPr lang="en-GB" sz="1200" b="1" dirty="0" smtClean="0">
                <a:solidFill>
                  <a:srgbClr val="0070C0"/>
                </a:solidFill>
              </a:rPr>
              <a:t>Integrated Commissioning and Planning</a:t>
            </a:r>
          </a:p>
          <a:p>
            <a:pPr marL="0" indent="0" algn="just">
              <a:buNone/>
            </a:pPr>
            <a:r>
              <a:rPr lang="en-GB" sz="1200" dirty="0" smtClean="0"/>
              <a:t>All Commissioners (CCGs, PHE/Local PH, Specialised Commissioning), providers and Networks (maternity clinical network, Neonatal ODN) will work together on the LMS footprint to deliver coordinated planning and commissioning of outcomes; including optimal pathways and integrated services; to avoid fragmentation or duplication and to promote integrated pathways focussed around the women, neonate and family</a:t>
            </a:r>
          </a:p>
          <a:p>
            <a:pPr algn="just"/>
            <a:endParaRPr lang="en-GB" sz="1200" dirty="0"/>
          </a:p>
          <a:p>
            <a:pPr marL="0" indent="0" algn="just">
              <a:buNone/>
            </a:pPr>
            <a:r>
              <a:rPr lang="en-GB" sz="1200" dirty="0"/>
              <a:t>We will ensure that the outcomes </a:t>
            </a:r>
            <a:r>
              <a:rPr lang="en-GB" sz="1200" dirty="0" smtClean="0"/>
              <a:t>described </a:t>
            </a:r>
            <a:r>
              <a:rPr lang="en-GB" sz="1200" dirty="0"/>
              <a:t>by the LMS are aligned with other local plans and with </a:t>
            </a:r>
            <a:r>
              <a:rPr lang="en-GB" sz="1200" dirty="0" smtClean="0"/>
              <a:t>the </a:t>
            </a:r>
            <a:r>
              <a:rPr lang="en-GB" sz="1200" dirty="0"/>
              <a:t>plans of partner commissioners including specialised </a:t>
            </a:r>
            <a:r>
              <a:rPr lang="en-GB" sz="1200" dirty="0" smtClean="0"/>
              <a:t>commissioners, PHE/PH and Networks including the Maternity Clinical Network and the Neonatal Operational  Network</a:t>
            </a:r>
            <a:endParaRPr lang="en-GB" sz="1200" dirty="0"/>
          </a:p>
          <a:p>
            <a:pPr algn="just"/>
            <a:endParaRPr lang="en-GB" sz="12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34</a:t>
            </a:fld>
            <a:endParaRPr lang="en-GB" dirty="0"/>
          </a:p>
        </p:txBody>
      </p:sp>
      <p:sp>
        <p:nvSpPr>
          <p:cNvPr id="6" name="Content Placeholder 2"/>
          <p:cNvSpPr txBox="1">
            <a:spLocks/>
          </p:cNvSpPr>
          <p:nvPr/>
        </p:nvSpPr>
        <p:spPr>
          <a:xfrm>
            <a:off x="4647031" y="1124744"/>
            <a:ext cx="3754760" cy="51454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en-GB" sz="1200" dirty="0"/>
          </a:p>
        </p:txBody>
      </p:sp>
      <p:sp>
        <p:nvSpPr>
          <p:cNvPr id="7" name="Content Placeholder 2"/>
          <p:cNvSpPr txBox="1">
            <a:spLocks/>
          </p:cNvSpPr>
          <p:nvPr/>
        </p:nvSpPr>
        <p:spPr>
          <a:xfrm>
            <a:off x="4572000" y="1142813"/>
            <a:ext cx="3754760" cy="514543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GB" sz="1200" b="1" dirty="0" smtClean="0">
                <a:solidFill>
                  <a:srgbClr val="0070C0"/>
                </a:solidFill>
              </a:rPr>
              <a:t>Inter-Dependencies</a:t>
            </a:r>
          </a:p>
          <a:p>
            <a:pPr marL="0" indent="0" algn="just">
              <a:buFont typeface="Arial" panose="020B0604020202020204" pitchFamily="34" charset="0"/>
              <a:buNone/>
            </a:pPr>
            <a:r>
              <a:rPr lang="en-GB" sz="1200" dirty="0" smtClean="0"/>
              <a:t>The LMS cannot work in isolation. There are a wide range of functions and organisations who have a vested interest in the commissioning  and outcomes of maternity and neonatal services. Appendix 3 provides details of the differing interests. The LMS will work actively with all identified partners to ensure that outcomes, plans and actions are aligned and duplication is avoided.</a:t>
            </a:r>
          </a:p>
          <a:p>
            <a:pPr marL="0" indent="0" algn="just">
              <a:buFont typeface="Arial" panose="020B0604020202020204" pitchFamily="34" charset="0"/>
              <a:buNone/>
            </a:pPr>
            <a:endParaRPr lang="en-GB" sz="1200" dirty="0" smtClean="0"/>
          </a:p>
          <a:p>
            <a:pPr marL="0" indent="0" algn="just">
              <a:buFont typeface="Arial" panose="020B0604020202020204" pitchFamily="34" charset="0"/>
              <a:buNone/>
            </a:pPr>
            <a:r>
              <a:rPr lang="en-GB" sz="1200" b="1" dirty="0" smtClean="0">
                <a:solidFill>
                  <a:srgbClr val="0070C0"/>
                </a:solidFill>
              </a:rPr>
              <a:t>Specialised Commissioning</a:t>
            </a:r>
          </a:p>
          <a:p>
            <a:pPr marL="0" indent="0" algn="just">
              <a:buFont typeface="Arial" panose="020B0604020202020204" pitchFamily="34" charset="0"/>
              <a:buNone/>
            </a:pPr>
            <a:r>
              <a:rPr lang="en-GB" sz="1200" dirty="0" smtClean="0"/>
              <a:t>Our specialised commissioning colleagues have a range of interfaces with the LMS. They commission a range of tertiary services on the footprint which have been mapped. They also are responsible for the delivery of the Neonatal Operational Delivery Network which has a direct interface with the LMS and how services operate across the LMS.</a:t>
            </a:r>
          </a:p>
          <a:p>
            <a:pPr marL="0" indent="0" algn="just">
              <a:buFont typeface="Arial" panose="020B0604020202020204" pitchFamily="34" charset="0"/>
              <a:buNone/>
            </a:pPr>
            <a:endParaRPr lang="en-GB" sz="1200" dirty="0"/>
          </a:p>
          <a:p>
            <a:pPr marL="0" indent="0" algn="just">
              <a:buFont typeface="Arial" panose="020B0604020202020204" pitchFamily="34" charset="0"/>
              <a:buNone/>
            </a:pPr>
            <a:r>
              <a:rPr lang="en-GB" sz="1200" dirty="0" smtClean="0"/>
              <a:t>They also commission wider specialised services that are delivered outside the LMS footprint, for example : clinical genetics, specialised maternal and foetal medicine, neonatal and paediatric surgery.</a:t>
            </a:r>
          </a:p>
          <a:p>
            <a:pPr marL="0" indent="0" algn="just">
              <a:buFont typeface="Arial" panose="020B0604020202020204" pitchFamily="34" charset="0"/>
              <a:buNone/>
            </a:pPr>
            <a:endParaRPr lang="en-GB" sz="1200" dirty="0"/>
          </a:p>
          <a:p>
            <a:pPr algn="just"/>
            <a:endParaRPr lang="en-GB" sz="1200" dirty="0"/>
          </a:p>
        </p:txBody>
      </p:sp>
    </p:spTree>
    <p:extLst>
      <p:ext uri="{BB962C8B-B14F-4D97-AF65-F5344CB8AC3E}">
        <p14:creationId xmlns:p14="http://schemas.microsoft.com/office/powerpoint/2010/main" val="2608459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35</a:t>
            </a:fld>
            <a:endParaRPr lang="en-GB" dirty="0"/>
          </a:p>
        </p:txBody>
      </p:sp>
      <p:sp>
        <p:nvSpPr>
          <p:cNvPr id="6" name="Content Placeholder 2"/>
          <p:cNvSpPr txBox="1">
            <a:spLocks/>
          </p:cNvSpPr>
          <p:nvPr/>
        </p:nvSpPr>
        <p:spPr>
          <a:xfrm>
            <a:off x="395536" y="404664"/>
            <a:ext cx="3754760" cy="56886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sz="1200" dirty="0"/>
              <a:t>In order to ensure that the commissioned pathways are integrated our specialised commissioning colleagues are members of the LMS executive, and the STP </a:t>
            </a:r>
            <a:r>
              <a:rPr lang="en-GB" sz="1200" dirty="0" smtClean="0"/>
              <a:t>executive. There are close links between the commissioners and the Specialised Commissioning Oversight Group (SCOG) and active participation in the associated work programme, which at present is focusing on paediatric services.</a:t>
            </a:r>
          </a:p>
          <a:p>
            <a:pPr marL="0" indent="0" algn="just">
              <a:buNone/>
            </a:pPr>
            <a:endParaRPr lang="en-GB" sz="1200" dirty="0"/>
          </a:p>
          <a:p>
            <a:pPr marL="0" indent="0" algn="just">
              <a:buNone/>
            </a:pPr>
            <a:r>
              <a:rPr lang="en-GB" sz="1200" dirty="0" smtClean="0"/>
              <a:t>The LMS is committed to ensuring that women, neonates and their families are able to access the specialised services they require without discernible boundaries and at the point of need.</a:t>
            </a:r>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a:p>
          <a:p>
            <a:pPr marL="0" indent="0" algn="just">
              <a:buNone/>
            </a:pPr>
            <a:endParaRPr lang="en-GB" sz="1200" dirty="0" smtClean="0"/>
          </a:p>
          <a:p>
            <a:pPr marL="0" indent="0" algn="just">
              <a:buNone/>
            </a:pPr>
            <a:endParaRPr lang="en-GB" sz="1200" dirty="0" smtClean="0"/>
          </a:p>
          <a:p>
            <a:pPr marL="0" indent="0" algn="just">
              <a:buNone/>
            </a:pPr>
            <a:endParaRPr lang="en-GB" sz="1200" dirty="0"/>
          </a:p>
          <a:p>
            <a:pPr marL="0" indent="0" algn="just">
              <a:buNone/>
            </a:pPr>
            <a:r>
              <a:rPr lang="en-GB" sz="1000" b="1" i="1" dirty="0"/>
              <a:t>See Appendix 2, project plans, page 5 Cross Cutting, Outcome </a:t>
            </a:r>
            <a:r>
              <a:rPr lang="en-GB" sz="1000" b="1" i="1" dirty="0" smtClean="0"/>
              <a:t>1 </a:t>
            </a:r>
            <a:r>
              <a:rPr lang="en-GB" sz="1000" b="1" i="1" dirty="0"/>
              <a:t>for details</a:t>
            </a:r>
          </a:p>
          <a:p>
            <a:pPr marL="0" indent="0" algn="just">
              <a:buNone/>
            </a:pPr>
            <a:endParaRPr lang="en-GB" sz="1200" dirty="0" smtClean="0"/>
          </a:p>
          <a:p>
            <a:pPr marL="0" indent="0" algn="just">
              <a:buNone/>
            </a:pPr>
            <a:endParaRPr lang="en-GB" sz="1200" dirty="0"/>
          </a:p>
          <a:p>
            <a:pPr algn="just"/>
            <a:endParaRPr lang="en-GB" sz="1200" dirty="0"/>
          </a:p>
        </p:txBody>
      </p:sp>
    </p:spTree>
    <p:extLst>
      <p:ext uri="{BB962C8B-B14F-4D97-AF65-F5344CB8AC3E}">
        <p14:creationId xmlns:p14="http://schemas.microsoft.com/office/powerpoint/2010/main" val="2048392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rgbClr val="92D050"/>
          </a:solidFill>
        </p:spPr>
        <p:txBody>
          <a:bodyPr>
            <a:noAutofit/>
          </a:bodyPr>
          <a:lstStyle/>
          <a:p>
            <a:pPr algn="l"/>
            <a:r>
              <a:rPr lang="en-GB" sz="2500" b="1" dirty="0" smtClean="0">
                <a:solidFill>
                  <a:schemeClr val="tx2"/>
                </a:solidFill>
              </a:rPr>
              <a:t>Co-production, Participation, Communication and Engagement</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36</a:t>
            </a:fld>
            <a:endParaRPr lang="en-GB" dirty="0"/>
          </a:p>
        </p:txBody>
      </p:sp>
      <p:pic>
        <p:nvPicPr>
          <p:cNvPr id="5"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7" name="Content Placeholder 2"/>
          <p:cNvSpPr>
            <a:spLocks noGrp="1"/>
          </p:cNvSpPr>
          <p:nvPr>
            <p:ph idx="1"/>
          </p:nvPr>
        </p:nvSpPr>
        <p:spPr>
          <a:xfrm>
            <a:off x="395536" y="1268760"/>
            <a:ext cx="3960440" cy="5112568"/>
          </a:xfrm>
        </p:spPr>
        <p:txBody>
          <a:bodyPr>
            <a:normAutofit fontScale="92500" lnSpcReduction="20000"/>
          </a:bodyPr>
          <a:lstStyle/>
          <a:p>
            <a:pPr marL="0" indent="0" algn="just">
              <a:buNone/>
            </a:pPr>
            <a:r>
              <a:rPr lang="en-GB" sz="1300" dirty="0" smtClean="0"/>
              <a:t>We are committed as a LMS to co-producing all our plans, service specifications and expected outcomes with our workforce and our service users (woman and families).</a:t>
            </a:r>
          </a:p>
          <a:p>
            <a:pPr marL="0" indent="0" algn="just">
              <a:buNone/>
            </a:pPr>
            <a:endParaRPr lang="en-GB" sz="1300" dirty="0" smtClean="0"/>
          </a:p>
          <a:p>
            <a:pPr marL="0" indent="0" algn="just">
              <a:buNone/>
            </a:pPr>
            <a:r>
              <a:rPr lang="en-GB" sz="1300" dirty="0" smtClean="0"/>
              <a:t>Central to this is the development of Maternity Voices Partnerships. These Partnerships will be independent to the LMS and will provide an independent view and voice to inform  our decision making. There is an existing Maternity Voices Partnership in the south of the LMS area (North and North East Lincolnshire) and we will use the learning from setting this Partnership up to inform how we transition our existing Maternity Services Liaison Committees into a Partnership. Further details are provided within section 2 </a:t>
            </a:r>
            <a:r>
              <a:rPr lang="en-GB" sz="1300" dirty="0" smtClean="0"/>
              <a:t>page 19.</a:t>
            </a:r>
            <a:endParaRPr lang="en-GB" sz="1300" dirty="0" smtClean="0"/>
          </a:p>
          <a:p>
            <a:pPr marL="0" indent="0" algn="just">
              <a:buNone/>
            </a:pPr>
            <a:endParaRPr lang="en-GB" sz="1300" dirty="0"/>
          </a:p>
          <a:p>
            <a:pPr marL="0" indent="0" algn="just">
              <a:buNone/>
            </a:pPr>
            <a:r>
              <a:rPr lang="en-GB" sz="1300" dirty="0" smtClean="0"/>
              <a:t>In order to supplement the role of the Maternity Services Partnership we are putting in place a range of systems and processes to help us increase gain regular information and feedback from our women, some of our proposals are identified on the next page. </a:t>
            </a:r>
          </a:p>
          <a:p>
            <a:pPr marL="0" indent="0" algn="just">
              <a:buNone/>
            </a:pPr>
            <a:endParaRPr lang="en-GB" sz="1300" dirty="0"/>
          </a:p>
          <a:p>
            <a:pPr marL="0" indent="0" algn="just">
              <a:buNone/>
            </a:pPr>
            <a:r>
              <a:rPr lang="en-GB" sz="1300" dirty="0" smtClean="0"/>
              <a:t>We are also seeking service user representation on our workstreams and their underpinning task and finish groups. </a:t>
            </a:r>
          </a:p>
          <a:p>
            <a:pPr marL="0" indent="0" algn="just">
              <a:buNone/>
            </a:pPr>
            <a:endParaRPr lang="en-GB" sz="1300" dirty="0"/>
          </a:p>
          <a:p>
            <a:pPr marL="0" indent="0" algn="just">
              <a:buNone/>
            </a:pPr>
            <a:r>
              <a:rPr lang="en-GB" sz="1300" dirty="0" smtClean="0"/>
              <a:t>We are also planning to undertake a series of workshops, focus groups and online surveys / discussion forums to support participation especially amongst our harder to reach groups. We understand that participating is a daunting prospect for many  and we are aiming to be as flexible as possible to support this.</a:t>
            </a:r>
            <a:endParaRPr lang="en-GB" sz="1300" dirty="0"/>
          </a:p>
          <a:p>
            <a:pPr marL="174625" indent="-174625">
              <a:buNone/>
            </a:pPr>
            <a:endParaRPr lang="en-GB" sz="1200" dirty="0" smtClean="0"/>
          </a:p>
          <a:p>
            <a:pPr marL="174625" indent="0">
              <a:buNone/>
            </a:pPr>
            <a:endParaRPr lang="en-GB" sz="1200" dirty="0"/>
          </a:p>
        </p:txBody>
      </p:sp>
      <p:sp>
        <p:nvSpPr>
          <p:cNvPr id="8" name="Content Placeholder 2"/>
          <p:cNvSpPr txBox="1">
            <a:spLocks/>
          </p:cNvSpPr>
          <p:nvPr/>
        </p:nvSpPr>
        <p:spPr>
          <a:xfrm>
            <a:off x="4646319" y="1268760"/>
            <a:ext cx="4104456" cy="504980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264"/>
              </a:spcBef>
              <a:buNone/>
            </a:pPr>
            <a:r>
              <a:rPr lang="en-GB" sz="1300" dirty="0"/>
              <a:t>We will develop a programme of communication and information sharing to raise awareness of Better Births and </a:t>
            </a:r>
            <a:r>
              <a:rPr lang="en-GB" sz="1300" dirty="0" smtClean="0"/>
              <a:t>awareness of our local vision and ambition. </a:t>
            </a:r>
            <a:r>
              <a:rPr lang="en-GB" sz="1300" dirty="0"/>
              <a:t>This includes the development of the LMS Local Offer</a:t>
            </a:r>
            <a:r>
              <a:rPr lang="en-GB" sz="1300" dirty="0" smtClean="0"/>
              <a:t>. </a:t>
            </a:r>
          </a:p>
          <a:p>
            <a:pPr marL="0" indent="0" algn="just">
              <a:buNone/>
            </a:pPr>
            <a:endParaRPr lang="en-GB" sz="1300" dirty="0" smtClean="0"/>
          </a:p>
          <a:p>
            <a:pPr marL="0" indent="0" algn="just">
              <a:buNone/>
            </a:pPr>
            <a:r>
              <a:rPr lang="en-GB" sz="1300" dirty="0" smtClean="0"/>
              <a:t>We </a:t>
            </a:r>
            <a:r>
              <a:rPr lang="en-GB" sz="1300" dirty="0"/>
              <a:t>recognise that we have a low percentage of our population coming from other national and ethnic backgrounds with the core ethnic groups being:</a:t>
            </a:r>
          </a:p>
          <a:p>
            <a:pPr marL="171450" indent="-171450" algn="just"/>
            <a:r>
              <a:rPr lang="en-GB" sz="1300" dirty="0"/>
              <a:t>Central European</a:t>
            </a:r>
          </a:p>
          <a:p>
            <a:pPr marL="171450" indent="-171450" algn="just"/>
            <a:r>
              <a:rPr lang="en-GB" sz="1300" dirty="0"/>
              <a:t>Asian</a:t>
            </a:r>
          </a:p>
          <a:p>
            <a:pPr marL="171450" indent="-171450" algn="just"/>
            <a:r>
              <a:rPr lang="en-GB" sz="1300" dirty="0"/>
              <a:t>Traveller / Romany</a:t>
            </a:r>
          </a:p>
          <a:p>
            <a:pPr marL="0" indent="0" algn="just">
              <a:buNone/>
            </a:pPr>
            <a:r>
              <a:rPr lang="en-GB" sz="1300" dirty="0"/>
              <a:t>This means that we have to take especial care to ensure that members of our minority groups are able to access the maternity care they need and expect as well as ensuring that </a:t>
            </a:r>
            <a:r>
              <a:rPr lang="en-GB" sz="1300" dirty="0" smtClean="0"/>
              <a:t>they are able to put forwards their views and actively engage with our co-production work.</a:t>
            </a:r>
            <a:endParaRPr lang="en-GB" sz="1300" dirty="0"/>
          </a:p>
          <a:p>
            <a:pPr marL="0" indent="0" algn="just">
              <a:spcBef>
                <a:spcPts val="264"/>
              </a:spcBef>
              <a:buNone/>
            </a:pPr>
            <a:endParaRPr lang="en-GB" sz="1300" dirty="0"/>
          </a:p>
          <a:p>
            <a:pPr marL="0" indent="0" algn="just">
              <a:spcBef>
                <a:spcPts val="264"/>
              </a:spcBef>
              <a:buNone/>
            </a:pPr>
            <a:r>
              <a:rPr lang="en-GB" sz="1300" dirty="0"/>
              <a:t>As our plans progress we may need to consider changes that require more formal engagement and communication. In this event we will follow national guidance on process </a:t>
            </a:r>
            <a:r>
              <a:rPr lang="en-GB" sz="1300" dirty="0" smtClean="0"/>
              <a:t>and </a:t>
            </a:r>
            <a:r>
              <a:rPr lang="en-GB" sz="1300" dirty="0"/>
              <a:t>requirements.</a:t>
            </a:r>
          </a:p>
          <a:p>
            <a:pPr marL="0" indent="0" algn="just">
              <a:buFont typeface="Arial" panose="020B0604020202020204" pitchFamily="34" charset="0"/>
              <a:buNone/>
            </a:pPr>
            <a:endParaRPr lang="en-GB" sz="1200" b="1" dirty="0" smtClean="0">
              <a:solidFill>
                <a:schemeClr val="accent1"/>
              </a:solidFill>
            </a:endParaRPr>
          </a:p>
          <a:p>
            <a:pPr marL="0" indent="0" algn="just">
              <a:buFont typeface="Arial" panose="020B0604020202020204" pitchFamily="34" charset="0"/>
              <a:buNone/>
            </a:pPr>
            <a:endParaRPr lang="en-GB" sz="1200" b="1" dirty="0">
              <a:solidFill>
                <a:srgbClr val="FF0000"/>
              </a:solidFill>
            </a:endParaRPr>
          </a:p>
          <a:p>
            <a:pPr marL="0" indent="0" algn="just">
              <a:buFont typeface="Arial" panose="020B0604020202020204" pitchFamily="34" charset="0"/>
              <a:buNone/>
            </a:pPr>
            <a:endParaRPr lang="en-GB" sz="1200" b="1" dirty="0" smtClean="0">
              <a:solidFill>
                <a:srgbClr val="FF0000"/>
              </a:solidFill>
            </a:endParaRPr>
          </a:p>
          <a:p>
            <a:pPr marL="0" indent="0" algn="just">
              <a:buFont typeface="Arial" panose="020B0604020202020204" pitchFamily="34" charset="0"/>
              <a:buNone/>
            </a:pPr>
            <a:endParaRPr lang="en-GB" sz="1200" b="1" dirty="0" smtClean="0">
              <a:solidFill>
                <a:srgbClr val="FF0000"/>
              </a:solidFill>
            </a:endParaRPr>
          </a:p>
          <a:p>
            <a:pPr marL="0" indent="0" algn="just">
              <a:buFont typeface="Arial" panose="020B0604020202020204" pitchFamily="34" charset="0"/>
              <a:buNone/>
            </a:pPr>
            <a:endParaRPr lang="en-GB" sz="1200" b="1" dirty="0">
              <a:solidFill>
                <a:srgbClr val="FF0000"/>
              </a:solidFill>
            </a:endParaRPr>
          </a:p>
          <a:p>
            <a:pPr marL="0" indent="0" algn="just">
              <a:buNone/>
            </a:pPr>
            <a:r>
              <a:rPr lang="en-GB" sz="1100" b="1" i="1" dirty="0"/>
              <a:t>See Appendix 2, project </a:t>
            </a:r>
            <a:r>
              <a:rPr lang="en-GB" sz="1100" b="1" i="1" dirty="0" smtClean="0"/>
              <a:t>plans, </a:t>
            </a:r>
            <a:r>
              <a:rPr lang="en-GB" sz="1100" b="1" i="1" dirty="0"/>
              <a:t>page 5 </a:t>
            </a:r>
            <a:r>
              <a:rPr lang="en-GB" sz="1100" b="1" i="1" dirty="0" smtClean="0"/>
              <a:t>Cross Cutting, Outcome </a:t>
            </a:r>
            <a:r>
              <a:rPr lang="en-GB" sz="1100" b="1" i="1" dirty="0" smtClean="0"/>
              <a:t>2 </a:t>
            </a:r>
            <a:r>
              <a:rPr lang="en-GB" sz="1100" b="1" i="1" dirty="0" smtClean="0"/>
              <a:t>for details</a:t>
            </a:r>
            <a:endParaRPr lang="en-GB" sz="1100" b="1" i="1" dirty="0"/>
          </a:p>
          <a:p>
            <a:pPr marL="0" indent="0" algn="just">
              <a:buFont typeface="Arial" panose="020B0604020202020204" pitchFamily="34" charset="0"/>
              <a:buNone/>
            </a:pPr>
            <a:endParaRPr lang="en-GB" sz="1200" b="1" dirty="0" smtClean="0">
              <a:solidFill>
                <a:srgbClr val="FF0000"/>
              </a:solidFill>
            </a:endParaRPr>
          </a:p>
          <a:p>
            <a:pPr marL="174625" indent="-174625">
              <a:buFont typeface="Arial" panose="020B0604020202020204" pitchFamily="34" charset="0"/>
              <a:buNone/>
            </a:pPr>
            <a:endParaRPr lang="en-GB" sz="1200" dirty="0" smtClean="0"/>
          </a:p>
          <a:p>
            <a:pPr marL="174625" indent="0">
              <a:buFont typeface="Arial" panose="020B0604020202020204" pitchFamily="34" charset="0"/>
              <a:buNone/>
            </a:pPr>
            <a:endParaRPr lang="en-GB" sz="1200" dirty="0"/>
          </a:p>
        </p:txBody>
      </p:sp>
    </p:spTree>
    <p:extLst>
      <p:ext uri="{BB962C8B-B14F-4D97-AF65-F5344CB8AC3E}">
        <p14:creationId xmlns:p14="http://schemas.microsoft.com/office/powerpoint/2010/main" val="38396791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08595"/>
            <a:ext cx="8229600" cy="432047"/>
          </a:xfrm>
          <a:solidFill>
            <a:srgbClr val="92D050"/>
          </a:solidFill>
        </p:spPr>
        <p:txBody>
          <a:bodyPr>
            <a:noAutofit/>
          </a:bodyPr>
          <a:lstStyle/>
          <a:p>
            <a:pPr marL="0" indent="0">
              <a:buNone/>
            </a:pPr>
            <a:r>
              <a:rPr lang="en-GB" sz="1800" b="1" dirty="0" smtClean="0">
                <a:solidFill>
                  <a:schemeClr val="tx2"/>
                </a:solidFill>
              </a:rPr>
              <a:t>Developing Women and Family Perspectives</a:t>
            </a:r>
          </a:p>
        </p:txBody>
      </p:sp>
      <p:sp>
        <p:nvSpPr>
          <p:cNvPr id="4" name="Slide Number Placeholder 3"/>
          <p:cNvSpPr>
            <a:spLocks noGrp="1"/>
          </p:cNvSpPr>
          <p:nvPr>
            <p:ph type="sldNum" sz="quarter" idx="12"/>
          </p:nvPr>
        </p:nvSpPr>
        <p:spPr/>
        <p:txBody>
          <a:bodyPr/>
          <a:lstStyle/>
          <a:p>
            <a:fld id="{471637F2-561A-480F-87B6-BFA192677A7E}" type="slidenum">
              <a:rPr lang="en-GB" smtClean="0"/>
              <a:t>37</a:t>
            </a:fld>
            <a:endParaRPr lang="en-GB" dirty="0"/>
          </a:p>
        </p:txBody>
      </p:sp>
      <p:pic>
        <p:nvPicPr>
          <p:cNvPr id="5"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GB" dirty="0" smtClean="0"/>
              <a:t>LMS Plan V4 170921</a:t>
            </a:r>
            <a:endParaRPr lang="en-GB" dirty="0"/>
          </a:p>
        </p:txBody>
      </p:sp>
      <p:sp>
        <p:nvSpPr>
          <p:cNvPr id="8" name="TextBox 7"/>
          <p:cNvSpPr txBox="1"/>
          <p:nvPr/>
        </p:nvSpPr>
        <p:spPr>
          <a:xfrm>
            <a:off x="5652120" y="907089"/>
            <a:ext cx="3143397" cy="1754326"/>
          </a:xfrm>
          <a:prstGeom prst="rect">
            <a:avLst/>
          </a:prstGeom>
          <a:noFill/>
          <a:ln>
            <a:solidFill>
              <a:schemeClr val="accent1"/>
            </a:solidFill>
          </a:ln>
        </p:spPr>
        <p:txBody>
          <a:bodyPr wrap="square" rtlCol="0">
            <a:spAutoFit/>
          </a:bodyPr>
          <a:lstStyle/>
          <a:p>
            <a:r>
              <a:rPr lang="en-GB" sz="1200" b="1" dirty="0" smtClean="0">
                <a:solidFill>
                  <a:srgbClr val="0070C0"/>
                </a:solidFill>
              </a:rPr>
              <a:t>Partnership Working:</a:t>
            </a:r>
          </a:p>
          <a:p>
            <a:r>
              <a:rPr lang="en-GB" sz="1200" dirty="0" smtClean="0"/>
              <a:t>We will interface with the wider LMS organisations including  </a:t>
            </a:r>
            <a:r>
              <a:rPr lang="en-GB" sz="1200" dirty="0"/>
              <a:t>Healthwatch ,</a:t>
            </a:r>
            <a:r>
              <a:rPr lang="en-GB" sz="1200" dirty="0" smtClean="0"/>
              <a:t> </a:t>
            </a:r>
            <a:r>
              <a:rPr lang="en-GB" sz="1200" dirty="0"/>
              <a:t>voluntary </a:t>
            </a:r>
            <a:r>
              <a:rPr lang="en-GB" sz="1200" dirty="0" smtClean="0"/>
              <a:t>and </a:t>
            </a:r>
            <a:r>
              <a:rPr lang="en-GB" sz="1200" dirty="0"/>
              <a:t>community websites / </a:t>
            </a:r>
            <a:r>
              <a:rPr lang="en-GB" sz="1200" dirty="0" smtClean="0"/>
              <a:t>forums, STP, and non-health services such as police services etc. to ensure that we maximise the distribution of our proposals and maximise the level of involvement and engagement.</a:t>
            </a:r>
          </a:p>
          <a:p>
            <a:endParaRPr lang="en-GB" sz="1200" dirty="0"/>
          </a:p>
        </p:txBody>
      </p:sp>
      <p:sp>
        <p:nvSpPr>
          <p:cNvPr id="9" name="TextBox 8"/>
          <p:cNvSpPr txBox="1"/>
          <p:nvPr/>
        </p:nvSpPr>
        <p:spPr>
          <a:xfrm>
            <a:off x="559351" y="3284230"/>
            <a:ext cx="2455740" cy="2862322"/>
          </a:xfrm>
          <a:prstGeom prst="rect">
            <a:avLst/>
          </a:prstGeom>
          <a:noFill/>
          <a:ln>
            <a:solidFill>
              <a:schemeClr val="accent1"/>
            </a:solidFill>
          </a:ln>
        </p:spPr>
        <p:txBody>
          <a:bodyPr wrap="square" rtlCol="0">
            <a:spAutoFit/>
          </a:bodyPr>
          <a:lstStyle/>
          <a:p>
            <a:r>
              <a:rPr lang="en-GB" sz="1200" b="1" dirty="0" smtClean="0">
                <a:solidFill>
                  <a:srgbClr val="0070C0"/>
                </a:solidFill>
              </a:rPr>
              <a:t>Using Technology</a:t>
            </a:r>
          </a:p>
          <a:p>
            <a:r>
              <a:rPr lang="en-GB" sz="1200" dirty="0" smtClean="0"/>
              <a:t>We propose to develop an LMS </a:t>
            </a:r>
            <a:r>
              <a:rPr lang="en-GB" sz="1200" dirty="0"/>
              <a:t>F</a:t>
            </a:r>
            <a:r>
              <a:rPr lang="en-GB" sz="1200" dirty="0" smtClean="0"/>
              <a:t>acebook page which will be used to provide information on the services we offer (our service prospectus), support discussion forums, provide or link to information on pregnancy, labour, the postnatal period and common clinical issues including mental health</a:t>
            </a:r>
          </a:p>
          <a:p>
            <a:endParaRPr lang="en-GB" sz="1200" dirty="0"/>
          </a:p>
          <a:p>
            <a:r>
              <a:rPr lang="en-GB" sz="1200" dirty="0" smtClean="0"/>
              <a:t>We will also adopt the national maternity app when available and look at a local app based solution to complement. </a:t>
            </a:r>
            <a:endParaRPr lang="en-GB" sz="1200" dirty="0"/>
          </a:p>
        </p:txBody>
      </p:sp>
      <p:sp>
        <p:nvSpPr>
          <p:cNvPr id="10" name="TextBox 9"/>
          <p:cNvSpPr txBox="1"/>
          <p:nvPr/>
        </p:nvSpPr>
        <p:spPr>
          <a:xfrm>
            <a:off x="566819" y="907089"/>
            <a:ext cx="4896544" cy="2308324"/>
          </a:xfrm>
          <a:prstGeom prst="rect">
            <a:avLst/>
          </a:prstGeom>
          <a:noFill/>
          <a:ln>
            <a:solidFill>
              <a:schemeClr val="accent1"/>
            </a:solidFill>
          </a:ln>
        </p:spPr>
        <p:txBody>
          <a:bodyPr wrap="square" rtlCol="0">
            <a:spAutoFit/>
          </a:bodyPr>
          <a:lstStyle/>
          <a:p>
            <a:pPr>
              <a:buNone/>
            </a:pPr>
            <a:r>
              <a:rPr lang="en-GB" sz="1200" b="1" dirty="0" smtClean="0">
                <a:solidFill>
                  <a:srgbClr val="0070C0"/>
                </a:solidFill>
              </a:rPr>
              <a:t>Maternity Voices Partnership</a:t>
            </a:r>
          </a:p>
          <a:p>
            <a:pPr>
              <a:buNone/>
            </a:pPr>
            <a:r>
              <a:rPr lang="en-GB" sz="1200" dirty="0" smtClean="0"/>
              <a:t>We </a:t>
            </a:r>
            <a:r>
              <a:rPr lang="en-GB" sz="1200" dirty="0"/>
              <a:t>will </a:t>
            </a:r>
            <a:r>
              <a:rPr lang="en-GB" sz="1200" dirty="0" smtClean="0"/>
              <a:t>systematically implement </a:t>
            </a:r>
            <a:r>
              <a:rPr lang="en-GB" sz="1200" dirty="0"/>
              <a:t>Maternity Voices </a:t>
            </a:r>
            <a:r>
              <a:rPr lang="en-GB" sz="1200" dirty="0" smtClean="0"/>
              <a:t>Partnership(s) bringing </a:t>
            </a:r>
            <a:r>
              <a:rPr lang="en-GB" sz="1200" dirty="0"/>
              <a:t>together the best of our existing </a:t>
            </a:r>
            <a:r>
              <a:rPr lang="en-GB" sz="1200" dirty="0" smtClean="0"/>
              <a:t>Maternity Voices Partnership(s) and our Maternity </a:t>
            </a:r>
            <a:r>
              <a:rPr lang="en-GB" sz="1200" dirty="0"/>
              <a:t>Services Liaison Committees </a:t>
            </a:r>
            <a:r>
              <a:rPr lang="en-GB" sz="1200" dirty="0" smtClean="0"/>
              <a:t>, other </a:t>
            </a:r>
            <a:r>
              <a:rPr lang="en-GB" sz="1200" dirty="0"/>
              <a:t>independent </a:t>
            </a:r>
            <a:r>
              <a:rPr lang="en-GB" sz="1200" dirty="0" smtClean="0"/>
              <a:t> women’s forums, groups that represent our smaller more marginalised population groups  and our current or recent service users. This will enable us to plan and evaluate our services in a much more collaborative way and deliver effective co-production of service specifications and outcomes. </a:t>
            </a:r>
          </a:p>
          <a:p>
            <a:pPr>
              <a:buNone/>
            </a:pPr>
            <a:endParaRPr lang="en-GB" sz="1200" dirty="0"/>
          </a:p>
          <a:p>
            <a:pPr>
              <a:buNone/>
            </a:pPr>
            <a:r>
              <a:rPr lang="en-GB" sz="1200" dirty="0" smtClean="0"/>
              <a:t>We will also use the Maternity Voices Partnership to help us identify the best ways to effectively work with our women and families and to support us in undertaking family friendly forums</a:t>
            </a:r>
            <a:endParaRPr lang="en-GB" sz="1200" dirty="0"/>
          </a:p>
        </p:txBody>
      </p:sp>
      <p:sp>
        <p:nvSpPr>
          <p:cNvPr id="2" name="TextBox 1"/>
          <p:cNvSpPr txBox="1"/>
          <p:nvPr/>
        </p:nvSpPr>
        <p:spPr>
          <a:xfrm>
            <a:off x="3131840" y="3284230"/>
            <a:ext cx="2321071" cy="2862322"/>
          </a:xfrm>
          <a:prstGeom prst="rect">
            <a:avLst/>
          </a:prstGeom>
          <a:noFill/>
          <a:ln>
            <a:solidFill>
              <a:schemeClr val="accent1"/>
            </a:solidFill>
          </a:ln>
        </p:spPr>
        <p:txBody>
          <a:bodyPr wrap="square" rtlCol="0">
            <a:spAutoFit/>
          </a:bodyPr>
          <a:lstStyle/>
          <a:p>
            <a:r>
              <a:rPr lang="en-GB" sz="1200" b="1" dirty="0" smtClean="0">
                <a:solidFill>
                  <a:srgbClr val="0070C0"/>
                </a:solidFill>
              </a:rPr>
              <a:t>Ethnic / Culturally specific </a:t>
            </a:r>
            <a:r>
              <a:rPr lang="en-GB" sz="1200" b="1" dirty="0">
                <a:solidFill>
                  <a:srgbClr val="0070C0"/>
                </a:solidFill>
              </a:rPr>
              <a:t> </a:t>
            </a:r>
            <a:r>
              <a:rPr lang="en-GB" sz="1200" b="1" dirty="0" smtClean="0">
                <a:solidFill>
                  <a:srgbClr val="0070C0"/>
                </a:solidFill>
              </a:rPr>
              <a:t>Involvement and Support</a:t>
            </a:r>
          </a:p>
          <a:p>
            <a:endParaRPr lang="en-GB" sz="1200" b="1" dirty="0" smtClean="0">
              <a:solidFill>
                <a:srgbClr val="0070C0"/>
              </a:solidFill>
            </a:endParaRPr>
          </a:p>
          <a:p>
            <a:r>
              <a:rPr lang="en-GB" sz="1200" dirty="0" smtClean="0"/>
              <a:t>Part of developing our understanding of women’s and family perspectives is developing an understanding of the ethnic  and cultural requirements around pregnancy and childbirth. </a:t>
            </a:r>
          </a:p>
          <a:p>
            <a:endParaRPr lang="en-GB" sz="1200" dirty="0"/>
          </a:p>
          <a:p>
            <a:r>
              <a:rPr lang="en-GB" sz="1200" dirty="0" smtClean="0"/>
              <a:t>This will  enable us to ensure our service developments  meet the needs of all our population and all our population can be involved in developing these services.</a:t>
            </a:r>
            <a:endParaRPr lang="en-GB" sz="1200" dirty="0"/>
          </a:p>
        </p:txBody>
      </p:sp>
      <p:sp>
        <p:nvSpPr>
          <p:cNvPr id="11" name="TextBox 10"/>
          <p:cNvSpPr txBox="1"/>
          <p:nvPr/>
        </p:nvSpPr>
        <p:spPr>
          <a:xfrm>
            <a:off x="5652120" y="3499674"/>
            <a:ext cx="3143396" cy="2646878"/>
          </a:xfrm>
          <a:prstGeom prst="rect">
            <a:avLst/>
          </a:prstGeom>
          <a:noFill/>
          <a:ln>
            <a:solidFill>
              <a:schemeClr val="accent1"/>
            </a:solidFill>
          </a:ln>
        </p:spPr>
        <p:txBody>
          <a:bodyPr wrap="square" rtlCol="0">
            <a:spAutoFit/>
          </a:bodyPr>
          <a:lstStyle/>
          <a:p>
            <a:r>
              <a:rPr lang="en-GB" sz="1200" b="1" dirty="0" smtClean="0">
                <a:solidFill>
                  <a:srgbClr val="0070C0"/>
                </a:solidFill>
              </a:rPr>
              <a:t>Plan:</a:t>
            </a:r>
          </a:p>
          <a:p>
            <a:r>
              <a:rPr lang="en-GB" sz="1200" dirty="0" smtClean="0"/>
              <a:t>We will:</a:t>
            </a:r>
          </a:p>
          <a:p>
            <a:pPr marL="171450" indent="-171450">
              <a:buFont typeface="Wingdings" panose="05000000000000000000" pitchFamily="2" charset="2"/>
              <a:buChar char="ü"/>
            </a:pPr>
            <a:r>
              <a:rPr lang="en-GB" sz="1200" dirty="0" smtClean="0"/>
              <a:t>Have agreed our model of maternity voices by 31 March 2018 and have commenced development with an aim of having Maternity Voices fully in place by September 2018</a:t>
            </a:r>
          </a:p>
          <a:p>
            <a:pPr marL="171450" indent="-171450">
              <a:buFont typeface="Wingdings" panose="05000000000000000000" pitchFamily="2" charset="2"/>
              <a:buChar char="ü"/>
            </a:pPr>
            <a:r>
              <a:rPr lang="en-GB" sz="1200" dirty="0" smtClean="0"/>
              <a:t>Have an operational  Facebook page by 31 March 2018</a:t>
            </a:r>
          </a:p>
          <a:p>
            <a:pPr marL="171450" indent="-171450">
              <a:buFont typeface="Wingdings" panose="05000000000000000000" pitchFamily="2" charset="2"/>
              <a:buChar char="ü"/>
            </a:pPr>
            <a:r>
              <a:rPr lang="en-GB" sz="1200" dirty="0" smtClean="0"/>
              <a:t>Have refined our communication plan to incorporate ongoing learning and the individual workstream plans</a:t>
            </a:r>
          </a:p>
          <a:p>
            <a:endParaRPr lang="en-GB" sz="1200" dirty="0"/>
          </a:p>
          <a:p>
            <a:r>
              <a:rPr lang="en-GB" sz="1000" i="1" dirty="0" smtClean="0"/>
              <a:t>Appendix 2, Project Plans, page 5, outcome 1 for details</a:t>
            </a:r>
          </a:p>
        </p:txBody>
      </p:sp>
      <p:sp>
        <p:nvSpPr>
          <p:cNvPr id="6" name="TextBox 5"/>
          <p:cNvSpPr txBox="1"/>
          <p:nvPr/>
        </p:nvSpPr>
        <p:spPr>
          <a:xfrm>
            <a:off x="5652120" y="2774433"/>
            <a:ext cx="3143397" cy="646331"/>
          </a:xfrm>
          <a:prstGeom prst="rect">
            <a:avLst/>
          </a:prstGeom>
          <a:noFill/>
          <a:ln>
            <a:solidFill>
              <a:schemeClr val="accent1"/>
            </a:solidFill>
          </a:ln>
        </p:spPr>
        <p:txBody>
          <a:bodyPr wrap="square" rtlCol="0">
            <a:spAutoFit/>
          </a:bodyPr>
          <a:lstStyle/>
          <a:p>
            <a:r>
              <a:rPr lang="en-GB" sz="1200" b="1" dirty="0" smtClean="0">
                <a:solidFill>
                  <a:srgbClr val="0070C0"/>
                </a:solidFill>
              </a:rPr>
              <a:t>Friends and Family</a:t>
            </a:r>
          </a:p>
          <a:p>
            <a:r>
              <a:rPr lang="en-GB" sz="1200" dirty="0" smtClean="0"/>
              <a:t>Collation and interpretation of the Friends and Family feedback that we get on our services</a:t>
            </a:r>
            <a:endParaRPr lang="en-GB" sz="1200" dirty="0"/>
          </a:p>
        </p:txBody>
      </p:sp>
    </p:spTree>
    <p:extLst>
      <p:ext uri="{BB962C8B-B14F-4D97-AF65-F5344CB8AC3E}">
        <p14:creationId xmlns:p14="http://schemas.microsoft.com/office/powerpoint/2010/main" val="27187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92D050"/>
          </a:solidFill>
        </p:spPr>
        <p:txBody>
          <a:bodyPr>
            <a:normAutofit/>
          </a:bodyPr>
          <a:lstStyle/>
          <a:p>
            <a:pPr algn="l"/>
            <a:r>
              <a:rPr lang="en-GB" sz="2500" b="1" dirty="0" smtClean="0">
                <a:solidFill>
                  <a:schemeClr val="tx2"/>
                </a:solidFill>
              </a:rPr>
              <a:t>Valuing </a:t>
            </a:r>
            <a:r>
              <a:rPr lang="en-GB" sz="2500" b="1" dirty="0">
                <a:solidFill>
                  <a:schemeClr val="tx2"/>
                </a:solidFill>
              </a:rPr>
              <a:t>and developing our </a:t>
            </a:r>
            <a:r>
              <a:rPr lang="en-GB" sz="2500" b="1" dirty="0" smtClean="0">
                <a:solidFill>
                  <a:schemeClr val="tx2"/>
                </a:solidFill>
              </a:rPr>
              <a:t>workforce</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38</a:t>
            </a:fld>
            <a:endParaRPr lang="en-GB" dirty="0"/>
          </a:p>
        </p:txBody>
      </p:sp>
      <p:sp>
        <p:nvSpPr>
          <p:cNvPr id="6" name="TextBox 5"/>
          <p:cNvSpPr txBox="1"/>
          <p:nvPr/>
        </p:nvSpPr>
        <p:spPr>
          <a:xfrm>
            <a:off x="467544" y="980728"/>
            <a:ext cx="4104456" cy="5632311"/>
          </a:xfrm>
          <a:prstGeom prst="rect">
            <a:avLst/>
          </a:prstGeom>
          <a:noFill/>
          <a:ln>
            <a:noFill/>
          </a:ln>
        </p:spPr>
        <p:txBody>
          <a:bodyPr wrap="square" rtlCol="0">
            <a:spAutoFit/>
          </a:bodyPr>
          <a:lstStyle/>
          <a:p>
            <a:pPr algn="just"/>
            <a:r>
              <a:rPr lang="en-GB" sz="1200" dirty="0"/>
              <a:t>Our workforce is our single most valuable </a:t>
            </a:r>
            <a:r>
              <a:rPr lang="en-GB" sz="1200" dirty="0" smtClean="0"/>
              <a:t>asset. We need to develop an approach which means our current workforce is able to directly influence the environment in which they work; e.g. working patterns, service design; believe they have the level of professional autonomy they require and ensures that our workforce feel valued by their employing organisations. Looking forward we also need a system which attracts, and keeps, in new staff  across all professions to ensure that we meet safer staffing guidelines.</a:t>
            </a:r>
          </a:p>
          <a:p>
            <a:pPr algn="just"/>
            <a:endParaRPr lang="en-GB" sz="1200" dirty="0"/>
          </a:p>
          <a:p>
            <a:pPr algn="just"/>
            <a:r>
              <a:rPr lang="en-GB" sz="1200" dirty="0" smtClean="0"/>
              <a:t>We know we need to work in partnership with both our staff and with other organisations to deliver this. In the first instance we will work within the STP’s workforce plans and the Local </a:t>
            </a:r>
            <a:r>
              <a:rPr lang="en-GB" sz="1200" dirty="0"/>
              <a:t>Workforce Action </a:t>
            </a:r>
            <a:r>
              <a:rPr lang="en-GB" sz="1200" dirty="0" smtClean="0"/>
              <a:t>Board (LWAB) </a:t>
            </a:r>
            <a:r>
              <a:rPr lang="en-GB" sz="1200" dirty="0"/>
              <a:t>to make sure we are accessing their expertise around workforce and to ensure that </a:t>
            </a:r>
            <a:r>
              <a:rPr lang="en-GB" sz="1200" dirty="0" smtClean="0"/>
              <a:t>workforce plans reflect the needs of the maternity workforce. </a:t>
            </a:r>
          </a:p>
          <a:p>
            <a:pPr algn="just"/>
            <a:endParaRPr lang="en-GB" sz="1200" dirty="0"/>
          </a:p>
          <a:p>
            <a:pPr algn="just"/>
            <a:r>
              <a:rPr lang="en-GB" sz="1200" dirty="0" smtClean="0"/>
              <a:t>We know our workforce has a relatively higher proportion of more mature midwives, Consultants and other professionals who are considering their options around retirement which could lead to a significant loss of knowledge and skills over a relatively short period of time. </a:t>
            </a:r>
          </a:p>
          <a:p>
            <a:pPr algn="just"/>
            <a:endParaRPr lang="en-GB" sz="1200" dirty="0"/>
          </a:p>
          <a:p>
            <a:pPr algn="just"/>
            <a:r>
              <a:rPr lang="en-GB" sz="1200" dirty="0" smtClean="0"/>
              <a:t>At the other end of the career spectrum we have a range of younger midwives, Consultants and other professionals who are well educated and skilful but need to further enhance their skills as they develop their careers. This group also tend to articulate a clear view on work life balance.</a:t>
            </a:r>
          </a:p>
          <a:p>
            <a:pPr algn="just"/>
            <a:endParaRPr lang="en-GB" sz="1200" dirty="0"/>
          </a:p>
        </p:txBody>
      </p:sp>
      <p:sp>
        <p:nvSpPr>
          <p:cNvPr id="3" name="Footer Placeholder 2"/>
          <p:cNvSpPr>
            <a:spLocks noGrp="1"/>
          </p:cNvSpPr>
          <p:nvPr>
            <p:ph type="ftr" sz="quarter" idx="11"/>
          </p:nvPr>
        </p:nvSpPr>
        <p:spPr/>
        <p:txBody>
          <a:bodyPr/>
          <a:lstStyle/>
          <a:p>
            <a:r>
              <a:rPr lang="en-GB" dirty="0" smtClean="0"/>
              <a:t>LMS Plan V4 170921</a:t>
            </a:r>
            <a:endParaRPr lang="en-GB" dirty="0"/>
          </a:p>
        </p:txBody>
      </p:sp>
      <p:sp>
        <p:nvSpPr>
          <p:cNvPr id="11" name="TextBox 10"/>
          <p:cNvSpPr txBox="1"/>
          <p:nvPr/>
        </p:nvSpPr>
        <p:spPr>
          <a:xfrm>
            <a:off x="4712881" y="980728"/>
            <a:ext cx="4104456" cy="5262979"/>
          </a:xfrm>
          <a:prstGeom prst="rect">
            <a:avLst/>
          </a:prstGeom>
          <a:noFill/>
          <a:ln>
            <a:noFill/>
          </a:ln>
        </p:spPr>
        <p:txBody>
          <a:bodyPr wrap="square" rtlCol="0">
            <a:spAutoFit/>
          </a:bodyPr>
          <a:lstStyle/>
          <a:p>
            <a:r>
              <a:rPr lang="en-GB" sz="1200" dirty="0" smtClean="0"/>
              <a:t>Nationally it is estimated that, as a minimum,  by 2021 the workforce needs to increase by:</a:t>
            </a:r>
          </a:p>
          <a:p>
            <a:endParaRPr lang="en-GB" sz="1200" dirty="0" smtClean="0"/>
          </a:p>
          <a:p>
            <a:pPr marL="171450" indent="-171450">
              <a:buFont typeface="Arial" panose="020B0604020202020204" pitchFamily="34" charset="0"/>
              <a:buChar char="•"/>
            </a:pPr>
            <a:r>
              <a:rPr lang="en-GB" sz="1200" dirty="0" smtClean="0"/>
              <a:t>Midwifery  2.4% </a:t>
            </a:r>
          </a:p>
          <a:p>
            <a:pPr marL="171450" indent="-171450">
              <a:buFont typeface="Arial" panose="020B0604020202020204" pitchFamily="34" charset="0"/>
              <a:buChar char="•"/>
            </a:pPr>
            <a:r>
              <a:rPr lang="en-GB" sz="1200" dirty="0" smtClean="0"/>
              <a:t>Obstetricians 11.6% (complicated by inclusion of gynaecology requirements)</a:t>
            </a:r>
          </a:p>
          <a:p>
            <a:endParaRPr lang="en-GB" sz="1200" dirty="0"/>
          </a:p>
          <a:p>
            <a:r>
              <a:rPr lang="en-GB" sz="1200" dirty="0" smtClean="0"/>
              <a:t>There is no evidence to suggest that this should be different within the LMS, but the figures do not allow for current gaps in staffing.</a:t>
            </a:r>
          </a:p>
          <a:p>
            <a:endParaRPr lang="en-GB" sz="1200" dirty="0"/>
          </a:p>
          <a:p>
            <a:r>
              <a:rPr lang="en-GB" sz="1200" dirty="0" smtClean="0"/>
              <a:t>We will work with the  LWAB to explore how we can develop their two key work programmes:</a:t>
            </a:r>
          </a:p>
          <a:p>
            <a:pPr marL="285750" indent="-285750">
              <a:buAutoNum type="romanLcParenBoth"/>
            </a:pPr>
            <a:r>
              <a:rPr lang="en-GB" sz="1200" dirty="0" smtClean="0"/>
              <a:t>Support staff at scale</a:t>
            </a:r>
          </a:p>
          <a:p>
            <a:pPr marL="285750" indent="-285750">
              <a:buAutoNum type="romanLcParenBoth"/>
            </a:pPr>
            <a:r>
              <a:rPr lang="en-GB" sz="1200" dirty="0" smtClean="0"/>
              <a:t>Advanced practice at scale</a:t>
            </a:r>
          </a:p>
          <a:p>
            <a:r>
              <a:rPr lang="en-GB" sz="1200" dirty="0" smtClean="0"/>
              <a:t>Within the maternity </a:t>
            </a:r>
            <a:r>
              <a:rPr lang="en-GB" sz="1200" dirty="0"/>
              <a:t>s</a:t>
            </a:r>
            <a:r>
              <a:rPr lang="en-GB" sz="1200" dirty="0" smtClean="0"/>
              <a:t>etting allowing us to utilise staff where their skill set is best used.</a:t>
            </a:r>
          </a:p>
          <a:p>
            <a:endParaRPr lang="en-GB" sz="1200" dirty="0"/>
          </a:p>
          <a:p>
            <a:r>
              <a:rPr lang="en-GB" sz="1200" dirty="0" smtClean="0"/>
              <a:t>We will also look at what is needed to support our staff to develop the knowledge, skills and behaviours which will help them deliver the developing models of maternity care. We also need to consider ‘safer staffing’ and apply that to our workforce calculations to ensure that we are meeting national requirements on staffing levels and associated safe practice.</a:t>
            </a:r>
          </a:p>
          <a:p>
            <a:endParaRPr lang="en-GB" sz="1200" dirty="0"/>
          </a:p>
          <a:p>
            <a:r>
              <a:rPr lang="en-GB" sz="1200" dirty="0" smtClean="0"/>
              <a:t>The next page outlines some of the areas we are planning to explore.</a:t>
            </a:r>
          </a:p>
          <a:p>
            <a:pPr marL="285750" indent="-285750">
              <a:buAutoNum type="romanLcParenBoth"/>
            </a:pPr>
            <a:endParaRPr lang="en-GB" sz="1200" dirty="0"/>
          </a:p>
        </p:txBody>
      </p:sp>
    </p:spTree>
    <p:extLst>
      <p:ext uri="{BB962C8B-B14F-4D97-AF65-F5344CB8AC3E}">
        <p14:creationId xmlns:p14="http://schemas.microsoft.com/office/powerpoint/2010/main" val="897457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rgbClr val="92D050"/>
          </a:solidFill>
        </p:spPr>
        <p:txBody>
          <a:bodyPr>
            <a:normAutofit/>
          </a:bodyPr>
          <a:lstStyle/>
          <a:p>
            <a:pPr algn="l"/>
            <a:r>
              <a:rPr lang="en-GB" sz="2500" b="1" dirty="0" smtClean="0">
                <a:solidFill>
                  <a:schemeClr val="tx2"/>
                </a:solidFill>
              </a:rPr>
              <a:t>Workforce Options / Models under Consideration</a:t>
            </a:r>
            <a:endParaRPr lang="en-GB" sz="2500" b="1" dirty="0">
              <a:solidFill>
                <a:schemeClr val="tx2"/>
              </a:solidFill>
            </a:endParaRPr>
          </a:p>
        </p:txBody>
      </p:sp>
      <p:sp>
        <p:nvSpPr>
          <p:cNvPr id="4" name="Footer Placeholder 3"/>
          <p:cNvSpPr>
            <a:spLocks noGrp="1"/>
          </p:cNvSpPr>
          <p:nvPr>
            <p:ph type="ftr" sz="quarter" idx="11"/>
          </p:nvPr>
        </p:nvSpPr>
        <p:spPr/>
        <p:txBody>
          <a:bodyPr/>
          <a:lstStyle/>
          <a:p>
            <a:r>
              <a:rPr lang="en-GB" dirty="0" smtClean="0"/>
              <a:t>LMS Plan V4.1 170927</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39</a:t>
            </a:fld>
            <a:endParaRPr lang="en-GB" dirty="0"/>
          </a:p>
        </p:txBody>
      </p:sp>
      <p:sp>
        <p:nvSpPr>
          <p:cNvPr id="7" name="TextBox 6"/>
          <p:cNvSpPr txBox="1"/>
          <p:nvPr/>
        </p:nvSpPr>
        <p:spPr>
          <a:xfrm>
            <a:off x="446196" y="980728"/>
            <a:ext cx="4104456" cy="5601533"/>
          </a:xfrm>
          <a:prstGeom prst="rect">
            <a:avLst/>
          </a:prstGeom>
          <a:noFill/>
          <a:ln>
            <a:noFill/>
          </a:ln>
        </p:spPr>
        <p:txBody>
          <a:bodyPr wrap="square" rtlCol="0">
            <a:spAutoFit/>
          </a:bodyPr>
          <a:lstStyle/>
          <a:p>
            <a:pPr algn="just"/>
            <a:r>
              <a:rPr lang="en-GB" sz="1400" b="1" dirty="0" smtClean="0">
                <a:solidFill>
                  <a:schemeClr val="tx2"/>
                </a:solidFill>
              </a:rPr>
              <a:t>Integrated Workforce</a:t>
            </a:r>
          </a:p>
          <a:p>
            <a:pPr algn="just"/>
            <a:r>
              <a:rPr lang="en-GB" sz="1200" dirty="0" smtClean="0"/>
              <a:t>We are looking to explore models where clinicians can work across the wider STP to develop and maintain their skill set especially in units where a specific intervention may be required infrequently. By rotating staff into units where the intervention is routine will support skill development / maintenance and service resilience.</a:t>
            </a:r>
          </a:p>
          <a:p>
            <a:pPr algn="just"/>
            <a:r>
              <a:rPr lang="en-GB" sz="1400" b="1" dirty="0" smtClean="0">
                <a:solidFill>
                  <a:schemeClr val="tx2"/>
                </a:solidFill>
              </a:rPr>
              <a:t>Common Skill Set</a:t>
            </a:r>
            <a:endParaRPr lang="en-GB" sz="1400" b="1" dirty="0">
              <a:solidFill>
                <a:schemeClr val="tx2"/>
              </a:solidFill>
            </a:endParaRPr>
          </a:p>
          <a:p>
            <a:pPr algn="just"/>
            <a:r>
              <a:rPr lang="en-GB" sz="1200" dirty="0" smtClean="0"/>
              <a:t>We also want to consider developing an agreed skill set, skill recognition method so that staff can consistently evidence their  transferable skills. We would want to support tis with joint training programmes across all disciplines to help remove professional barriers .</a:t>
            </a:r>
          </a:p>
          <a:p>
            <a:pPr algn="just"/>
            <a:r>
              <a:rPr lang="en-GB" sz="1400" b="1" dirty="0" smtClean="0">
                <a:solidFill>
                  <a:schemeClr val="tx2"/>
                </a:solidFill>
              </a:rPr>
              <a:t>Innovative posts</a:t>
            </a:r>
          </a:p>
          <a:p>
            <a:pPr algn="just"/>
            <a:r>
              <a:rPr lang="en-GB" sz="1200" dirty="0" smtClean="0"/>
              <a:t>As with the link to the LWAB work we want to look at innovative posts, from informal, ‘lay’ support (e.g. doulas), through physicians aides / midwifery aides. Thus enabling staff to use their whole skill set for the benefit of eth women and families they are caring for.</a:t>
            </a:r>
          </a:p>
          <a:p>
            <a:pPr algn="just"/>
            <a:r>
              <a:rPr lang="en-GB" sz="1400" b="1" dirty="0" smtClean="0">
                <a:solidFill>
                  <a:schemeClr val="tx2"/>
                </a:solidFill>
              </a:rPr>
              <a:t>Culture</a:t>
            </a:r>
            <a:endParaRPr lang="en-GB" sz="1400" b="1" dirty="0">
              <a:solidFill>
                <a:schemeClr val="tx2"/>
              </a:solidFill>
            </a:endParaRPr>
          </a:p>
          <a:p>
            <a:pPr algn="just"/>
            <a:r>
              <a:rPr lang="en-GB" sz="1200" dirty="0" smtClean="0"/>
              <a:t>We appreciate we need to start changing the culture from the bottom up so that our workforce has the knowledge, skills and autonomy to deliver the care their families are asking for as part of their personalised care plans.</a:t>
            </a:r>
          </a:p>
          <a:p>
            <a:r>
              <a:rPr lang="en-GB" sz="1400" b="1" dirty="0" smtClean="0">
                <a:solidFill>
                  <a:schemeClr val="tx2"/>
                </a:solidFill>
              </a:rPr>
              <a:t>Leadership</a:t>
            </a:r>
            <a:endParaRPr lang="en-GB" sz="1400" b="1" dirty="0">
              <a:solidFill>
                <a:schemeClr val="tx2"/>
              </a:solidFill>
            </a:endParaRPr>
          </a:p>
          <a:p>
            <a:r>
              <a:rPr lang="en-GB" sz="1200" dirty="0"/>
              <a:t>We need to develop, in line with work within the STRP and LWAB leadership programmes which will encourage the development of leaders at all levels of our organisations</a:t>
            </a:r>
            <a:r>
              <a:rPr lang="en-GB" sz="1200" dirty="0" smtClean="0"/>
              <a:t>.</a:t>
            </a:r>
            <a:endParaRPr lang="en-GB" sz="1200" dirty="0"/>
          </a:p>
        </p:txBody>
      </p:sp>
      <p:sp>
        <p:nvSpPr>
          <p:cNvPr id="8" name="TextBox 7"/>
          <p:cNvSpPr txBox="1"/>
          <p:nvPr/>
        </p:nvSpPr>
        <p:spPr>
          <a:xfrm>
            <a:off x="4860032" y="980728"/>
            <a:ext cx="4104456" cy="5478423"/>
          </a:xfrm>
          <a:prstGeom prst="rect">
            <a:avLst/>
          </a:prstGeom>
          <a:noFill/>
          <a:ln>
            <a:noFill/>
          </a:ln>
        </p:spPr>
        <p:txBody>
          <a:bodyPr wrap="square" rtlCol="0">
            <a:spAutoFit/>
          </a:bodyPr>
          <a:lstStyle/>
          <a:p>
            <a:r>
              <a:rPr lang="en-GB" sz="1400" b="1" dirty="0" smtClean="0">
                <a:solidFill>
                  <a:schemeClr val="tx2"/>
                </a:solidFill>
              </a:rPr>
              <a:t>Other Professionals</a:t>
            </a:r>
          </a:p>
          <a:p>
            <a:r>
              <a:rPr lang="en-GB" sz="1200" dirty="0" smtClean="0"/>
              <a:t>As an LMS we are dependant upon professional groups that work within specialised services covering more than the LMS, for example clinical genetics. We will work with health Education England, Specialised Commissioners and partner LMS to ensure that we have sufficient service coverage to meet all our needs.</a:t>
            </a:r>
          </a:p>
          <a:p>
            <a:endParaRPr lang="en-GB" sz="1200" dirty="0"/>
          </a:p>
          <a:p>
            <a:r>
              <a:rPr lang="en-GB" sz="1400" b="1" dirty="0" smtClean="0">
                <a:solidFill>
                  <a:schemeClr val="tx2"/>
                </a:solidFill>
              </a:rPr>
              <a:t>Expected benefits </a:t>
            </a:r>
            <a:r>
              <a:rPr lang="en-GB" sz="1200" dirty="0" smtClean="0"/>
              <a:t>for our staff including:</a:t>
            </a:r>
          </a:p>
          <a:p>
            <a:r>
              <a:rPr lang="en-GB" sz="1200" dirty="0" smtClean="0"/>
              <a:t>• Less duplication in the way they work</a:t>
            </a:r>
          </a:p>
          <a:p>
            <a:r>
              <a:rPr lang="en-GB" sz="1200" dirty="0" smtClean="0"/>
              <a:t>• Increased job satisfaction</a:t>
            </a:r>
          </a:p>
          <a:p>
            <a:r>
              <a:rPr lang="en-GB" sz="1200" dirty="0" smtClean="0"/>
              <a:t>• More fulfilling job roles and career opportunities, as a result of working across</a:t>
            </a:r>
          </a:p>
          <a:p>
            <a:r>
              <a:rPr lang="en-GB" sz="1200" dirty="0" smtClean="0"/>
              <a:t>typical organisational barriers</a:t>
            </a:r>
          </a:p>
          <a:p>
            <a:r>
              <a:rPr lang="en-GB" sz="1200" dirty="0" smtClean="0"/>
              <a:t>• Opportunities to work seamlessly across care settings.</a:t>
            </a:r>
          </a:p>
          <a:p>
            <a:pPr algn="just"/>
            <a:endParaRPr lang="en-GB" sz="1200" dirty="0" smtClean="0"/>
          </a:p>
          <a:p>
            <a:r>
              <a:rPr lang="en-GB" sz="1400" b="1" dirty="0">
                <a:solidFill>
                  <a:schemeClr val="tx2"/>
                </a:solidFill>
              </a:rPr>
              <a:t>Expected Outcomes</a:t>
            </a:r>
          </a:p>
          <a:p>
            <a:pPr marL="171450" indent="-171450">
              <a:buFont typeface="Arial" panose="020B0604020202020204" pitchFamily="34" charset="0"/>
              <a:buChar char="•"/>
            </a:pPr>
            <a:r>
              <a:rPr lang="en-GB" sz="1200" dirty="0" smtClean="0"/>
              <a:t>Existing </a:t>
            </a:r>
            <a:r>
              <a:rPr lang="en-GB" sz="1200" dirty="0"/>
              <a:t>and predicted workforce </a:t>
            </a:r>
            <a:r>
              <a:rPr lang="en-GB" sz="1200" dirty="0" smtClean="0"/>
              <a:t>understood for the LMS including </a:t>
            </a:r>
            <a:r>
              <a:rPr lang="en-GB" sz="1200" dirty="0"/>
              <a:t>projected staffing numbers and skill mix</a:t>
            </a:r>
          </a:p>
          <a:p>
            <a:pPr marL="171450" indent="-171450">
              <a:buFont typeface="Arial" panose="020B0604020202020204" pitchFamily="34" charset="0"/>
              <a:buChar char="•"/>
            </a:pPr>
            <a:r>
              <a:rPr lang="en-GB" sz="1200" dirty="0"/>
              <a:t>Development of joint training programmes accessible to all linking with proposed learning </a:t>
            </a:r>
            <a:r>
              <a:rPr lang="en-GB" sz="1200" dirty="0" smtClean="0"/>
              <a:t>academies</a:t>
            </a:r>
          </a:p>
          <a:p>
            <a:pPr marL="171450" indent="-171450">
              <a:buFont typeface="Arial" panose="020B0604020202020204" pitchFamily="34" charset="0"/>
              <a:buChar char="•"/>
            </a:pPr>
            <a:r>
              <a:rPr lang="en-GB" sz="1200" dirty="0" smtClean="0"/>
              <a:t>A joint understanding of the current and future models of service delivery</a:t>
            </a:r>
            <a:endParaRPr lang="en-GB" sz="1200" dirty="0"/>
          </a:p>
          <a:p>
            <a:pPr algn="just"/>
            <a:endParaRPr lang="en-GB" sz="1200" dirty="0" smtClean="0"/>
          </a:p>
          <a:p>
            <a:pPr algn="just"/>
            <a:r>
              <a:rPr lang="en-GB" sz="1200" dirty="0" smtClean="0"/>
              <a:t>We will further link our plan with the Health Education England </a:t>
            </a:r>
            <a:r>
              <a:rPr lang="en-GB" sz="1200" dirty="0"/>
              <a:t>action/delivery </a:t>
            </a:r>
            <a:r>
              <a:rPr lang="en-GB" sz="1200" dirty="0" smtClean="0"/>
              <a:t>plan when it is published.</a:t>
            </a:r>
          </a:p>
          <a:p>
            <a:pPr algn="just"/>
            <a:endParaRPr lang="en-GB" sz="1200" dirty="0" smtClean="0"/>
          </a:p>
          <a:p>
            <a:pPr algn="just"/>
            <a:r>
              <a:rPr lang="en-GB" sz="1000" b="1" i="1" dirty="0" smtClean="0"/>
              <a:t>See </a:t>
            </a:r>
            <a:r>
              <a:rPr lang="en-GB" sz="1000" b="1" i="1" dirty="0"/>
              <a:t>Appendix 2, project plans, page </a:t>
            </a:r>
            <a:r>
              <a:rPr lang="en-GB" sz="1000" b="1" i="1" dirty="0" smtClean="0"/>
              <a:t>4 Multi-Professional </a:t>
            </a:r>
            <a:r>
              <a:rPr lang="en-GB" sz="1000" b="1" i="1" dirty="0" smtClean="0"/>
              <a:t>working for </a:t>
            </a:r>
            <a:r>
              <a:rPr lang="en-GB" sz="1000" b="1" i="1" dirty="0" smtClean="0"/>
              <a:t>details</a:t>
            </a:r>
            <a:endParaRPr lang="en-GB" sz="1000" b="1" i="1" dirty="0"/>
          </a:p>
        </p:txBody>
      </p:sp>
    </p:spTree>
    <p:extLst>
      <p:ext uri="{BB962C8B-B14F-4D97-AF65-F5344CB8AC3E}">
        <p14:creationId xmlns:p14="http://schemas.microsoft.com/office/powerpoint/2010/main" val="1083533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noFill/>
        </p:spPr>
        <p:txBody>
          <a:bodyPr>
            <a:normAutofit/>
          </a:bodyPr>
          <a:lstStyle/>
          <a:p>
            <a:pPr algn="l"/>
            <a:r>
              <a:rPr lang="en-GB" sz="2500" b="1" dirty="0" smtClean="0">
                <a:solidFill>
                  <a:schemeClr val="tx2"/>
                </a:solidFill>
              </a:rPr>
              <a:t>Contents</a:t>
            </a:r>
            <a:endParaRPr lang="en-GB" sz="2500" b="1" dirty="0">
              <a:solidFill>
                <a:schemeClr val="tx2"/>
              </a:solidFill>
            </a:endParaRPr>
          </a:p>
        </p:txBody>
      </p:sp>
      <p:sp>
        <p:nvSpPr>
          <p:cNvPr id="3" name="Content Placeholder 2"/>
          <p:cNvSpPr>
            <a:spLocks noGrp="1"/>
          </p:cNvSpPr>
          <p:nvPr>
            <p:ph idx="1"/>
          </p:nvPr>
        </p:nvSpPr>
        <p:spPr>
          <a:xfrm>
            <a:off x="457200" y="764704"/>
            <a:ext cx="8229600" cy="5544616"/>
          </a:xfrm>
        </p:spPr>
        <p:txBody>
          <a:bodyPr>
            <a:noAutofit/>
          </a:bodyPr>
          <a:lstStyle/>
          <a:p>
            <a:pPr marL="0" indent="0">
              <a:buNone/>
            </a:pPr>
            <a:r>
              <a:rPr lang="en-GB" sz="1050" b="1" i="1" dirty="0" smtClean="0"/>
              <a:t>Foreword							2</a:t>
            </a:r>
          </a:p>
          <a:p>
            <a:pPr marL="0" indent="0">
              <a:buNone/>
              <a:tabLst>
                <a:tab pos="719138" algn="l"/>
              </a:tabLst>
            </a:pPr>
            <a:r>
              <a:rPr lang="en-GB" sz="1050" b="1" i="1" dirty="0" smtClean="0"/>
              <a:t>Chapter 1   Case for Change						</a:t>
            </a:r>
            <a:r>
              <a:rPr lang="en-GB" sz="1050" b="1" i="1" dirty="0" smtClean="0"/>
              <a:t>6</a:t>
            </a:r>
            <a:endParaRPr lang="en-GB" sz="1050" b="1" i="1" dirty="0" smtClean="0"/>
          </a:p>
          <a:p>
            <a:pPr marL="0" indent="719138">
              <a:buNone/>
            </a:pPr>
            <a:r>
              <a:rPr lang="en-GB" sz="1050" dirty="0"/>
              <a:t>Background </a:t>
            </a:r>
            <a:r>
              <a:rPr lang="en-GB" sz="1050" dirty="0" smtClean="0"/>
              <a:t>						</a:t>
            </a:r>
            <a:r>
              <a:rPr lang="en-GB" sz="1050" dirty="0" smtClean="0"/>
              <a:t>7</a:t>
            </a:r>
            <a:endParaRPr lang="en-GB" sz="1050" dirty="0" smtClean="0"/>
          </a:p>
          <a:p>
            <a:pPr marL="0" indent="719138">
              <a:buNone/>
            </a:pPr>
            <a:r>
              <a:rPr lang="en-GB" sz="1050" dirty="0" smtClean="0"/>
              <a:t>Geography						</a:t>
            </a:r>
            <a:r>
              <a:rPr lang="en-GB" sz="1050" dirty="0" smtClean="0"/>
              <a:t>8</a:t>
            </a:r>
            <a:endParaRPr lang="en-GB" sz="1050" dirty="0" smtClean="0"/>
          </a:p>
          <a:p>
            <a:pPr marL="0" indent="719138">
              <a:buNone/>
            </a:pPr>
            <a:r>
              <a:rPr lang="en-GB" sz="1050" dirty="0" smtClean="0"/>
              <a:t>Our </a:t>
            </a:r>
            <a:r>
              <a:rPr lang="en-GB" sz="1050" dirty="0"/>
              <a:t>LMS </a:t>
            </a:r>
            <a:r>
              <a:rPr lang="en-GB" sz="1050" dirty="0" smtClean="0"/>
              <a:t>						</a:t>
            </a:r>
            <a:r>
              <a:rPr lang="en-GB" sz="1050" dirty="0"/>
              <a:t>9</a:t>
            </a:r>
            <a:endParaRPr lang="en-GB" sz="1050" dirty="0" smtClean="0"/>
          </a:p>
          <a:p>
            <a:pPr marL="0" indent="719138">
              <a:buNone/>
            </a:pPr>
            <a:r>
              <a:rPr lang="en-GB" sz="1050" dirty="0" smtClean="0"/>
              <a:t>Better Births 2016						</a:t>
            </a:r>
            <a:r>
              <a:rPr lang="en-GB" sz="1050" dirty="0" smtClean="0"/>
              <a:t>10</a:t>
            </a:r>
            <a:endParaRPr lang="en-GB" sz="1050" dirty="0" smtClean="0"/>
          </a:p>
          <a:p>
            <a:pPr marL="0" indent="719138">
              <a:buNone/>
            </a:pPr>
            <a:r>
              <a:rPr lang="en-GB" sz="1050" dirty="0" smtClean="0"/>
              <a:t>Women’s and Families Perspectives					</a:t>
            </a:r>
            <a:r>
              <a:rPr lang="en-GB" sz="1050" dirty="0" smtClean="0"/>
              <a:t>11</a:t>
            </a:r>
            <a:endParaRPr lang="en-GB" sz="1050" dirty="0" smtClean="0"/>
          </a:p>
          <a:p>
            <a:pPr marL="0" indent="719138">
              <a:buNone/>
            </a:pPr>
            <a:r>
              <a:rPr lang="en-GB" sz="1050" dirty="0" smtClean="0"/>
              <a:t>Self Assessment against Better Births					</a:t>
            </a:r>
            <a:r>
              <a:rPr lang="en-GB" sz="1050" dirty="0" smtClean="0"/>
              <a:t>12</a:t>
            </a:r>
            <a:endParaRPr lang="en-GB" sz="1050" dirty="0" smtClean="0"/>
          </a:p>
          <a:p>
            <a:pPr marL="0" indent="719138">
              <a:buNone/>
            </a:pPr>
            <a:r>
              <a:rPr lang="en-GB" sz="1050" dirty="0" smtClean="0"/>
              <a:t>Joint Needs Assessment					</a:t>
            </a:r>
            <a:r>
              <a:rPr lang="en-GB" sz="1050" dirty="0" smtClean="0"/>
              <a:t>13</a:t>
            </a:r>
            <a:endParaRPr lang="en-GB" sz="1050" dirty="0" smtClean="0"/>
          </a:p>
          <a:p>
            <a:pPr marL="0" indent="719138">
              <a:buNone/>
            </a:pPr>
            <a:r>
              <a:rPr lang="en-GB" sz="1050" dirty="0"/>
              <a:t>How will we achieve our vision and  address our case for change? </a:t>
            </a:r>
            <a:r>
              <a:rPr lang="en-GB" sz="1050" dirty="0" smtClean="0"/>
              <a:t>			</a:t>
            </a:r>
            <a:r>
              <a:rPr lang="en-GB" sz="1050" dirty="0" smtClean="0"/>
              <a:t>15</a:t>
            </a:r>
            <a:endParaRPr lang="en-GB" sz="1050" dirty="0" smtClean="0"/>
          </a:p>
          <a:p>
            <a:pPr marL="0" indent="719138">
              <a:buNone/>
            </a:pPr>
            <a:r>
              <a:rPr lang="en-GB" sz="1050" dirty="0"/>
              <a:t>System Governance </a:t>
            </a:r>
            <a:r>
              <a:rPr lang="en-GB" sz="1050" dirty="0" smtClean="0"/>
              <a:t>						</a:t>
            </a:r>
            <a:r>
              <a:rPr lang="en-GB" sz="1050" dirty="0" smtClean="0"/>
              <a:t>16</a:t>
            </a:r>
            <a:endParaRPr lang="en-GB" sz="1050" dirty="0" smtClean="0"/>
          </a:p>
          <a:p>
            <a:pPr marL="0" indent="0">
              <a:buNone/>
            </a:pPr>
            <a:r>
              <a:rPr lang="en-GB" sz="1050" b="1" i="1" dirty="0" smtClean="0"/>
              <a:t>Chapter 2 Work Programmes						</a:t>
            </a:r>
            <a:r>
              <a:rPr lang="en-GB" sz="1050" b="1" i="1" dirty="0" smtClean="0"/>
              <a:t>17</a:t>
            </a:r>
            <a:endParaRPr lang="en-GB" sz="1050" b="1" i="1" dirty="0" smtClean="0"/>
          </a:p>
          <a:p>
            <a:pPr marL="0" indent="719138">
              <a:buNone/>
            </a:pPr>
            <a:r>
              <a:rPr lang="en-GB" sz="1050" dirty="0"/>
              <a:t>Improving choice, personalisation </a:t>
            </a:r>
            <a:r>
              <a:rPr lang="en-GB" sz="1050" dirty="0" smtClean="0"/>
              <a:t>and continuity </a:t>
            </a:r>
            <a:r>
              <a:rPr lang="en-GB" sz="1050" dirty="0"/>
              <a:t>of </a:t>
            </a:r>
            <a:r>
              <a:rPr lang="en-GB" sz="1050" dirty="0" smtClean="0"/>
              <a:t>carer			</a:t>
            </a:r>
            <a:r>
              <a:rPr lang="en-GB" sz="1050" dirty="0" smtClean="0"/>
              <a:t>18</a:t>
            </a:r>
            <a:endParaRPr lang="en-GB" sz="1050" i="1" dirty="0" smtClean="0"/>
          </a:p>
          <a:p>
            <a:pPr marL="0" indent="719138">
              <a:buNone/>
            </a:pPr>
            <a:r>
              <a:rPr lang="en-GB" sz="1050" dirty="0"/>
              <a:t>Putting the individual, quality and safety at the core of our service </a:t>
            </a:r>
            <a:r>
              <a:rPr lang="en-GB" sz="1050" dirty="0" smtClean="0"/>
              <a:t>delivery		</a:t>
            </a:r>
            <a:r>
              <a:rPr lang="en-GB" sz="1050" dirty="0" smtClean="0"/>
              <a:t>21</a:t>
            </a:r>
          </a:p>
          <a:p>
            <a:pPr marL="0" indent="719138">
              <a:buNone/>
            </a:pPr>
            <a:r>
              <a:rPr lang="en-GB" sz="1050" dirty="0"/>
              <a:t>	</a:t>
            </a:r>
            <a:r>
              <a:rPr lang="en-GB" sz="1050" dirty="0" smtClean="0"/>
              <a:t>Neonatal Care						25</a:t>
            </a:r>
          </a:p>
          <a:p>
            <a:pPr marL="0" indent="719138">
              <a:buNone/>
            </a:pPr>
            <a:r>
              <a:rPr lang="en-GB" sz="1050" dirty="0" smtClean="0"/>
              <a:t>	Provider Quality Improvement					27</a:t>
            </a:r>
            <a:endParaRPr lang="en-GB" sz="1050" dirty="0" smtClean="0"/>
          </a:p>
          <a:p>
            <a:pPr marL="0" indent="719138">
              <a:buNone/>
            </a:pPr>
            <a:r>
              <a:rPr lang="en-GB" sz="1050" dirty="0"/>
              <a:t>Delivering Improvements in Perinatal Mental </a:t>
            </a:r>
            <a:r>
              <a:rPr lang="en-GB" sz="1050" dirty="0" smtClean="0"/>
              <a:t>Health				</a:t>
            </a:r>
            <a:r>
              <a:rPr lang="en-GB" sz="1050" dirty="0" smtClean="0"/>
              <a:t>28</a:t>
            </a:r>
            <a:endParaRPr lang="en-GB" sz="1050" dirty="0" smtClean="0"/>
          </a:p>
          <a:p>
            <a:pPr marL="0" indent="719138">
              <a:buNone/>
            </a:pPr>
            <a:r>
              <a:rPr lang="en-GB" sz="1050" dirty="0"/>
              <a:t>M</a:t>
            </a:r>
            <a:r>
              <a:rPr lang="en-GB" sz="1050" dirty="0" smtClean="0"/>
              <a:t>ulti </a:t>
            </a:r>
            <a:r>
              <a:rPr lang="en-GB" sz="1050" dirty="0"/>
              <a:t>professional working and </a:t>
            </a:r>
            <a:r>
              <a:rPr lang="en-GB" sz="1050" dirty="0" smtClean="0"/>
              <a:t>governance				</a:t>
            </a:r>
            <a:r>
              <a:rPr lang="en-GB" sz="1050" dirty="0" smtClean="0"/>
              <a:t>30</a:t>
            </a:r>
            <a:endParaRPr lang="en-GB" sz="1050" b="1" i="1" dirty="0"/>
          </a:p>
          <a:p>
            <a:pPr marL="0" indent="0">
              <a:buNone/>
            </a:pPr>
            <a:r>
              <a:rPr lang="en-GB" sz="1050" b="1" dirty="0"/>
              <a:t>Chapter </a:t>
            </a:r>
            <a:r>
              <a:rPr lang="en-GB" sz="1050" b="1" dirty="0" smtClean="0"/>
              <a:t>3 Supporting </a:t>
            </a:r>
            <a:r>
              <a:rPr lang="en-GB" sz="1050" b="1" dirty="0"/>
              <a:t>Work </a:t>
            </a:r>
            <a:r>
              <a:rPr lang="en-GB" sz="1050" b="1" dirty="0" smtClean="0"/>
              <a:t>Streams					</a:t>
            </a:r>
            <a:r>
              <a:rPr lang="en-GB" sz="1050" b="1" dirty="0" smtClean="0"/>
              <a:t>33</a:t>
            </a:r>
            <a:endParaRPr lang="en-GB" sz="1050" b="1" dirty="0" smtClean="0"/>
          </a:p>
          <a:p>
            <a:pPr marL="719138" indent="0">
              <a:buNone/>
            </a:pPr>
            <a:r>
              <a:rPr lang="en-GB" sz="1050" dirty="0"/>
              <a:t>Commissioning Models / Partnership </a:t>
            </a:r>
            <a:r>
              <a:rPr lang="en-GB" sz="1050" dirty="0" smtClean="0"/>
              <a:t>Working				34</a:t>
            </a:r>
          </a:p>
          <a:p>
            <a:pPr marL="719138" indent="0">
              <a:buNone/>
            </a:pPr>
            <a:r>
              <a:rPr lang="en-GB" sz="1050" dirty="0" smtClean="0"/>
              <a:t>Co-production</a:t>
            </a:r>
            <a:r>
              <a:rPr lang="en-GB" sz="1050" dirty="0"/>
              <a:t>, Participation, Communication and </a:t>
            </a:r>
            <a:r>
              <a:rPr lang="en-GB" sz="1050" dirty="0" smtClean="0"/>
              <a:t>Engagement			</a:t>
            </a:r>
            <a:r>
              <a:rPr lang="en-GB" sz="1050" dirty="0" smtClean="0"/>
              <a:t>36</a:t>
            </a:r>
            <a:endParaRPr lang="en-GB" sz="1050" dirty="0" smtClean="0"/>
          </a:p>
          <a:p>
            <a:pPr marL="719138" indent="0">
              <a:buNone/>
            </a:pPr>
            <a:r>
              <a:rPr lang="en-GB" sz="1050" dirty="0" smtClean="0"/>
              <a:t>	Developing </a:t>
            </a:r>
            <a:r>
              <a:rPr lang="en-GB" sz="1050" dirty="0"/>
              <a:t>Women and Family </a:t>
            </a:r>
            <a:r>
              <a:rPr lang="en-GB" sz="1050" dirty="0" smtClean="0"/>
              <a:t>Perspectives				</a:t>
            </a:r>
            <a:r>
              <a:rPr lang="en-GB" sz="1050" dirty="0" smtClean="0"/>
              <a:t>37</a:t>
            </a:r>
            <a:endParaRPr lang="en-GB" sz="1050" dirty="0"/>
          </a:p>
          <a:p>
            <a:pPr marL="719138" indent="0">
              <a:buNone/>
            </a:pPr>
            <a:r>
              <a:rPr lang="en-GB" sz="1050" dirty="0"/>
              <a:t>Valuing </a:t>
            </a:r>
            <a:r>
              <a:rPr lang="en-GB" sz="1050" dirty="0" smtClean="0"/>
              <a:t> and Developing our Workforce				</a:t>
            </a:r>
            <a:r>
              <a:rPr lang="en-GB" sz="1050" dirty="0" smtClean="0"/>
              <a:t>38</a:t>
            </a:r>
            <a:endParaRPr lang="en-GB" sz="1050" dirty="0" smtClean="0"/>
          </a:p>
          <a:p>
            <a:pPr marL="719138" indent="0">
              <a:buNone/>
            </a:pPr>
            <a:r>
              <a:rPr lang="en-GB" sz="1050" b="1" dirty="0" smtClean="0">
                <a:solidFill>
                  <a:schemeClr val="tx2"/>
                </a:solidFill>
              </a:rPr>
              <a:t>	</a:t>
            </a:r>
            <a:r>
              <a:rPr lang="en-GB" sz="1050" dirty="0" smtClean="0"/>
              <a:t>Workforce </a:t>
            </a:r>
            <a:r>
              <a:rPr lang="en-GB" sz="1050" dirty="0"/>
              <a:t>Options / Models under Consideration</a:t>
            </a:r>
            <a:r>
              <a:rPr lang="en-GB" sz="1050" dirty="0" smtClean="0"/>
              <a:t>		</a:t>
            </a:r>
            <a:r>
              <a:rPr lang="en-GB" sz="1050" dirty="0" smtClean="0"/>
              <a:t>		39</a:t>
            </a:r>
            <a:endParaRPr lang="en-GB" sz="1050" dirty="0" smtClean="0"/>
          </a:p>
          <a:p>
            <a:pPr marL="719138" indent="0">
              <a:buNone/>
            </a:pPr>
            <a:r>
              <a:rPr lang="en-GB" sz="1050" dirty="0" smtClean="0"/>
              <a:t>Finances						</a:t>
            </a:r>
            <a:r>
              <a:rPr lang="en-GB" sz="1050" dirty="0" smtClean="0"/>
              <a:t>40</a:t>
            </a:r>
            <a:endParaRPr lang="en-GB" sz="1050" dirty="0" smtClean="0"/>
          </a:p>
          <a:p>
            <a:pPr marL="719138" indent="0">
              <a:buNone/>
            </a:pPr>
            <a:r>
              <a:rPr lang="en-GB" sz="1050" dirty="0" smtClean="0"/>
              <a:t>Risks</a:t>
            </a:r>
            <a:r>
              <a:rPr lang="en-GB" sz="1050" dirty="0" smtClean="0"/>
              <a:t>						</a:t>
            </a:r>
            <a:r>
              <a:rPr lang="en-GB" sz="1050" dirty="0" smtClean="0"/>
              <a:t>41</a:t>
            </a:r>
            <a:endParaRPr lang="en-GB" sz="1050" dirty="0" smtClean="0"/>
          </a:p>
          <a:p>
            <a:pPr marL="719138" indent="0">
              <a:buNone/>
            </a:pPr>
            <a:r>
              <a:rPr lang="en-GB" sz="1050" dirty="0" smtClean="0"/>
              <a:t>Equality Impact </a:t>
            </a:r>
            <a:r>
              <a:rPr lang="en-GB" sz="1050" dirty="0" smtClean="0"/>
              <a:t>Assessment / Privacy Impact Assessment</a:t>
            </a:r>
            <a:r>
              <a:rPr lang="en-GB" sz="1050" dirty="0" smtClean="0"/>
              <a:t>			</a:t>
            </a:r>
            <a:r>
              <a:rPr lang="en-GB" sz="1050" dirty="0" smtClean="0"/>
              <a:t>45</a:t>
            </a:r>
            <a:endParaRPr lang="en-GB" sz="1050" dirty="0" smtClean="0"/>
          </a:p>
          <a:p>
            <a:pPr marL="719138" indent="0">
              <a:buNone/>
            </a:pPr>
            <a:r>
              <a:rPr lang="en-GB" sz="1050" dirty="0" smtClean="0"/>
              <a:t>				</a:t>
            </a:r>
            <a:endParaRPr lang="en-GB" sz="1050" dirty="0"/>
          </a:p>
        </p:txBody>
      </p:sp>
      <p:sp>
        <p:nvSpPr>
          <p:cNvPr id="4" name="Slide Number Placeholder 3"/>
          <p:cNvSpPr>
            <a:spLocks noGrp="1"/>
          </p:cNvSpPr>
          <p:nvPr>
            <p:ph type="sldNum" sz="quarter" idx="12"/>
          </p:nvPr>
        </p:nvSpPr>
        <p:spPr/>
        <p:txBody>
          <a:bodyPr/>
          <a:lstStyle/>
          <a:p>
            <a:fld id="{471637F2-561A-480F-87B6-BFA192677A7E}" type="slidenum">
              <a:rPr lang="en-GB" smtClean="0"/>
              <a:t>4</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608841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rgbClr val="92D050"/>
          </a:solidFill>
        </p:spPr>
        <p:txBody>
          <a:bodyPr>
            <a:normAutofit/>
          </a:bodyPr>
          <a:lstStyle/>
          <a:p>
            <a:pPr algn="l"/>
            <a:r>
              <a:rPr lang="en-GB" sz="2500" b="1" dirty="0" smtClean="0">
                <a:solidFill>
                  <a:schemeClr val="tx2"/>
                </a:solidFill>
              </a:rPr>
              <a:t>Finances</a:t>
            </a:r>
            <a:endParaRPr lang="en-GB" sz="2500" b="1" dirty="0">
              <a:solidFill>
                <a:schemeClr val="tx2"/>
              </a:solidFill>
            </a:endParaRPr>
          </a:p>
        </p:txBody>
      </p:sp>
      <p:sp>
        <p:nvSpPr>
          <p:cNvPr id="3" name="Content Placeholder 2"/>
          <p:cNvSpPr>
            <a:spLocks noGrp="1"/>
          </p:cNvSpPr>
          <p:nvPr>
            <p:ph idx="1"/>
          </p:nvPr>
        </p:nvSpPr>
        <p:spPr>
          <a:xfrm>
            <a:off x="457200" y="932606"/>
            <a:ext cx="4042792" cy="5193557"/>
          </a:xfrm>
          <a:ln>
            <a:no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GB" sz="1200" b="1" dirty="0" smtClean="0">
                <a:solidFill>
                  <a:schemeClr val="tx2"/>
                </a:solidFill>
              </a:rPr>
              <a:t>LMS Finances</a:t>
            </a:r>
          </a:p>
          <a:p>
            <a:pPr marL="0" indent="0">
              <a:buNone/>
            </a:pPr>
            <a:r>
              <a:rPr lang="en-GB" sz="1200" dirty="0" smtClean="0">
                <a:solidFill>
                  <a:schemeClr val="tx1"/>
                </a:solidFill>
              </a:rPr>
              <a:t>The LMS, as part of the HCV STP, will adhere to the financial parameters set out and utilised across the footprint.</a:t>
            </a:r>
          </a:p>
          <a:p>
            <a:pPr marL="0" indent="0">
              <a:buNone/>
            </a:pPr>
            <a:endParaRPr lang="en-GB" sz="1200" dirty="0" smtClean="0">
              <a:solidFill>
                <a:schemeClr val="tx1"/>
              </a:solidFill>
            </a:endParaRPr>
          </a:p>
          <a:p>
            <a:pPr marL="0" indent="0">
              <a:buNone/>
            </a:pPr>
            <a:r>
              <a:rPr lang="en-GB" sz="1200" dirty="0" smtClean="0">
                <a:solidFill>
                  <a:schemeClr val="tx1"/>
                </a:solidFill>
              </a:rPr>
              <a:t>Review of the spend on midwifery and obstetric care  has demonstrated that there is no consistency across the three main contracts in how activity is collated; for example:</a:t>
            </a:r>
          </a:p>
          <a:p>
            <a:pPr marL="0" indent="0">
              <a:buNone/>
            </a:pPr>
            <a:r>
              <a:rPr lang="en-GB" sz="1200" dirty="0" smtClean="0">
                <a:solidFill>
                  <a:schemeClr val="tx1"/>
                </a:solidFill>
              </a:rPr>
              <a:t>NHS Hull and NHS East Riding appear to spend the most</a:t>
            </a:r>
          </a:p>
          <a:p>
            <a:pPr marL="0" indent="0">
              <a:buNone/>
            </a:pPr>
            <a:r>
              <a:rPr lang="en-GB" sz="1200" dirty="0" smtClean="0">
                <a:solidFill>
                  <a:schemeClr val="tx1"/>
                </a:solidFill>
              </a:rPr>
              <a:t>NHS North East Lincolnshire appears to spend least</a:t>
            </a:r>
          </a:p>
          <a:p>
            <a:pPr marL="0" indent="0">
              <a:buNone/>
            </a:pPr>
            <a:r>
              <a:rPr lang="en-GB" sz="1200" dirty="0" smtClean="0">
                <a:solidFill>
                  <a:schemeClr val="tx1"/>
                </a:solidFill>
              </a:rPr>
              <a:t>However North East Lincolnshire monitor their spend via HRGs, which the other areas don’t and this potentially impacts upon the identified figures</a:t>
            </a:r>
          </a:p>
          <a:p>
            <a:pPr marL="0" indent="0">
              <a:buNone/>
            </a:pPr>
            <a:endParaRPr lang="en-GB" sz="1200" dirty="0" smtClean="0">
              <a:solidFill>
                <a:schemeClr val="tx1"/>
              </a:solidFill>
            </a:endParaRPr>
          </a:p>
          <a:p>
            <a:pPr marL="0" indent="0">
              <a:buNone/>
            </a:pPr>
            <a:r>
              <a:rPr lang="en-GB" sz="1200" b="1" dirty="0">
                <a:solidFill>
                  <a:schemeClr val="tx2"/>
                </a:solidFill>
              </a:rPr>
              <a:t>STP Finances</a:t>
            </a:r>
          </a:p>
          <a:p>
            <a:pPr marL="0" indent="0">
              <a:buNone/>
            </a:pPr>
            <a:r>
              <a:rPr lang="en-GB" sz="1200" dirty="0"/>
              <a:t>STP Finance design principles:</a:t>
            </a:r>
          </a:p>
          <a:p>
            <a:pPr marL="174625" indent="-174625"/>
            <a:r>
              <a:rPr lang="en-GB" sz="1200" dirty="0"/>
              <a:t>Operate a single control total for HCV STP; early work has commenced to ensure that the single control total operates formally from 2017/18</a:t>
            </a:r>
          </a:p>
          <a:p>
            <a:pPr marL="174625" indent="-174625"/>
            <a:r>
              <a:rPr lang="en-GB" sz="1200" dirty="0"/>
              <a:t>Look at establishing alternative payment mechanisms for 2017/18 onwards which have collective focus on managing activity levels and reducing cost. Two main models are in use across the STP:</a:t>
            </a:r>
          </a:p>
          <a:p>
            <a:pPr marL="360363" indent="-185738"/>
            <a:r>
              <a:rPr lang="en-GB" sz="1200" dirty="0"/>
              <a:t>Capped Expenditure Programme </a:t>
            </a:r>
          </a:p>
          <a:p>
            <a:pPr marL="574675" lvl="1" indent="-174625"/>
            <a:r>
              <a:rPr lang="en-GB" sz="1200" dirty="0"/>
              <a:t>York health economy</a:t>
            </a:r>
          </a:p>
          <a:p>
            <a:pPr marL="574675" lvl="1" indent="-174625"/>
            <a:r>
              <a:rPr lang="en-GB" sz="1200" dirty="0"/>
              <a:t>North and North East Lincolnshire health economy</a:t>
            </a:r>
          </a:p>
          <a:p>
            <a:pPr marL="360363" indent="-185738"/>
            <a:r>
              <a:rPr lang="en-GB" sz="1200" dirty="0"/>
              <a:t>Aligned Incentive Contract</a:t>
            </a:r>
          </a:p>
          <a:p>
            <a:pPr marL="574675" lvl="1" indent="-174625"/>
            <a:r>
              <a:rPr lang="en-GB" sz="1200" dirty="0"/>
              <a:t>Hull and East Riding health economy</a:t>
            </a:r>
          </a:p>
          <a:p>
            <a:pPr marL="0" indent="0">
              <a:buNone/>
            </a:pPr>
            <a:endParaRPr lang="en-GB" sz="1200" dirty="0">
              <a:solidFill>
                <a:schemeClr val="tx1"/>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40</a:t>
            </a:fld>
            <a:endParaRPr lang="en-GB" dirty="0"/>
          </a:p>
        </p:txBody>
      </p:sp>
      <p:pic>
        <p:nvPicPr>
          <p:cNvPr id="5"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4651222" y="980728"/>
            <a:ext cx="4042792" cy="5472608"/>
          </a:xfrm>
          <a:prstGeom prst="rect">
            <a:avLst/>
          </a:prstGeom>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92075" lvl="1" indent="0">
              <a:buNone/>
            </a:pPr>
            <a:r>
              <a:rPr lang="en-GB" sz="1200" b="1" dirty="0" smtClean="0">
                <a:solidFill>
                  <a:schemeClr val="tx2"/>
                </a:solidFill>
              </a:rPr>
              <a:t>Financial Planning Assumptions</a:t>
            </a:r>
          </a:p>
          <a:p>
            <a:pPr marL="92075" lvl="1" indent="0">
              <a:buNone/>
            </a:pPr>
            <a:r>
              <a:rPr lang="en-GB" sz="1200" dirty="0" smtClean="0"/>
              <a:t>LMS activity growth will be in line with STP planned population growth</a:t>
            </a:r>
          </a:p>
          <a:p>
            <a:pPr marL="263525" lvl="1" indent="-171450">
              <a:buFont typeface="Wingdings" panose="05000000000000000000" pitchFamily="2" charset="2"/>
              <a:buChar char="ü"/>
            </a:pPr>
            <a:r>
              <a:rPr lang="en-GB" sz="1200" dirty="0" smtClean="0"/>
              <a:t>Confirmed birth rate growth within parameters of predicted population growth</a:t>
            </a:r>
          </a:p>
          <a:p>
            <a:pPr marL="92075" lvl="1" indent="0">
              <a:buNone/>
            </a:pPr>
            <a:r>
              <a:rPr lang="en-GB" sz="1200" dirty="0" smtClean="0"/>
              <a:t>The  system needs to deliver efficiencies to meet financial parameters</a:t>
            </a:r>
          </a:p>
          <a:p>
            <a:pPr marL="263525" lvl="1" indent="-171450">
              <a:buFont typeface="Wingdings" panose="05000000000000000000" pitchFamily="2" charset="2"/>
              <a:buChar char="ü"/>
            </a:pPr>
            <a:r>
              <a:rPr lang="en-GB" sz="1200" dirty="0" smtClean="0"/>
              <a:t>By ensuring women  can choose  the care model they prefer and ensuring they get the right care first time efficiencies will be delivered by reduction in duplication</a:t>
            </a:r>
          </a:p>
          <a:p>
            <a:pPr marL="92075" lvl="1" indent="0">
              <a:buNone/>
            </a:pPr>
            <a:r>
              <a:rPr lang="en-GB" sz="1200" dirty="0" smtClean="0"/>
              <a:t>Innovative contracting models to be utilised</a:t>
            </a:r>
          </a:p>
          <a:p>
            <a:pPr marL="263525" lvl="1" indent="-171450">
              <a:buFont typeface="Wingdings" panose="05000000000000000000" pitchFamily="2" charset="2"/>
              <a:buChar char="ü"/>
            </a:pPr>
            <a:r>
              <a:rPr lang="en-GB" sz="1200" dirty="0" smtClean="0"/>
              <a:t>Impact of proposed maternity tariffs needs assessing when available</a:t>
            </a:r>
          </a:p>
          <a:p>
            <a:pPr marL="92075" lvl="1" indent="0">
              <a:buNone/>
            </a:pPr>
            <a:endParaRPr lang="en-GB" sz="1200" dirty="0"/>
          </a:p>
          <a:p>
            <a:pPr marL="92075" lvl="1" indent="0">
              <a:buNone/>
            </a:pPr>
            <a:r>
              <a:rPr lang="en-GB" sz="1200" b="1" dirty="0" smtClean="0">
                <a:solidFill>
                  <a:schemeClr val="tx2"/>
                </a:solidFill>
              </a:rPr>
              <a:t>Financial Planning Next Steps</a:t>
            </a:r>
          </a:p>
          <a:p>
            <a:pPr marL="263525" lvl="1" indent="-171450">
              <a:buFont typeface="Wingdings" panose="05000000000000000000" pitchFamily="2" charset="2"/>
              <a:buChar char="Ø"/>
            </a:pPr>
            <a:r>
              <a:rPr lang="en-GB" sz="1200" dirty="0" smtClean="0">
                <a:solidFill>
                  <a:schemeClr val="tx1"/>
                </a:solidFill>
              </a:rPr>
              <a:t>Work is required to systemise how  maternity activity and finance is recorded across the LMS</a:t>
            </a:r>
          </a:p>
          <a:p>
            <a:pPr marL="263525" lvl="1" indent="-171450">
              <a:buFont typeface="Wingdings" panose="05000000000000000000" pitchFamily="2" charset="2"/>
              <a:buChar char="Ø"/>
            </a:pPr>
            <a:r>
              <a:rPr lang="en-GB" sz="1200" dirty="0" smtClean="0">
                <a:solidFill>
                  <a:schemeClr val="tx1"/>
                </a:solidFill>
              </a:rPr>
              <a:t>Predicted spend by 2020 to be calculated based on predicted increase in maternity activity</a:t>
            </a:r>
          </a:p>
          <a:p>
            <a:pPr marL="263525" lvl="1" indent="-171450">
              <a:buFont typeface="Wingdings" panose="05000000000000000000" pitchFamily="2" charset="2"/>
              <a:buChar char="Ø"/>
            </a:pPr>
            <a:r>
              <a:rPr lang="en-GB" sz="1200" dirty="0" smtClean="0">
                <a:solidFill>
                  <a:schemeClr val="tx1"/>
                </a:solidFill>
              </a:rPr>
              <a:t>Impact of changes to midwifery delivery models and workforce numbers to be modelled</a:t>
            </a:r>
          </a:p>
          <a:p>
            <a:pPr marL="263525" lvl="1" indent="-171450">
              <a:buFont typeface="Wingdings" panose="05000000000000000000" pitchFamily="2" charset="2"/>
              <a:buChar char="Ø"/>
            </a:pPr>
            <a:r>
              <a:rPr lang="en-GB" sz="1200" dirty="0" smtClean="0">
                <a:solidFill>
                  <a:schemeClr val="tx1"/>
                </a:solidFill>
              </a:rPr>
              <a:t>Planned changes to services to be quantified with respect to both activity and finance</a:t>
            </a:r>
          </a:p>
          <a:p>
            <a:pPr marL="92075" lvl="1" indent="0">
              <a:buNone/>
            </a:pPr>
            <a:endParaRPr lang="en-GB" sz="1200" dirty="0" smtClean="0">
              <a:solidFill>
                <a:schemeClr val="tx1"/>
              </a:solidFill>
            </a:endParaRPr>
          </a:p>
          <a:p>
            <a:pPr marL="92075" lvl="1" indent="0">
              <a:buNone/>
            </a:pPr>
            <a:r>
              <a:rPr lang="en-GB" sz="1000" b="1" i="1" dirty="0" smtClean="0">
                <a:solidFill>
                  <a:schemeClr val="tx1"/>
                </a:solidFill>
              </a:rPr>
              <a:t>See appendix 2, project plans, sheet 5, cross cutting , outcome </a:t>
            </a:r>
            <a:r>
              <a:rPr lang="en-GB" sz="1000" b="1" i="1" dirty="0" smtClean="0">
                <a:solidFill>
                  <a:schemeClr val="tx1"/>
                </a:solidFill>
              </a:rPr>
              <a:t>3 </a:t>
            </a:r>
            <a:r>
              <a:rPr lang="en-GB" sz="1000" b="1" i="1" dirty="0" smtClean="0">
                <a:solidFill>
                  <a:schemeClr val="tx1"/>
                </a:solidFill>
              </a:rPr>
              <a:t>for details</a:t>
            </a:r>
          </a:p>
          <a:p>
            <a:pPr marL="92075" lvl="1" indent="0">
              <a:buNone/>
            </a:pPr>
            <a:endParaRPr lang="en-GB" sz="1200" dirty="0" smtClean="0"/>
          </a:p>
          <a:p>
            <a:pPr marL="92075" lvl="1" indent="0">
              <a:buNone/>
            </a:pPr>
            <a:endParaRPr lang="en-GB" sz="1200" dirty="0" smtClean="0"/>
          </a:p>
        </p:txBody>
      </p:sp>
      <p:sp>
        <p:nvSpPr>
          <p:cNvPr id="7" name="Footer Placeholder 6"/>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22675517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71637F2-561A-480F-87B6-BFA192677A7E}" type="slidenum">
              <a:rPr lang="en-GB" smtClean="0"/>
              <a:t>41</a:t>
            </a:fld>
            <a:endParaRPr lang="en-GB" dirty="0"/>
          </a:p>
        </p:txBody>
      </p:sp>
      <p:pic>
        <p:nvPicPr>
          <p:cNvPr id="5"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GB" dirty="0" smtClean="0"/>
              <a:t>LMS Plan V4 170921</a:t>
            </a:r>
            <a:endParaRPr lang="en-GB" dirty="0"/>
          </a:p>
        </p:txBody>
      </p:sp>
      <p:grpSp>
        <p:nvGrpSpPr>
          <p:cNvPr id="6" name="Group 5"/>
          <p:cNvGrpSpPr/>
          <p:nvPr/>
        </p:nvGrpSpPr>
        <p:grpSpPr>
          <a:xfrm>
            <a:off x="827584" y="332657"/>
            <a:ext cx="7272808" cy="6120679"/>
            <a:chOff x="827584" y="332657"/>
            <a:chExt cx="7272808" cy="6120679"/>
          </a:xfrm>
        </p:grpSpPr>
        <p:graphicFrame>
          <p:nvGraphicFramePr>
            <p:cNvPr id="8" name="Chart 7"/>
            <p:cNvGraphicFramePr>
              <a:graphicFrameLocks/>
            </p:cNvGraphicFramePr>
            <p:nvPr>
              <p:extLst>
                <p:ext uri="{D42A27DB-BD31-4B8C-83A1-F6EECF244321}">
                  <p14:modId xmlns:p14="http://schemas.microsoft.com/office/powerpoint/2010/main" val="1817993151"/>
                </p:ext>
              </p:extLst>
            </p:nvPr>
          </p:nvGraphicFramePr>
          <p:xfrm>
            <a:off x="827584" y="332657"/>
            <a:ext cx="7272808" cy="295232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709799716"/>
                </p:ext>
              </p:extLst>
            </p:nvPr>
          </p:nvGraphicFramePr>
          <p:xfrm>
            <a:off x="827584" y="3284985"/>
            <a:ext cx="7272808" cy="3168351"/>
          </p:xfrm>
          <a:graphic>
            <a:graphicData uri="http://schemas.openxmlformats.org/drawingml/2006/chart">
              <c:chart xmlns:c="http://schemas.openxmlformats.org/drawingml/2006/chart" xmlns:r="http://schemas.openxmlformats.org/officeDocument/2006/relationships" r:id="rId4"/>
            </a:graphicData>
          </a:graphic>
        </p:graphicFrame>
      </p:grpSp>
    </p:spTree>
    <p:extLst>
      <p:ext uri="{BB962C8B-B14F-4D97-AF65-F5344CB8AC3E}">
        <p14:creationId xmlns:p14="http://schemas.microsoft.com/office/powerpoint/2010/main" val="19421345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7968"/>
          </a:xfrm>
          <a:solidFill>
            <a:srgbClr val="92D050"/>
          </a:solidFill>
        </p:spPr>
        <p:txBody>
          <a:bodyPr>
            <a:normAutofit/>
          </a:bodyPr>
          <a:lstStyle/>
          <a:p>
            <a:pPr algn="l"/>
            <a:r>
              <a:rPr lang="en-GB" sz="2500" b="1" dirty="0" smtClean="0">
                <a:solidFill>
                  <a:schemeClr val="tx2"/>
                </a:solidFill>
              </a:rPr>
              <a:t>Risks – Top Programme Risks</a:t>
            </a:r>
            <a:endParaRPr lang="en-GB" sz="2500" b="1" dirty="0">
              <a:solidFill>
                <a:schemeClr val="tx2"/>
              </a:solidFill>
            </a:endParaRPr>
          </a:p>
        </p:txBody>
      </p:sp>
      <p:sp>
        <p:nvSpPr>
          <p:cNvPr id="3" name="Content Placeholder 2"/>
          <p:cNvSpPr>
            <a:spLocks noGrp="1"/>
          </p:cNvSpPr>
          <p:nvPr>
            <p:ph idx="1"/>
          </p:nvPr>
        </p:nvSpPr>
        <p:spPr>
          <a:xfrm>
            <a:off x="467544" y="1124744"/>
            <a:ext cx="8229600" cy="4785395"/>
          </a:xfrm>
        </p:spPr>
        <p:txBody>
          <a:bodyPr>
            <a:normAutofit/>
          </a:bodyPr>
          <a:lstStyle/>
          <a:p>
            <a:pPr marL="0" indent="0">
              <a:buNone/>
            </a:pPr>
            <a:endParaRPr lang="en-GB" sz="1200" dirty="0"/>
          </a:p>
          <a:p>
            <a:pPr marL="0" indent="0">
              <a:buNone/>
            </a:pPr>
            <a:endParaRPr lang="en-GB" sz="1200" dirty="0"/>
          </a:p>
        </p:txBody>
      </p:sp>
      <p:sp>
        <p:nvSpPr>
          <p:cNvPr id="4" name="Slide Number Placeholder 3"/>
          <p:cNvSpPr>
            <a:spLocks noGrp="1"/>
          </p:cNvSpPr>
          <p:nvPr>
            <p:ph type="sldNum" sz="quarter" idx="12"/>
          </p:nvPr>
        </p:nvSpPr>
        <p:spPr/>
        <p:txBody>
          <a:bodyPr/>
          <a:lstStyle/>
          <a:p>
            <a:fld id="{471637F2-561A-480F-87B6-BFA192677A7E}" type="slidenum">
              <a:rPr lang="en-GB" smtClean="0"/>
              <a:t>42</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9401386"/>
              </p:ext>
            </p:extLst>
          </p:nvPr>
        </p:nvGraphicFramePr>
        <p:xfrm>
          <a:off x="467545" y="932606"/>
          <a:ext cx="8118900" cy="4648200"/>
        </p:xfrm>
        <a:graphic>
          <a:graphicData uri="http://schemas.openxmlformats.org/drawingml/2006/table">
            <a:tbl>
              <a:tblPr firstRow="1" bandRow="1">
                <a:tableStyleId>{5940675A-B579-460E-94D1-54222C63F5DA}</a:tableStyleId>
              </a:tblPr>
              <a:tblGrid>
                <a:gridCol w="2706300"/>
                <a:gridCol w="2706300"/>
                <a:gridCol w="2706300"/>
              </a:tblGrid>
              <a:tr h="250115">
                <a:tc>
                  <a:txBody>
                    <a:bodyPr/>
                    <a:lstStyle/>
                    <a:p>
                      <a:r>
                        <a:rPr lang="en-GB" sz="1100" b="1" dirty="0" smtClean="0">
                          <a:solidFill>
                            <a:schemeClr val="tx2"/>
                          </a:solidFill>
                        </a:rPr>
                        <a:t>Risk</a:t>
                      </a:r>
                      <a:endParaRPr lang="en-GB" sz="1100" b="1" dirty="0">
                        <a:solidFill>
                          <a:schemeClr val="tx2"/>
                        </a:solidFill>
                      </a:endParaRPr>
                    </a:p>
                  </a:txBody>
                  <a:tcPr/>
                </a:tc>
                <a:tc>
                  <a:txBody>
                    <a:bodyPr/>
                    <a:lstStyle/>
                    <a:p>
                      <a:r>
                        <a:rPr lang="en-GB" sz="1100" b="1" dirty="0" smtClean="0">
                          <a:solidFill>
                            <a:schemeClr val="tx2"/>
                          </a:solidFill>
                        </a:rPr>
                        <a:t>Impact</a:t>
                      </a:r>
                      <a:endParaRPr lang="en-GB" sz="1100" b="1" dirty="0">
                        <a:solidFill>
                          <a:schemeClr val="tx2"/>
                        </a:solidFill>
                      </a:endParaRPr>
                    </a:p>
                  </a:txBody>
                  <a:tcPr/>
                </a:tc>
                <a:tc>
                  <a:txBody>
                    <a:bodyPr/>
                    <a:lstStyle/>
                    <a:p>
                      <a:r>
                        <a:rPr lang="en-GB" sz="1100" b="1" dirty="0" smtClean="0">
                          <a:solidFill>
                            <a:schemeClr val="tx2"/>
                          </a:solidFill>
                        </a:rPr>
                        <a:t>Mitigation</a:t>
                      </a:r>
                      <a:endParaRPr lang="en-GB" sz="1100" b="1" dirty="0">
                        <a:solidFill>
                          <a:schemeClr val="tx2"/>
                        </a:solidFill>
                      </a:endParaRPr>
                    </a:p>
                  </a:txBody>
                  <a:tcPr/>
                </a:tc>
              </a:tr>
              <a:tr h="1048426">
                <a:tc>
                  <a:txBody>
                    <a:bodyPr/>
                    <a:lstStyle/>
                    <a:p>
                      <a:r>
                        <a:rPr lang="en-GB" sz="1100" dirty="0" smtClean="0"/>
                        <a:t>Competing</a:t>
                      </a:r>
                      <a:r>
                        <a:rPr lang="en-GB" sz="1100" baseline="0" dirty="0" smtClean="0"/>
                        <a:t> priorities between managing operational service challenges and developing/implementing strategic change leading to delays in delivering strategic change</a:t>
                      </a:r>
                      <a:endParaRPr lang="en-GB" sz="1100" dirty="0"/>
                    </a:p>
                  </a:txBody>
                  <a:tcPr/>
                </a:tc>
                <a:tc>
                  <a:txBody>
                    <a:bodyPr/>
                    <a:lstStyle/>
                    <a:p>
                      <a:pPr marL="171450" indent="-171450">
                        <a:buFont typeface="Arial" panose="020B0604020202020204" pitchFamily="34" charset="0"/>
                        <a:buChar char="•"/>
                      </a:pPr>
                      <a:r>
                        <a:rPr lang="en-GB" sz="1100" baseline="0" dirty="0" smtClean="0"/>
                        <a:t>Day to day operational management prioritised over strategic change</a:t>
                      </a:r>
                    </a:p>
                    <a:p>
                      <a:pPr marL="171450" indent="-171450">
                        <a:buFont typeface="Arial" panose="020B0604020202020204" pitchFamily="34" charset="0"/>
                        <a:buChar char="•"/>
                      </a:pPr>
                      <a:r>
                        <a:rPr lang="en-GB" sz="1100" baseline="0" dirty="0" smtClean="0"/>
                        <a:t>Changes not implemented in a timely manner</a:t>
                      </a:r>
                    </a:p>
                    <a:p>
                      <a:pPr marL="171450" indent="-171450">
                        <a:buFont typeface="Arial" panose="020B0604020202020204" pitchFamily="34" charset="0"/>
                        <a:buChar char="•"/>
                      </a:pPr>
                      <a:r>
                        <a:rPr lang="en-GB" sz="1100" baseline="0" dirty="0" smtClean="0"/>
                        <a:t>Loss of confidence in plans due to non-delivery</a:t>
                      </a:r>
                    </a:p>
                  </a:txBody>
                  <a:tcPr/>
                </a:tc>
                <a:tc>
                  <a:txBody>
                    <a:bodyPr/>
                    <a:lstStyle/>
                    <a:p>
                      <a:pPr marL="171450" indent="-171450">
                        <a:buFont typeface="Arial" panose="020B0604020202020204" pitchFamily="34" charset="0"/>
                        <a:buChar char="•"/>
                      </a:pPr>
                      <a:r>
                        <a:rPr lang="en-GB" sz="1100" dirty="0" smtClean="0"/>
                        <a:t>Commitment from all organisations, via the MOU, to support the strategic work</a:t>
                      </a:r>
                    </a:p>
                    <a:p>
                      <a:pPr marL="171450" indent="-171450">
                        <a:buFont typeface="Arial" panose="020B0604020202020204" pitchFamily="34" charset="0"/>
                        <a:buChar char="•"/>
                      </a:pPr>
                      <a:r>
                        <a:rPr lang="en-GB" sz="1100" dirty="0" smtClean="0"/>
                        <a:t>Effective programme management / project support</a:t>
                      </a:r>
                    </a:p>
                    <a:p>
                      <a:pPr marL="171450" indent="-171450">
                        <a:buFont typeface="Arial" panose="020B0604020202020204" pitchFamily="34" charset="0"/>
                        <a:buChar char="•"/>
                      </a:pPr>
                      <a:r>
                        <a:rPr lang="en-GB" sz="1100" dirty="0" smtClean="0"/>
                        <a:t>Deliverable plans with the right amount of ‘stretch’</a:t>
                      </a:r>
                    </a:p>
                  </a:txBody>
                  <a:tcPr/>
                </a:tc>
              </a:tr>
              <a:tr h="801737">
                <a:tc>
                  <a:txBody>
                    <a:bodyPr/>
                    <a:lstStyle/>
                    <a:p>
                      <a:r>
                        <a:rPr lang="en-GB" sz="1100" dirty="0" smtClean="0"/>
                        <a:t>Lack of availability of key, appropriately skilled workforce to support and deliver proposed changes</a:t>
                      </a:r>
                      <a:endParaRPr lang="en-GB" sz="1100" dirty="0"/>
                    </a:p>
                  </a:txBody>
                  <a:tcPr/>
                </a:tc>
                <a:tc>
                  <a:txBody>
                    <a:bodyPr/>
                    <a:lstStyle/>
                    <a:p>
                      <a:pPr marL="171450" indent="-171450">
                        <a:buFont typeface="Arial" panose="020B0604020202020204" pitchFamily="34" charset="0"/>
                        <a:buChar char="•"/>
                      </a:pPr>
                      <a:r>
                        <a:rPr lang="en-GB" sz="1100" dirty="0" smtClean="0"/>
                        <a:t>Workforce constraints limits opportunities for staff to participate</a:t>
                      </a:r>
                    </a:p>
                    <a:p>
                      <a:pPr marL="171450" indent="-171450">
                        <a:buFont typeface="Arial" panose="020B0604020202020204" pitchFamily="34" charset="0"/>
                        <a:buChar char="•"/>
                      </a:pPr>
                      <a:r>
                        <a:rPr lang="en-GB" sz="1100" dirty="0" smtClean="0"/>
                        <a:t>Reluctance to consider alternative</a:t>
                      </a:r>
                      <a:r>
                        <a:rPr lang="en-GB" sz="1100" baseline="0" dirty="0" smtClean="0"/>
                        <a:t> working patterns as perceived as having negative impact</a:t>
                      </a:r>
                    </a:p>
                    <a:p>
                      <a:pPr marL="171450" indent="-171450">
                        <a:buFont typeface="Arial" panose="020B0604020202020204" pitchFamily="34" charset="0"/>
                        <a:buChar char="•"/>
                      </a:pPr>
                      <a:r>
                        <a:rPr lang="en-GB" sz="1100" baseline="0" dirty="0" smtClean="0"/>
                        <a:t>Insufficient staff to deliver the identified level of service</a:t>
                      </a:r>
                      <a:endParaRPr lang="en-GB" sz="1100" dirty="0"/>
                    </a:p>
                  </a:txBody>
                  <a:tcPr/>
                </a:tc>
                <a:tc>
                  <a:txBody>
                    <a:bodyPr/>
                    <a:lstStyle/>
                    <a:p>
                      <a:pPr marL="171450" indent="-171450">
                        <a:buFont typeface="Arial" panose="020B0604020202020204" pitchFamily="34" charset="0"/>
                        <a:buChar char="•"/>
                      </a:pPr>
                      <a:r>
                        <a:rPr lang="en-GB" sz="1100" dirty="0" smtClean="0"/>
                        <a:t>Involvement of staff early in plans to ensure high</a:t>
                      </a:r>
                      <a:r>
                        <a:rPr lang="en-GB" sz="1100" baseline="0" dirty="0" smtClean="0"/>
                        <a:t> levels of ownership</a:t>
                      </a:r>
                    </a:p>
                    <a:p>
                      <a:pPr marL="171450" indent="-171450">
                        <a:buFont typeface="Arial" panose="020B0604020202020204" pitchFamily="34" charset="0"/>
                        <a:buChar char="•"/>
                      </a:pPr>
                      <a:r>
                        <a:rPr lang="en-GB" sz="1100" baseline="0" dirty="0" smtClean="0"/>
                        <a:t>Models of sharing training, skills development/maintenance developed</a:t>
                      </a:r>
                    </a:p>
                    <a:p>
                      <a:pPr marL="171450" indent="-171450">
                        <a:buFont typeface="Arial" panose="020B0604020202020204" pitchFamily="34" charset="0"/>
                        <a:buChar char="•"/>
                      </a:pPr>
                      <a:r>
                        <a:rPr lang="en-GB" sz="1100" baseline="0" dirty="0" smtClean="0"/>
                        <a:t>Review plan timelines against projected staff availability / recruitment and training plans</a:t>
                      </a:r>
                      <a:endParaRPr lang="en-GB" sz="1100" dirty="0"/>
                    </a:p>
                  </a:txBody>
                  <a:tcPr/>
                </a:tc>
              </a:tr>
              <a:tr h="801737">
                <a:tc>
                  <a:txBody>
                    <a:bodyPr/>
                    <a:lstStyle/>
                    <a:p>
                      <a:r>
                        <a:rPr lang="en-GB" sz="1100" dirty="0" smtClean="0"/>
                        <a:t>Changes to workforce model and move towards more personalised</a:t>
                      </a:r>
                      <a:r>
                        <a:rPr lang="en-GB" sz="1100" baseline="0" dirty="0" smtClean="0"/>
                        <a:t> midwife led care leads to increased financial pressures on the system</a:t>
                      </a:r>
                      <a:endParaRPr lang="en-GB" sz="1100" dirty="0"/>
                    </a:p>
                  </a:txBody>
                  <a:tcPr/>
                </a:tc>
                <a:tc>
                  <a:txBody>
                    <a:bodyPr/>
                    <a:lstStyle/>
                    <a:p>
                      <a:pPr marL="171450" indent="-171450">
                        <a:buFont typeface="Arial" panose="020B0604020202020204" pitchFamily="34" charset="0"/>
                        <a:buChar char="•"/>
                      </a:pPr>
                      <a:r>
                        <a:rPr lang="en-GB" sz="1100" dirty="0" smtClean="0"/>
                        <a:t>Overall</a:t>
                      </a:r>
                      <a:r>
                        <a:rPr lang="en-GB" sz="1100" baseline="0" dirty="0" smtClean="0"/>
                        <a:t>  STP driver is around stabilising/reducing expenditure, if costs rise there will need to be a corresponding reduction elsewhere in the system</a:t>
                      </a:r>
                      <a:endParaRPr lang="en-GB" sz="1100" dirty="0"/>
                    </a:p>
                  </a:txBody>
                  <a:tcPr/>
                </a:tc>
                <a:tc>
                  <a:txBody>
                    <a:bodyPr/>
                    <a:lstStyle/>
                    <a:p>
                      <a:pPr marL="171450" indent="-171450">
                        <a:buFont typeface="Arial" panose="020B0604020202020204" pitchFamily="34" charset="0"/>
                        <a:buChar char="•"/>
                      </a:pPr>
                      <a:r>
                        <a:rPr lang="en-GB" sz="1100" dirty="0" smtClean="0"/>
                        <a:t>Review of national models being</a:t>
                      </a:r>
                      <a:r>
                        <a:rPr lang="en-GB" sz="1100" baseline="0" dirty="0" smtClean="0"/>
                        <a:t> developed to better understand associated cost pressures</a:t>
                      </a:r>
                    </a:p>
                    <a:p>
                      <a:pPr marL="171450" indent="-171450">
                        <a:buFont typeface="Arial" panose="020B0604020202020204" pitchFamily="34" charset="0"/>
                        <a:buChar char="•"/>
                      </a:pPr>
                      <a:r>
                        <a:rPr lang="en-GB" sz="1100" baseline="0" dirty="0" smtClean="0"/>
                        <a:t>Development of maternity personal budgets</a:t>
                      </a:r>
                      <a:endParaRPr lang="en-GB" sz="1100" dirty="0"/>
                    </a:p>
                  </a:txBody>
                  <a:tcPr/>
                </a:tc>
              </a:tr>
              <a:tr h="801737">
                <a:tc>
                  <a:txBody>
                    <a:bodyPr/>
                    <a:lstStyle/>
                    <a:p>
                      <a:r>
                        <a:rPr lang="en-GB" sz="1100" dirty="0" smtClean="0"/>
                        <a:t>Duplication of work between different workstreams</a:t>
                      </a:r>
                      <a:endParaRPr lang="en-GB" sz="1100" dirty="0"/>
                    </a:p>
                  </a:txBody>
                  <a:tcPr/>
                </a:tc>
                <a:tc>
                  <a:txBody>
                    <a:bodyPr/>
                    <a:lstStyle/>
                    <a:p>
                      <a:pPr marL="171450" indent="-171450">
                        <a:buFont typeface="Arial" panose="020B0604020202020204" pitchFamily="34" charset="0"/>
                        <a:buChar char="•"/>
                      </a:pPr>
                      <a:r>
                        <a:rPr lang="en-GB" sz="1100" dirty="0" smtClean="0"/>
                        <a:t>Time wasted doing things more than once</a:t>
                      </a:r>
                    </a:p>
                    <a:p>
                      <a:pPr marL="171450" indent="-171450">
                        <a:buFont typeface="Arial" panose="020B0604020202020204" pitchFamily="34" charset="0"/>
                        <a:buChar char="•"/>
                      </a:pPr>
                      <a:r>
                        <a:rPr lang="en-GB" sz="1100" dirty="0" smtClean="0"/>
                        <a:t>Different outcomes which then</a:t>
                      </a:r>
                      <a:r>
                        <a:rPr lang="en-GB" sz="1100" baseline="0" dirty="0" smtClean="0"/>
                        <a:t> need integrating</a:t>
                      </a:r>
                      <a:endParaRPr lang="en-GB" sz="1100" dirty="0"/>
                    </a:p>
                  </a:txBody>
                  <a:tcPr/>
                </a:tc>
                <a:tc>
                  <a:txBody>
                    <a:bodyPr/>
                    <a:lstStyle/>
                    <a:p>
                      <a:pPr marL="171450" indent="-171450">
                        <a:buFont typeface="Arial" panose="020B0604020202020204" pitchFamily="34" charset="0"/>
                        <a:buChar char="•"/>
                      </a:pPr>
                      <a:r>
                        <a:rPr lang="en-GB" sz="1100" dirty="0" smtClean="0"/>
                        <a:t>Strong governance structure</a:t>
                      </a:r>
                      <a:r>
                        <a:rPr lang="en-GB" sz="1100" baseline="0" dirty="0" smtClean="0"/>
                        <a:t> across the LMS</a:t>
                      </a:r>
                    </a:p>
                    <a:p>
                      <a:pPr marL="171450" indent="-171450">
                        <a:buFont typeface="Arial" panose="020B0604020202020204" pitchFamily="34" charset="0"/>
                        <a:buChar char="•"/>
                      </a:pPr>
                      <a:r>
                        <a:rPr lang="en-GB" sz="1100" baseline="0" dirty="0" smtClean="0"/>
                        <a:t>Monthly updating by workstreams to Exec</a:t>
                      </a:r>
                    </a:p>
                    <a:p>
                      <a:pPr marL="171450" indent="-171450">
                        <a:buFont typeface="Arial" panose="020B0604020202020204" pitchFamily="34" charset="0"/>
                        <a:buChar char="•"/>
                      </a:pPr>
                      <a:r>
                        <a:rPr lang="en-GB" sz="1100" baseline="0" dirty="0" smtClean="0"/>
                        <a:t>PMO to continually review for duplication</a:t>
                      </a:r>
                      <a:endParaRPr lang="en-GB" sz="1100" dirty="0"/>
                    </a:p>
                  </a:txBody>
                  <a:tcPr/>
                </a:tc>
              </a:tr>
            </a:tbl>
          </a:graphicData>
        </a:graphic>
      </p:graphicFrame>
      <p:sp>
        <p:nvSpPr>
          <p:cNvPr id="7" name="Footer Placeholder 6"/>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1425414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750236156"/>
              </p:ext>
            </p:extLst>
          </p:nvPr>
        </p:nvGraphicFramePr>
        <p:xfrm>
          <a:off x="467544" y="908720"/>
          <a:ext cx="8118900" cy="4015760"/>
        </p:xfrm>
        <a:graphic>
          <a:graphicData uri="http://schemas.openxmlformats.org/drawingml/2006/table">
            <a:tbl>
              <a:tblPr firstRow="1" bandRow="1">
                <a:tableStyleId>{5940675A-B579-460E-94D1-54222C63F5DA}</a:tableStyleId>
              </a:tblPr>
              <a:tblGrid>
                <a:gridCol w="2706300"/>
                <a:gridCol w="2706300"/>
                <a:gridCol w="2706300"/>
              </a:tblGrid>
              <a:tr h="388640">
                <a:tc>
                  <a:txBody>
                    <a:bodyPr/>
                    <a:lstStyle/>
                    <a:p>
                      <a:r>
                        <a:rPr lang="en-GB" sz="1100" b="1" dirty="0" smtClean="0">
                          <a:solidFill>
                            <a:schemeClr val="tx2"/>
                          </a:solidFill>
                        </a:rPr>
                        <a:t>Risk</a:t>
                      </a:r>
                      <a:endParaRPr lang="en-GB" sz="1100" b="1" dirty="0">
                        <a:solidFill>
                          <a:schemeClr val="tx2"/>
                        </a:solidFill>
                      </a:endParaRPr>
                    </a:p>
                  </a:txBody>
                  <a:tcPr/>
                </a:tc>
                <a:tc>
                  <a:txBody>
                    <a:bodyPr/>
                    <a:lstStyle/>
                    <a:p>
                      <a:r>
                        <a:rPr lang="en-GB" sz="1100" b="1" dirty="0" smtClean="0">
                          <a:solidFill>
                            <a:schemeClr val="tx2"/>
                          </a:solidFill>
                        </a:rPr>
                        <a:t>Impact</a:t>
                      </a:r>
                      <a:endParaRPr lang="en-GB" sz="1100" b="1" dirty="0">
                        <a:solidFill>
                          <a:schemeClr val="tx2"/>
                        </a:solidFill>
                      </a:endParaRPr>
                    </a:p>
                  </a:txBody>
                  <a:tcPr/>
                </a:tc>
                <a:tc>
                  <a:txBody>
                    <a:bodyPr/>
                    <a:lstStyle/>
                    <a:p>
                      <a:r>
                        <a:rPr lang="en-GB" sz="1100" b="1" dirty="0" smtClean="0">
                          <a:solidFill>
                            <a:schemeClr val="tx2"/>
                          </a:solidFill>
                        </a:rPr>
                        <a:t>Mitigation</a:t>
                      </a:r>
                      <a:endParaRPr lang="en-GB" sz="1100" b="1" dirty="0">
                        <a:solidFill>
                          <a:schemeClr val="tx2"/>
                        </a:solidFill>
                      </a:endParaRPr>
                    </a:p>
                  </a:txBody>
                  <a:tcPr/>
                </a:tc>
              </a:tr>
              <a:tr h="678393">
                <a:tc>
                  <a:txBody>
                    <a:bodyPr/>
                    <a:lstStyle/>
                    <a:p>
                      <a:r>
                        <a:rPr lang="en-GB" sz="1100" dirty="0" smtClean="0"/>
                        <a:t>Lack of wider professional engagement within the LMS workstreams </a:t>
                      </a:r>
                      <a:endParaRPr lang="en-GB" sz="1100" dirty="0"/>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Lack of awareness across the senior medical team about the work of the LMS</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Disengagement from the choice agenda</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Destabilisation of the LMS with potential that pathways of care will not be aligned to Obstetric care</a:t>
                      </a:r>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Raised at CEG meeting and the Obstetric Forum</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Request to be sent out again for full representation</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Alternative methods of communication to be agreed</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Agree LMS communication strategy</a:t>
                      </a:r>
                    </a:p>
                  </a:txBody>
                  <a:tcPr/>
                </a:tc>
              </a:tr>
              <a:tr h="678393">
                <a:tc>
                  <a:txBody>
                    <a:bodyPr/>
                    <a:lstStyle/>
                    <a:p>
                      <a:r>
                        <a:rPr lang="en-GB" sz="1100" kern="1200" dirty="0" smtClean="0">
                          <a:solidFill>
                            <a:schemeClr val="tx1"/>
                          </a:solidFill>
                          <a:effectLst/>
                          <a:latin typeface="+mn-lt"/>
                          <a:ea typeface="+mn-ea"/>
                          <a:cs typeface="+mn-cs"/>
                        </a:rPr>
                        <a:t>Inability to deliver all elements of the Task &amp; Finish Group for Choice, Personalisation, Continuity of Care, Maternity Voices Partnership</a:t>
                      </a:r>
                      <a:endParaRPr lang="en-GB" sz="1100" dirty="0"/>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Due to the large work programme for this particular group especially in relation to achieving the MVP the implementation of the recommendations from Better Births would be incomplete or not achieved</a:t>
                      </a:r>
                      <a:endParaRPr lang="en-GB" sz="1100" dirty="0"/>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 Proposal to the Executive Board that the MVP is separated and has its own Task and Finish Group</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 Utilising national funding appropriately to support a leadership framework within the LMS </a:t>
                      </a:r>
                    </a:p>
                  </a:txBody>
                  <a:tcPr/>
                </a:tc>
              </a:tr>
              <a:tr h="678393">
                <a:tc>
                  <a:txBody>
                    <a:bodyPr/>
                    <a:lstStyle/>
                    <a:p>
                      <a:r>
                        <a:rPr lang="en-GB" sz="1100" kern="1200" dirty="0" smtClean="0">
                          <a:solidFill>
                            <a:schemeClr val="tx1"/>
                          </a:solidFill>
                          <a:effectLst/>
                          <a:latin typeface="+mn-lt"/>
                          <a:ea typeface="+mn-ea"/>
                          <a:cs typeface="+mn-cs"/>
                        </a:rPr>
                        <a:t>Lack of Maternity Voices and Stakeholder engagement </a:t>
                      </a:r>
                      <a:endParaRPr lang="en-GB" sz="1100" dirty="0"/>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Non engagement of service users </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Developments of LMS would be constricted and would not be co-produced with service users</a:t>
                      </a:r>
                    </a:p>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Destabilisation of the LMS with potential that pathways of care will not be aligned to Obstetric care</a:t>
                      </a:r>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Proposal to the Executive Board that the role of service users is appropriately recognised and resourced </a:t>
                      </a:r>
                      <a:endParaRPr lang="en-GB" sz="1100" dirty="0"/>
                    </a:p>
                  </a:txBody>
                  <a:tcPr/>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43</a:t>
            </a:fld>
            <a:endParaRPr lang="en-GB" dirty="0"/>
          </a:p>
        </p:txBody>
      </p:sp>
      <p:sp>
        <p:nvSpPr>
          <p:cNvPr id="8" name="Title 1"/>
          <p:cNvSpPr>
            <a:spLocks noGrp="1"/>
          </p:cNvSpPr>
          <p:nvPr>
            <p:ph type="title"/>
          </p:nvPr>
        </p:nvSpPr>
        <p:spPr>
          <a:xfrm>
            <a:off x="457200" y="274638"/>
            <a:ext cx="8229600" cy="657968"/>
          </a:xfrm>
          <a:solidFill>
            <a:srgbClr val="92D050"/>
          </a:solidFill>
        </p:spPr>
        <p:txBody>
          <a:bodyPr>
            <a:normAutofit/>
          </a:bodyPr>
          <a:lstStyle/>
          <a:p>
            <a:pPr algn="l"/>
            <a:r>
              <a:rPr lang="en-GB" sz="2500" b="1" dirty="0" smtClean="0">
                <a:solidFill>
                  <a:schemeClr val="tx2"/>
                </a:solidFill>
              </a:rPr>
              <a:t>Risks – </a:t>
            </a:r>
            <a:r>
              <a:rPr lang="en-GB" sz="2500" b="1" dirty="0">
                <a:solidFill>
                  <a:srgbClr val="002060"/>
                </a:solidFill>
              </a:rPr>
              <a:t>Choice Personalisation and Continuity</a:t>
            </a:r>
          </a:p>
        </p:txBody>
      </p:sp>
    </p:spTree>
    <p:extLst>
      <p:ext uri="{BB962C8B-B14F-4D97-AF65-F5344CB8AC3E}">
        <p14:creationId xmlns:p14="http://schemas.microsoft.com/office/powerpoint/2010/main" val="3085688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rgbClr val="92D050"/>
          </a:solidFill>
        </p:spPr>
        <p:txBody>
          <a:bodyPr>
            <a:normAutofit/>
          </a:bodyPr>
          <a:lstStyle/>
          <a:p>
            <a:pPr algn="l"/>
            <a:r>
              <a:rPr lang="en-GB" sz="2500" b="1" dirty="0">
                <a:solidFill>
                  <a:schemeClr val="tx2"/>
                </a:solidFill>
              </a:rPr>
              <a:t>Risks – </a:t>
            </a:r>
            <a:r>
              <a:rPr lang="en-GB" sz="2500" b="1" dirty="0" smtClean="0">
                <a:solidFill>
                  <a:srgbClr val="002060"/>
                </a:solidFill>
              </a:rPr>
              <a:t>Perinatal Mental Health</a:t>
            </a:r>
            <a:endParaRPr lang="en-GB" sz="25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44</a:t>
            </a:fld>
            <a:endParaRPr lang="en-GB" dirty="0"/>
          </a:p>
        </p:txBody>
      </p:sp>
      <p:graphicFrame>
        <p:nvGraphicFramePr>
          <p:cNvPr id="6" name="Content Placeholder 6"/>
          <p:cNvGraphicFramePr>
            <a:graphicFrameLocks/>
          </p:cNvGraphicFramePr>
          <p:nvPr>
            <p:extLst>
              <p:ext uri="{D42A27DB-BD31-4B8C-83A1-F6EECF244321}">
                <p14:modId xmlns:p14="http://schemas.microsoft.com/office/powerpoint/2010/main" val="3519372312"/>
              </p:ext>
            </p:extLst>
          </p:nvPr>
        </p:nvGraphicFramePr>
        <p:xfrm>
          <a:off x="467544" y="908720"/>
          <a:ext cx="8118900" cy="3345200"/>
        </p:xfrm>
        <a:graphic>
          <a:graphicData uri="http://schemas.openxmlformats.org/drawingml/2006/table">
            <a:tbl>
              <a:tblPr firstRow="1" bandRow="1">
                <a:tableStyleId>{5940675A-B579-460E-94D1-54222C63F5DA}</a:tableStyleId>
              </a:tblPr>
              <a:tblGrid>
                <a:gridCol w="2706300"/>
                <a:gridCol w="2706300"/>
                <a:gridCol w="2706300"/>
              </a:tblGrid>
              <a:tr h="388640">
                <a:tc>
                  <a:txBody>
                    <a:bodyPr/>
                    <a:lstStyle/>
                    <a:p>
                      <a:r>
                        <a:rPr lang="en-GB" sz="1100" b="1" dirty="0" smtClean="0">
                          <a:solidFill>
                            <a:schemeClr val="tx2"/>
                          </a:solidFill>
                        </a:rPr>
                        <a:t>Risk</a:t>
                      </a:r>
                      <a:endParaRPr lang="en-GB" sz="1100" b="1" dirty="0">
                        <a:solidFill>
                          <a:schemeClr val="tx2"/>
                        </a:solidFill>
                      </a:endParaRPr>
                    </a:p>
                  </a:txBody>
                  <a:tcPr/>
                </a:tc>
                <a:tc>
                  <a:txBody>
                    <a:bodyPr/>
                    <a:lstStyle/>
                    <a:p>
                      <a:r>
                        <a:rPr lang="en-GB" sz="1100" b="1" dirty="0" smtClean="0">
                          <a:solidFill>
                            <a:schemeClr val="tx2"/>
                          </a:solidFill>
                        </a:rPr>
                        <a:t>Impact</a:t>
                      </a:r>
                      <a:endParaRPr lang="en-GB" sz="1100" b="1" dirty="0">
                        <a:solidFill>
                          <a:schemeClr val="tx2"/>
                        </a:solidFill>
                      </a:endParaRPr>
                    </a:p>
                  </a:txBody>
                  <a:tcPr/>
                </a:tc>
                <a:tc>
                  <a:txBody>
                    <a:bodyPr/>
                    <a:lstStyle/>
                    <a:p>
                      <a:r>
                        <a:rPr lang="en-GB" sz="1100" b="1" dirty="0" smtClean="0">
                          <a:solidFill>
                            <a:schemeClr val="tx2"/>
                          </a:solidFill>
                        </a:rPr>
                        <a:t>Mitigation</a:t>
                      </a:r>
                      <a:endParaRPr lang="en-GB" sz="1100" b="1" dirty="0">
                        <a:solidFill>
                          <a:schemeClr val="tx2"/>
                        </a:solidFill>
                      </a:endParaRPr>
                    </a:p>
                  </a:txBody>
                  <a:tcPr/>
                </a:tc>
              </a:tr>
              <a:tr h="678393">
                <a:tc>
                  <a:txBody>
                    <a:bodyPr/>
                    <a:lstStyle/>
                    <a:p>
                      <a:r>
                        <a:rPr lang="en-GB" sz="1100" kern="1200" dirty="0" smtClean="0">
                          <a:solidFill>
                            <a:schemeClr val="tx1"/>
                          </a:solidFill>
                          <a:effectLst/>
                          <a:latin typeface="+mn-lt"/>
                          <a:ea typeface="+mn-ea"/>
                          <a:cs typeface="+mn-cs"/>
                        </a:rPr>
                        <a:t>Lack of financial investment to deliver the recommendations of Better Births (BB) and the 5-Year Forward View (5YFV)                </a:t>
                      </a:r>
                      <a:endParaRPr lang="en-GB"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Significant impact to delivery and continued inequalities of access and provision across the Y&amp;H</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Sub group set up to develop a robust Wave 2 bid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Letters being sent to all CCG’s and Providers to seek advance support for the bid, and, in the case of the 4 CCG’s in the Humber, advance approval to fund out of baselines after the first year of the bid</a:t>
                      </a:r>
                    </a:p>
                  </a:txBody>
                  <a:tcPr/>
                </a:tc>
              </a:tr>
              <a:tr h="678393">
                <a:tc>
                  <a:txBody>
                    <a:bodyPr/>
                    <a:lstStyle/>
                    <a:p>
                      <a:r>
                        <a:rPr lang="en-GB" sz="1100" kern="1200" dirty="0" smtClean="0">
                          <a:solidFill>
                            <a:schemeClr val="tx1"/>
                          </a:solidFill>
                          <a:effectLst/>
                          <a:latin typeface="+mn-lt"/>
                          <a:ea typeface="+mn-ea"/>
                          <a:cs typeface="+mn-cs"/>
                        </a:rPr>
                        <a:t>Ability to establish and maintain service user input and coproduction through the Maternity Voices Partnership</a:t>
                      </a:r>
                      <a:endParaRPr lang="en-GB" sz="11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Perinatal Mental Health Pathways in Y&amp;H do not reflect the needs, aspirations and lived experiences of women and their families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Pro-active MPV Chair is included as a core member of the sub group and other MPV members actively involved and securing wider involvement </a:t>
                      </a:r>
                    </a:p>
                  </a:txBody>
                  <a:tcPr/>
                </a:tc>
              </a:tr>
              <a:tr h="486822">
                <a:tc>
                  <a:txBody>
                    <a:bodyPr/>
                    <a:lstStyle/>
                    <a:p>
                      <a:r>
                        <a:rPr lang="en-GB" sz="1100" kern="1200" dirty="0" smtClean="0">
                          <a:solidFill>
                            <a:schemeClr val="tx1"/>
                          </a:solidFill>
                          <a:effectLst/>
                          <a:latin typeface="+mn-lt"/>
                          <a:ea typeface="+mn-ea"/>
                          <a:cs typeface="+mn-cs"/>
                        </a:rPr>
                        <a:t>Capacity to deliver the programme within existing resources</a:t>
                      </a:r>
                      <a:endParaRPr lang="en-GB" sz="1100" dirty="0"/>
                    </a:p>
                  </a:txBody>
                  <a:tcPr/>
                </a:tc>
                <a:tc>
                  <a:txBody>
                    <a:bodyPr/>
                    <a:lstStyle/>
                    <a:p>
                      <a:pPr marL="171450" indent="-171450">
                        <a:buFont typeface="Arial" panose="020B0604020202020204" pitchFamily="34" charset="0"/>
                        <a:buChar char="•"/>
                      </a:pPr>
                      <a:r>
                        <a:rPr lang="en-GB" sz="1100" kern="1200" dirty="0" smtClean="0">
                          <a:solidFill>
                            <a:schemeClr val="tx1"/>
                          </a:solidFill>
                          <a:effectLst/>
                          <a:latin typeface="+mn-lt"/>
                          <a:ea typeface="+mn-ea"/>
                          <a:cs typeface="+mn-cs"/>
                        </a:rPr>
                        <a:t>Delay to the implementation of the recommendations of Better Births and the Five</a:t>
                      </a:r>
                      <a:r>
                        <a:rPr lang="en-GB" sz="1100" kern="1200" baseline="0" dirty="0" smtClean="0">
                          <a:solidFill>
                            <a:schemeClr val="tx1"/>
                          </a:solidFill>
                          <a:effectLst/>
                          <a:latin typeface="+mn-lt"/>
                          <a:ea typeface="+mn-ea"/>
                          <a:cs typeface="+mn-cs"/>
                        </a:rPr>
                        <a:t> Year Forward View around perinatal mental health</a:t>
                      </a:r>
                      <a:endParaRPr lang="en-GB" sz="1100" kern="1200" dirty="0" smtClean="0">
                        <a:solidFill>
                          <a:schemeClr val="tx1"/>
                        </a:solidFill>
                        <a:effectLst/>
                        <a:latin typeface="+mn-lt"/>
                        <a:ea typeface="+mn-ea"/>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smtClean="0">
                          <a:solidFill>
                            <a:schemeClr val="tx1"/>
                          </a:solidFill>
                          <a:effectLst/>
                          <a:latin typeface="+mn-lt"/>
                          <a:ea typeface="+mn-ea"/>
                          <a:cs typeface="+mn-cs"/>
                        </a:rPr>
                        <a:t>Programme Management support to be identified by the STP LMS additionally NELCCG have agreed to support in terms of staff resource to deliver</a:t>
                      </a:r>
                    </a:p>
                  </a:txBody>
                  <a:tcPr/>
                </a:tc>
              </a:tr>
            </a:tbl>
          </a:graphicData>
        </a:graphic>
      </p:graphicFrame>
    </p:spTree>
    <p:extLst>
      <p:ext uri="{BB962C8B-B14F-4D97-AF65-F5344CB8AC3E}">
        <p14:creationId xmlns:p14="http://schemas.microsoft.com/office/powerpoint/2010/main" val="2563514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500" b="1" dirty="0" smtClean="0">
                <a:solidFill>
                  <a:schemeClr val="tx2"/>
                </a:solidFill>
              </a:rPr>
              <a:t>Equality Impact Assessment / Privacy Impact Assessment</a:t>
            </a:r>
            <a:endParaRPr lang="en-GB" sz="2500" b="1" dirty="0">
              <a:solidFill>
                <a:schemeClr val="tx2"/>
              </a:solidFill>
            </a:endParaRPr>
          </a:p>
        </p:txBody>
      </p:sp>
      <p:sp>
        <p:nvSpPr>
          <p:cNvPr id="4" name="Slide Number Placeholder 3"/>
          <p:cNvSpPr>
            <a:spLocks noGrp="1"/>
          </p:cNvSpPr>
          <p:nvPr>
            <p:ph type="sldNum" sz="quarter" idx="12"/>
          </p:nvPr>
        </p:nvSpPr>
        <p:spPr/>
        <p:txBody>
          <a:bodyPr/>
          <a:lstStyle/>
          <a:p>
            <a:fld id="{471637F2-561A-480F-87B6-BFA192677A7E}" type="slidenum">
              <a:rPr lang="en-GB" smtClean="0"/>
              <a:t>45</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pic>
        <p:nvPicPr>
          <p:cNvPr id="6"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
          </p:nvPr>
        </p:nvSpPr>
        <p:spPr/>
        <p:txBody>
          <a:bodyPr/>
          <a:lstStyle/>
          <a:p>
            <a:endParaRPr lang="en-GB" dirty="0"/>
          </a:p>
        </p:txBody>
      </p:sp>
    </p:spTree>
    <p:extLst>
      <p:ext uri="{BB962C8B-B14F-4D97-AF65-F5344CB8AC3E}">
        <p14:creationId xmlns:p14="http://schemas.microsoft.com/office/powerpoint/2010/main" val="23106386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500" b="1" dirty="0" smtClean="0">
                <a:solidFill>
                  <a:schemeClr val="tx2"/>
                </a:solidFill>
              </a:rPr>
              <a:t>Appendices</a:t>
            </a:r>
            <a:endParaRPr lang="en-GB" sz="2500" b="1" dirty="0">
              <a:solidFill>
                <a:schemeClr val="tx2"/>
              </a:solidFill>
            </a:endParaRPr>
          </a:p>
        </p:txBody>
      </p:sp>
      <p:sp>
        <p:nvSpPr>
          <p:cNvPr id="3" name="Content Placeholder 2"/>
          <p:cNvSpPr>
            <a:spLocks noGrp="1"/>
          </p:cNvSpPr>
          <p:nvPr>
            <p:ph idx="1"/>
          </p:nvPr>
        </p:nvSpPr>
        <p:spPr/>
        <p:txBody>
          <a:bodyPr/>
          <a:lstStyle/>
          <a:p>
            <a:r>
              <a:rPr lang="en-GB" sz="1200" dirty="0" smtClean="0"/>
              <a:t>Appendix 1 – Joint Needs </a:t>
            </a:r>
            <a:r>
              <a:rPr lang="en-GB" sz="1200" dirty="0" smtClean="0"/>
              <a:t>Assessment				Separate word document</a:t>
            </a:r>
            <a:endParaRPr lang="en-GB" sz="1200" dirty="0" smtClean="0"/>
          </a:p>
          <a:p>
            <a:endParaRPr lang="en-GB" sz="1200" dirty="0" smtClean="0"/>
          </a:p>
          <a:p>
            <a:r>
              <a:rPr lang="en-GB" sz="1200" dirty="0" smtClean="0"/>
              <a:t>Appendix 2 – Project </a:t>
            </a:r>
            <a:r>
              <a:rPr lang="en-GB" sz="1200" dirty="0" smtClean="0"/>
              <a:t>Plans				Separate excel project plan</a:t>
            </a:r>
            <a:endParaRPr lang="en-GB" sz="1200" dirty="0" smtClean="0"/>
          </a:p>
          <a:p>
            <a:endParaRPr lang="en-GB" sz="1200" dirty="0"/>
          </a:p>
          <a:p>
            <a:r>
              <a:rPr lang="en-GB" sz="1200" dirty="0" smtClean="0"/>
              <a:t>Appendix 3 – </a:t>
            </a:r>
            <a:r>
              <a:rPr lang="en-GB" sz="1200" dirty="0" smtClean="0"/>
              <a:t>Inter-Dependencies				page 47</a:t>
            </a:r>
          </a:p>
          <a:p>
            <a:endParaRPr lang="en-GB" sz="1200" dirty="0"/>
          </a:p>
          <a:p>
            <a:r>
              <a:rPr lang="en-GB" sz="1200" dirty="0" smtClean="0"/>
              <a:t>Appendix 4 – Contributors				page 54</a:t>
            </a:r>
            <a:endParaRPr lang="en-GB" sz="1200" dirty="0" smtClean="0"/>
          </a:p>
          <a:p>
            <a:endParaRPr lang="en-GB" dirty="0" smtClean="0"/>
          </a:p>
        </p:txBody>
      </p:sp>
      <p:sp>
        <p:nvSpPr>
          <p:cNvPr id="4" name="Slide Number Placeholder 3"/>
          <p:cNvSpPr>
            <a:spLocks noGrp="1"/>
          </p:cNvSpPr>
          <p:nvPr>
            <p:ph type="sldNum" sz="quarter" idx="12"/>
          </p:nvPr>
        </p:nvSpPr>
        <p:spPr/>
        <p:txBody>
          <a:bodyPr/>
          <a:lstStyle/>
          <a:p>
            <a:fld id="{471637F2-561A-480F-87B6-BFA192677A7E}" type="slidenum">
              <a:rPr lang="en-GB" smtClean="0"/>
              <a:t>46</a:t>
            </a:fld>
            <a:endParaRPr lang="en-GB" dirty="0"/>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pic>
        <p:nvPicPr>
          <p:cNvPr id="6"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8236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txBody>
          <a:bodyPr>
            <a:normAutofit fontScale="90000"/>
          </a:bodyPr>
          <a:lstStyle/>
          <a:p>
            <a:r>
              <a:rPr lang="en-GB" b="1" dirty="0" smtClean="0">
                <a:solidFill>
                  <a:schemeClr val="tx2"/>
                </a:solidFill>
              </a:rPr>
              <a:t>Appendix 3 </a:t>
            </a:r>
            <a:br>
              <a:rPr lang="en-GB" b="1" dirty="0" smtClean="0">
                <a:solidFill>
                  <a:schemeClr val="tx2"/>
                </a:solidFill>
              </a:rPr>
            </a:br>
            <a:r>
              <a:rPr lang="en-GB" b="1" dirty="0">
                <a:solidFill>
                  <a:schemeClr val="tx2"/>
                </a:solidFill>
              </a:rPr>
              <a:t/>
            </a:r>
            <a:br>
              <a:rPr lang="en-GB" b="1" dirty="0">
                <a:solidFill>
                  <a:schemeClr val="tx2"/>
                </a:solidFill>
              </a:rPr>
            </a:br>
            <a:r>
              <a:rPr lang="en-GB" b="1" dirty="0" smtClean="0">
                <a:solidFill>
                  <a:schemeClr val="tx2"/>
                </a:solidFill>
              </a:rPr>
              <a:t>Inter-Dependencies</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47</a:t>
            </a:fld>
            <a:endParaRPr lang="en-GB" dirty="0"/>
          </a:p>
        </p:txBody>
      </p:sp>
      <p:pic>
        <p:nvPicPr>
          <p:cNvPr id="6"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522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500" b="1" dirty="0" smtClean="0">
                <a:solidFill>
                  <a:schemeClr val="tx2"/>
                </a:solidFill>
              </a:rPr>
              <a:t>Maternity Clinical Network - Work Programmes</a:t>
            </a:r>
            <a:endParaRPr lang="en-GB" sz="2500" b="1"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4886096"/>
              </p:ext>
            </p:extLst>
          </p:nvPr>
        </p:nvGraphicFramePr>
        <p:xfrm>
          <a:off x="467544" y="1124743"/>
          <a:ext cx="8280920" cy="5128964"/>
        </p:xfrm>
        <a:graphic>
          <a:graphicData uri="http://schemas.openxmlformats.org/drawingml/2006/table">
            <a:tbl>
              <a:tblPr>
                <a:tableStyleId>{5C22544A-7EE6-4342-B048-85BDC9FD1C3A}</a:tableStyleId>
              </a:tblPr>
              <a:tblGrid>
                <a:gridCol w="1545299"/>
                <a:gridCol w="6735621"/>
              </a:tblGrid>
              <a:tr h="705942">
                <a:tc>
                  <a:txBody>
                    <a:bodyPr/>
                    <a:lstStyle/>
                    <a:p>
                      <a:pPr algn="l" fontAlgn="t"/>
                      <a:r>
                        <a:rPr lang="en-GB" sz="1100" u="none" strike="noStrike" dirty="0">
                          <a:effectLst/>
                        </a:rPr>
                        <a:t>Safer Maternity Care</a:t>
                      </a:r>
                      <a:endParaRPr lang="en-GB" sz="1100" b="0" i="0" u="none" strike="noStrike" dirty="0">
                        <a:solidFill>
                          <a:srgbClr val="000000"/>
                        </a:solidFill>
                        <a:effectLst/>
                        <a:latin typeface="Calibri"/>
                      </a:endParaRPr>
                    </a:p>
                  </a:txBody>
                  <a:tcPr marL="0" marR="0" marT="0" marB="0"/>
                </a:tc>
                <a:tc>
                  <a:txBody>
                    <a:bodyPr/>
                    <a:lstStyle/>
                    <a:p>
                      <a:pPr algn="l" fontAlgn="t"/>
                      <a:r>
                        <a:rPr lang="en-GB" sz="1100" u="none" strike="noStrike" dirty="0">
                          <a:effectLst/>
                        </a:rPr>
                        <a:t>* Development of a Shared Learning Network (July 2017). This group will promote the dissemination of best practice, lessons learnt and spread awareness of system initiatives across health communities.</a:t>
                      </a:r>
                      <a:br>
                        <a:rPr lang="en-GB" sz="1100" u="none" strike="noStrike" dirty="0">
                          <a:effectLst/>
                        </a:rPr>
                      </a:br>
                      <a:r>
                        <a:rPr lang="en-GB" sz="1100" u="none" strike="noStrike" dirty="0">
                          <a:effectLst/>
                        </a:rPr>
                        <a:t>* Supporting the Maternity and Neonatal Health Safety Collaborative, facilitating shared learning opportunities from wave 1 across Y&amp;H.</a:t>
                      </a:r>
                      <a:endParaRPr lang="en-GB" sz="1100" b="0" i="0" u="none" strike="noStrike" dirty="0">
                        <a:solidFill>
                          <a:srgbClr val="000000"/>
                        </a:solidFill>
                        <a:effectLst/>
                        <a:latin typeface="Calibri"/>
                      </a:endParaRPr>
                    </a:p>
                  </a:txBody>
                  <a:tcPr marL="0" marR="0" marT="0" marB="0"/>
                </a:tc>
              </a:tr>
              <a:tr h="1182042">
                <a:tc>
                  <a:txBody>
                    <a:bodyPr/>
                    <a:lstStyle/>
                    <a:p>
                      <a:pPr algn="l" fontAlgn="t"/>
                      <a:r>
                        <a:rPr lang="en-GB" sz="1100" u="none" strike="noStrike" dirty="0">
                          <a:effectLst/>
                        </a:rPr>
                        <a:t>Stillbirth </a:t>
                      </a:r>
                      <a:endParaRPr lang="en-GB" sz="1100" b="0" i="0" u="none" strike="noStrike" dirty="0">
                        <a:solidFill>
                          <a:srgbClr val="000000"/>
                        </a:solidFill>
                        <a:effectLst/>
                        <a:latin typeface="Calibri"/>
                      </a:endParaRPr>
                    </a:p>
                  </a:txBody>
                  <a:tcPr marL="0" marR="0" marT="0" marB="0"/>
                </a:tc>
                <a:tc>
                  <a:txBody>
                    <a:bodyPr/>
                    <a:lstStyle/>
                    <a:p>
                      <a:pPr algn="l" fontAlgn="t"/>
                      <a:r>
                        <a:rPr lang="en-GB" sz="1100" u="none" strike="noStrike" dirty="0">
                          <a:effectLst/>
                        </a:rPr>
                        <a:t>* The CN are supporting the implementation of the Saving Babies Lives Care Bundle including providing national assurance. </a:t>
                      </a:r>
                      <a:br>
                        <a:rPr lang="en-GB" sz="1100" u="none" strike="noStrike" dirty="0">
                          <a:effectLst/>
                        </a:rPr>
                      </a:br>
                      <a:r>
                        <a:rPr lang="en-GB" sz="1100" u="none" strike="noStrike" dirty="0">
                          <a:effectLst/>
                        </a:rPr>
                        <a:t>* Have developed and published Stillbirth and Bereavement Care Recommendations.  </a:t>
                      </a:r>
                      <a:br>
                        <a:rPr lang="en-GB" sz="1100" u="none" strike="noStrike" dirty="0">
                          <a:effectLst/>
                        </a:rPr>
                      </a:br>
                      <a:r>
                        <a:rPr lang="en-GB" sz="1100" u="none" strike="noStrike" dirty="0">
                          <a:effectLst/>
                        </a:rPr>
                        <a:t>* Benchmarking has been undertaken against these recommendations and support provided across Y&amp;H for shared learning to support implementation. </a:t>
                      </a:r>
                      <a:br>
                        <a:rPr lang="en-GB" sz="1100" u="none" strike="noStrike" dirty="0">
                          <a:effectLst/>
                        </a:rPr>
                      </a:br>
                      <a:r>
                        <a:rPr lang="en-GB" sz="1100" u="none" strike="noStrike" dirty="0">
                          <a:effectLst/>
                        </a:rPr>
                        <a:t>* CN are providing support for the National </a:t>
                      </a:r>
                      <a:r>
                        <a:rPr lang="en-GB" sz="1100" u="none" strike="noStrike" dirty="0" smtClean="0">
                          <a:effectLst/>
                        </a:rPr>
                        <a:t>Perinatal </a:t>
                      </a:r>
                      <a:r>
                        <a:rPr lang="en-GB" sz="1100" u="none" strike="noStrike" dirty="0">
                          <a:effectLst/>
                        </a:rPr>
                        <a:t>Review Tool. </a:t>
                      </a:r>
                      <a:br>
                        <a:rPr lang="en-GB" sz="1100" u="none" strike="noStrike" dirty="0">
                          <a:effectLst/>
                        </a:rPr>
                      </a:br>
                      <a:r>
                        <a:rPr lang="en-GB" sz="1100" u="none" strike="noStrike" dirty="0">
                          <a:effectLst/>
                        </a:rPr>
                        <a:t>* Development and launch of Y&amp;H Stillbirth Peer Review Guidance. </a:t>
                      </a:r>
                      <a:br>
                        <a:rPr lang="en-GB" sz="1100" u="none" strike="noStrike" dirty="0">
                          <a:effectLst/>
                        </a:rPr>
                      </a:br>
                      <a:r>
                        <a:rPr lang="en-GB" sz="1100" u="none" strike="noStrike" dirty="0">
                          <a:effectLst/>
                        </a:rPr>
                        <a:t>* Planning a Smoking In Pregnancy Symposium Sept 2017 to support smoking cessation. </a:t>
                      </a:r>
                      <a:endParaRPr lang="en-GB" sz="1100" b="0" i="0" u="none" strike="noStrike" dirty="0">
                        <a:solidFill>
                          <a:srgbClr val="000000"/>
                        </a:solidFill>
                        <a:effectLst/>
                        <a:latin typeface="Calibri"/>
                      </a:endParaRPr>
                    </a:p>
                  </a:txBody>
                  <a:tcPr marL="0" marR="0" marT="0" marB="0"/>
                </a:tc>
              </a:tr>
              <a:tr h="1173834">
                <a:tc>
                  <a:txBody>
                    <a:bodyPr/>
                    <a:lstStyle/>
                    <a:p>
                      <a:pPr algn="l" fontAlgn="t"/>
                      <a:r>
                        <a:rPr lang="en-GB" sz="1100" u="none" strike="noStrike" dirty="0">
                          <a:effectLst/>
                        </a:rPr>
                        <a:t>Maternal Enhanced and Critical Care (MEaCC)</a:t>
                      </a:r>
                      <a:endParaRPr lang="en-GB" sz="1100" b="0" i="0" u="none" strike="noStrike" dirty="0">
                        <a:solidFill>
                          <a:srgbClr val="000000"/>
                        </a:solidFill>
                        <a:effectLst/>
                        <a:latin typeface="Calibri"/>
                      </a:endParaRPr>
                    </a:p>
                  </a:txBody>
                  <a:tcPr marL="0" marR="0" marT="0" marB="0"/>
                </a:tc>
                <a:tc>
                  <a:txBody>
                    <a:bodyPr/>
                    <a:lstStyle/>
                    <a:p>
                      <a:pPr algn="l" fontAlgn="t"/>
                      <a:r>
                        <a:rPr lang="en-GB" sz="1100" u="none" strike="noStrike" dirty="0">
                          <a:effectLst/>
                        </a:rPr>
                        <a:t>Developed the Maternal Enhanced and Critical Care (MEaCC) Task and Finish Group.  MEaCC T&amp;FG have reviewed the draft (unpublished) nation MCC Guidance and developed a benchmarking Tool.  All 13 Trusts across Y&amp;H have undertaken the MEaCC Benchmarking.   MEaCC T&amp;FG reviewed key findings from the benchmarking and have developed 3 draft documents:</a:t>
                      </a:r>
                      <a:br>
                        <a:rPr lang="en-GB" sz="1100" u="none" strike="noStrike" dirty="0">
                          <a:effectLst/>
                        </a:rPr>
                      </a:br>
                      <a:r>
                        <a:rPr lang="en-GB" sz="1100" u="none" strike="noStrike" dirty="0">
                          <a:effectLst/>
                        </a:rPr>
                        <a:t>1. Y&amp;H MEaCC Revised Recommendations including deteriorating patient.</a:t>
                      </a:r>
                      <a:br>
                        <a:rPr lang="en-GB" sz="1100" u="none" strike="noStrike" dirty="0">
                          <a:effectLst/>
                        </a:rPr>
                      </a:br>
                      <a:r>
                        <a:rPr lang="en-GB" sz="1100" u="none" strike="noStrike" dirty="0">
                          <a:effectLst/>
                        </a:rPr>
                        <a:t>2. Y&amp;H MEaCC Competencies Framework</a:t>
                      </a:r>
                      <a:br>
                        <a:rPr lang="en-GB" sz="1100" u="none" strike="noStrike" dirty="0">
                          <a:effectLst/>
                        </a:rPr>
                      </a:br>
                      <a:r>
                        <a:rPr lang="en-GB" sz="1100" u="none" strike="noStrike" dirty="0">
                          <a:effectLst/>
                        </a:rPr>
                        <a:t>3. Y&amp;H MEaCC Training Framework.</a:t>
                      </a:r>
                      <a:br>
                        <a:rPr lang="en-GB" sz="1100" u="none" strike="noStrike" dirty="0">
                          <a:effectLst/>
                        </a:rPr>
                      </a:br>
                      <a:r>
                        <a:rPr lang="en-GB" sz="1100" u="none" strike="noStrike" dirty="0">
                          <a:effectLst/>
                        </a:rPr>
                        <a:t>The above documents will undergo further revision as part of the Y&amp;H CN MEaCC Event in </a:t>
                      </a:r>
                      <a:r>
                        <a:rPr lang="en-GB" sz="1100" u="none" strike="noStrike" dirty="0" smtClean="0">
                          <a:effectLst/>
                        </a:rPr>
                        <a:t>September.</a:t>
                      </a:r>
                      <a:endParaRPr lang="en-GB" sz="1100" b="0" i="0" u="none" strike="noStrike" dirty="0">
                        <a:solidFill>
                          <a:srgbClr val="000000"/>
                        </a:solidFill>
                        <a:effectLst/>
                        <a:latin typeface="Calibri"/>
                      </a:endParaRPr>
                    </a:p>
                  </a:txBody>
                  <a:tcPr marL="0" marR="0" marT="0" marB="0"/>
                </a:tc>
              </a:tr>
              <a:tr h="394567">
                <a:tc>
                  <a:txBody>
                    <a:bodyPr/>
                    <a:lstStyle/>
                    <a:p>
                      <a:pPr algn="l" fontAlgn="t"/>
                      <a:r>
                        <a:rPr lang="en-GB" sz="1100" u="none" strike="noStrike" dirty="0">
                          <a:effectLst/>
                        </a:rPr>
                        <a:t>Y&amp;H Maternity Dashboard</a:t>
                      </a:r>
                      <a:endParaRPr lang="en-GB" sz="1100" b="0" i="0" u="none" strike="noStrike" dirty="0">
                        <a:solidFill>
                          <a:srgbClr val="000000"/>
                        </a:solidFill>
                        <a:effectLst/>
                        <a:latin typeface="Calibri"/>
                      </a:endParaRPr>
                    </a:p>
                  </a:txBody>
                  <a:tcPr marL="0" marR="0" marT="0" marB="0"/>
                </a:tc>
                <a:tc>
                  <a:txBody>
                    <a:bodyPr/>
                    <a:lstStyle/>
                    <a:p>
                      <a:pPr algn="l" fontAlgn="t"/>
                      <a:r>
                        <a:rPr lang="en-GB" sz="1100" u="none" strike="noStrike" dirty="0">
                          <a:effectLst/>
                        </a:rPr>
                        <a:t>* Developed and published a Y&amp;H Maternity Dashboard supported by all Maternity services across the geography.  </a:t>
                      </a:r>
                      <a:br>
                        <a:rPr lang="en-GB" sz="1100" u="none" strike="noStrike" dirty="0">
                          <a:effectLst/>
                        </a:rPr>
                      </a:br>
                      <a:r>
                        <a:rPr lang="en-GB" sz="1100" u="none" strike="noStrike" dirty="0">
                          <a:effectLst/>
                        </a:rPr>
                        <a:t>* Available at a Y&amp;H, LMS and Trust level with run charts and infographics to support quality improvement. </a:t>
                      </a:r>
                      <a:endParaRPr lang="en-GB" sz="1100" b="0" i="0" u="none" strike="noStrike" dirty="0">
                        <a:solidFill>
                          <a:srgbClr val="000000"/>
                        </a:solidFill>
                        <a:effectLst/>
                        <a:latin typeface="Calibri"/>
                      </a:endParaRPr>
                    </a:p>
                  </a:txBody>
                  <a:tcPr marL="0" marR="0" marT="0" marB="0"/>
                </a:tc>
              </a:tr>
              <a:tr h="1346215">
                <a:tc>
                  <a:txBody>
                    <a:bodyPr/>
                    <a:lstStyle/>
                    <a:p>
                      <a:pPr algn="l" fontAlgn="t"/>
                      <a:r>
                        <a:rPr lang="en-GB" sz="1100" u="none" strike="noStrike" dirty="0">
                          <a:effectLst/>
                        </a:rPr>
                        <a:t>Perinatal Mental Health (PMH)</a:t>
                      </a:r>
                      <a:endParaRPr lang="en-GB" sz="1100" b="0" i="0" u="none" strike="noStrike" dirty="0">
                        <a:solidFill>
                          <a:srgbClr val="000000"/>
                        </a:solidFill>
                        <a:effectLst/>
                        <a:latin typeface="Calibri"/>
                      </a:endParaRPr>
                    </a:p>
                  </a:txBody>
                  <a:tcPr marL="0" marR="0" marT="0" marB="0"/>
                </a:tc>
                <a:tc>
                  <a:txBody>
                    <a:bodyPr/>
                    <a:lstStyle/>
                    <a:p>
                      <a:pPr algn="l" fontAlgn="t"/>
                      <a:r>
                        <a:rPr lang="en-GB" sz="1100" u="none" strike="noStrike" dirty="0">
                          <a:effectLst/>
                        </a:rPr>
                        <a:t>* Y&amp;H PMH T&amp;FG established April 2015 </a:t>
                      </a:r>
                      <a:r>
                        <a:rPr lang="en-GB" sz="1100" u="none" strike="noStrike" dirty="0" smtClean="0">
                          <a:effectLst/>
                        </a:rPr>
                        <a:t>previously </a:t>
                      </a:r>
                      <a:r>
                        <a:rPr lang="en-GB" sz="1100" u="none" strike="noStrike" dirty="0">
                          <a:effectLst/>
                        </a:rPr>
                        <a:t>in place and supported several pieces of work. </a:t>
                      </a:r>
                      <a:br>
                        <a:rPr lang="en-GB" sz="1100" u="none" strike="noStrike" dirty="0">
                          <a:effectLst/>
                        </a:rPr>
                      </a:br>
                      <a:r>
                        <a:rPr lang="en-GB" sz="1100" u="none" strike="noStrike" dirty="0">
                          <a:effectLst/>
                        </a:rPr>
                        <a:t>* Y&amp;H PMH Network Steering Group established July 2017. </a:t>
                      </a:r>
                      <a:br>
                        <a:rPr lang="en-GB" sz="1100" u="none" strike="noStrike" dirty="0">
                          <a:effectLst/>
                        </a:rPr>
                      </a:br>
                      <a:r>
                        <a:rPr lang="en-GB" sz="1100" u="none" strike="noStrike" dirty="0">
                          <a:effectLst/>
                        </a:rPr>
                        <a:t>* April 2017 published  mapping report of access to IAPT for women in PMH period, will support implementation of next steps in liaison with North region team. </a:t>
                      </a:r>
                      <a:br>
                        <a:rPr lang="en-GB" sz="1100" u="none" strike="noStrike" dirty="0">
                          <a:effectLst/>
                        </a:rPr>
                      </a:br>
                      <a:r>
                        <a:rPr lang="en-GB" sz="1100" u="none" strike="noStrike" dirty="0">
                          <a:effectLst/>
                        </a:rPr>
                        <a:t>* CN support for CSDF waves. </a:t>
                      </a:r>
                      <a:br>
                        <a:rPr lang="en-GB" sz="1100" u="none" strike="noStrike" dirty="0">
                          <a:effectLst/>
                        </a:rPr>
                      </a:br>
                      <a:r>
                        <a:rPr lang="en-GB" sz="1100" u="none" strike="noStrike" dirty="0">
                          <a:effectLst/>
                        </a:rPr>
                        <a:t>* Event held June 2017 to share learning and support wave 2 bids. </a:t>
                      </a:r>
                      <a:br>
                        <a:rPr lang="en-GB" sz="1100" u="none" strike="noStrike" dirty="0">
                          <a:effectLst/>
                        </a:rPr>
                      </a:br>
                      <a:r>
                        <a:rPr lang="en-GB" sz="1100" u="none" strike="noStrike" dirty="0">
                          <a:effectLst/>
                        </a:rPr>
                        <a:t>* Y&amp;H PMH network steering group to consider the following work in 2017/2018: workforce development, PMH pathways, user experience and PMH metrics.</a:t>
                      </a:r>
                      <a:endParaRPr lang="en-GB" sz="1100" b="0" i="0" u="none" strike="noStrike" dirty="0">
                        <a:solidFill>
                          <a:srgbClr val="000000"/>
                        </a:solidFill>
                        <a:effectLst/>
                        <a:latin typeface="Calibri"/>
                      </a:endParaRPr>
                    </a:p>
                  </a:txBody>
                  <a:tcPr marL="0" marR="0" marT="0" marB="0"/>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48</a:t>
            </a:fld>
            <a:endParaRPr lang="en-GB" dirty="0"/>
          </a:p>
        </p:txBody>
      </p:sp>
      <p:pic>
        <p:nvPicPr>
          <p:cNvPr id="7"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01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2500" b="1" dirty="0" smtClean="0">
                <a:solidFill>
                  <a:schemeClr val="tx2"/>
                </a:solidFill>
              </a:rPr>
              <a:t>Public Health England / Local Public Health</a:t>
            </a:r>
            <a:br>
              <a:rPr lang="en-GB" sz="2500" b="1" dirty="0" smtClean="0">
                <a:solidFill>
                  <a:schemeClr val="tx2"/>
                </a:solidFill>
              </a:rPr>
            </a:br>
            <a:r>
              <a:rPr lang="en-GB" sz="2500" b="1" dirty="0" smtClean="0">
                <a:solidFill>
                  <a:schemeClr val="tx2"/>
                </a:solidFill>
              </a:rPr>
              <a:t>Work Programme</a:t>
            </a:r>
            <a:endParaRPr lang="en-GB" sz="2500" b="1"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18417116"/>
              </p:ext>
            </p:extLst>
          </p:nvPr>
        </p:nvGraphicFramePr>
        <p:xfrm>
          <a:off x="539552" y="1268760"/>
          <a:ext cx="8208911" cy="5186928"/>
        </p:xfrm>
        <a:graphic>
          <a:graphicData uri="http://schemas.openxmlformats.org/drawingml/2006/table">
            <a:tbl>
              <a:tblPr>
                <a:tableStyleId>{5C22544A-7EE6-4342-B048-85BDC9FD1C3A}</a:tableStyleId>
              </a:tblPr>
              <a:tblGrid>
                <a:gridCol w="2448272"/>
                <a:gridCol w="5760639"/>
              </a:tblGrid>
              <a:tr h="432048">
                <a:tc>
                  <a:txBody>
                    <a:bodyPr/>
                    <a:lstStyle/>
                    <a:p>
                      <a:pPr marL="0" indent="92075" algn="l" fontAlgn="ctr"/>
                      <a:r>
                        <a:rPr lang="en-GB" sz="1200" b="1" u="none" strike="noStrike" dirty="0">
                          <a:effectLst/>
                        </a:rPr>
                        <a:t>Overall Ambition</a:t>
                      </a:r>
                      <a:endParaRPr lang="en-GB" sz="1200" b="1"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92075" algn="l" fontAlgn="b"/>
                      <a:r>
                        <a:rPr lang="en-GB" sz="1200" b="1" u="none" strike="noStrike" dirty="0">
                          <a:effectLst/>
                        </a:rPr>
                        <a:t>PHE is leading work on developing a consistent approach to improving health and </a:t>
                      </a:r>
                      <a:endParaRPr lang="en-GB" sz="1200" b="1" u="none" strike="noStrike" dirty="0" smtClean="0">
                        <a:effectLst/>
                      </a:endParaRPr>
                    </a:p>
                    <a:p>
                      <a:pPr marL="0" indent="92075" algn="l" fontAlgn="b"/>
                      <a:r>
                        <a:rPr lang="en-GB" sz="1200" b="1" u="none" strike="noStrike" dirty="0" smtClean="0">
                          <a:effectLst/>
                        </a:rPr>
                        <a:t>wellbeing </a:t>
                      </a:r>
                      <a:r>
                        <a:rPr lang="en-GB" sz="1200" b="1" u="none" strike="noStrike" dirty="0">
                          <a:effectLst/>
                        </a:rPr>
                        <a:t>before and during pregnancy and in the early years.</a:t>
                      </a:r>
                      <a:endParaRPr lang="en-GB" sz="1200" b="1"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6432">
                <a:tc>
                  <a:txBody>
                    <a:bodyPr/>
                    <a:lstStyle/>
                    <a:p>
                      <a:pPr marL="0" indent="92075" algn="l" fontAlgn="ctr"/>
                      <a:r>
                        <a:rPr lang="en-GB" sz="1200" u="none" strike="noStrike" dirty="0">
                          <a:effectLst/>
                        </a:rPr>
                        <a:t>(i) Pre-conceptual care</a:t>
                      </a:r>
                      <a:endParaRPr lang="en-GB" sz="1200" b="0" i="0" u="none" strike="noStrike" dirty="0">
                        <a:solidFill>
                          <a:srgbClr val="0B0C0C"/>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itchFamily="34" charset="0"/>
                        <a:buChar char="•"/>
                      </a:pPr>
                      <a:r>
                        <a:rPr lang="en-GB" sz="1200" u="none" strike="noStrike" dirty="0" smtClean="0">
                          <a:effectLst/>
                        </a:rPr>
                        <a:t>Advice </a:t>
                      </a:r>
                      <a:r>
                        <a:rPr lang="en-GB" sz="1200" u="none" strike="noStrike" dirty="0">
                          <a:effectLst/>
                        </a:rPr>
                        <a:t>on healthy lifestyle including: </a:t>
                      </a:r>
                      <a:br>
                        <a:rPr lang="en-GB" sz="1200" u="none" strike="noStrike" dirty="0">
                          <a:effectLst/>
                        </a:rPr>
                      </a:br>
                      <a:r>
                        <a:rPr lang="en-GB" sz="1200" u="none" strike="noStrike" dirty="0">
                          <a:effectLst/>
                        </a:rPr>
                        <a:t>(i) Checking immunisation status</a:t>
                      </a:r>
                      <a:br>
                        <a:rPr lang="en-GB" sz="1200" u="none" strike="noStrike" dirty="0">
                          <a:effectLst/>
                        </a:rPr>
                      </a:br>
                      <a:r>
                        <a:rPr lang="en-GB" sz="1200" u="none" strike="noStrike" dirty="0">
                          <a:effectLst/>
                        </a:rPr>
                        <a:t>(ii) use of vitamin D and folic acid</a:t>
                      </a:r>
                      <a:br>
                        <a:rPr lang="en-GB" sz="1200" u="none" strike="noStrike" dirty="0">
                          <a:effectLst/>
                        </a:rPr>
                      </a:br>
                      <a:r>
                        <a:rPr lang="en-GB" sz="1200" u="none" strike="noStrike" dirty="0">
                          <a:effectLst/>
                        </a:rPr>
                        <a:t>(iii) Reducing alcohol consumption</a:t>
                      </a:r>
                      <a:br>
                        <a:rPr lang="en-GB" sz="1200" u="none" strike="noStrike" dirty="0">
                          <a:effectLst/>
                        </a:rPr>
                      </a:br>
                      <a:r>
                        <a:rPr lang="en-GB" sz="1200" u="none" strike="noStrike" dirty="0">
                          <a:effectLst/>
                        </a:rPr>
                        <a:t>(iv) Smoking cessation</a:t>
                      </a:r>
                      <a:br>
                        <a:rPr lang="en-GB" sz="1200" u="none" strike="noStrike" dirty="0">
                          <a:effectLst/>
                        </a:rPr>
                      </a:br>
                      <a:r>
                        <a:rPr lang="en-GB" sz="1200" u="none" strike="noStrike" dirty="0">
                          <a:effectLst/>
                        </a:rPr>
                        <a:t>(v) Contraception, family spacing and sexual health</a:t>
                      </a:r>
                      <a:br>
                        <a:rPr lang="en-GB" sz="1200" u="none" strike="noStrike" dirty="0">
                          <a:effectLst/>
                        </a:rPr>
                      </a:br>
                      <a:r>
                        <a:rPr lang="en-GB" sz="1200" u="none" strike="noStrike" dirty="0">
                          <a:effectLst/>
                        </a:rPr>
                        <a:t>(vi) Reducing teenage pregnancies. </a:t>
                      </a:r>
                      <a:endParaRPr lang="en-GB" sz="1200" u="none" strike="noStrike" dirty="0" smtClean="0">
                        <a:effectLst/>
                      </a:endParaRPr>
                    </a:p>
                    <a:p>
                      <a:pPr marL="266700" indent="-174625" algn="l" fontAlgn="b">
                        <a:buFont typeface="Arial" pitchFamily="34" charset="0"/>
                        <a:buChar char="•"/>
                      </a:pPr>
                      <a:r>
                        <a:rPr lang="en-GB" sz="1200" u="none" strike="noStrike" dirty="0" smtClean="0">
                          <a:effectLst/>
                        </a:rPr>
                        <a:t>Public </a:t>
                      </a:r>
                      <a:r>
                        <a:rPr lang="en-GB" sz="1200" u="none" strike="noStrike" dirty="0">
                          <a:effectLst/>
                        </a:rPr>
                        <a:t>health nursing services and sexual health services will offer advice on preconceptual care. </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6887">
                <a:tc>
                  <a:txBody>
                    <a:bodyPr/>
                    <a:lstStyle/>
                    <a:p>
                      <a:pPr marL="0" indent="92075" algn="l" fontAlgn="ctr"/>
                      <a:r>
                        <a:rPr lang="en-GB" sz="1200" u="none" strike="noStrike" dirty="0">
                          <a:effectLst/>
                        </a:rPr>
                        <a:t>(ii) Smoking in pregnancy </a:t>
                      </a:r>
                      <a:endParaRPr lang="en-GB" sz="12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anose="020B0604020202020204" pitchFamily="34" charset="0"/>
                        <a:buChar char="•"/>
                      </a:pPr>
                      <a:r>
                        <a:rPr lang="en-GB" sz="1200" u="none" strike="noStrike" dirty="0" smtClean="0">
                          <a:effectLst/>
                        </a:rPr>
                        <a:t>Usually </a:t>
                      </a:r>
                      <a:r>
                        <a:rPr lang="en-GB" sz="1200" u="none" strike="noStrike" dirty="0">
                          <a:effectLst/>
                        </a:rPr>
                        <a:t>commissioned by local authority public health teams. Complex pathway best delivered in partnership across community services and maternity teams to be most effective.</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457">
                <a:tc>
                  <a:txBody>
                    <a:bodyPr/>
                    <a:lstStyle/>
                    <a:p>
                      <a:pPr marL="0" indent="92075" algn="l" fontAlgn="ctr"/>
                      <a:r>
                        <a:rPr lang="en-GB" sz="1200" u="none" strike="noStrike" dirty="0">
                          <a:effectLst/>
                        </a:rPr>
                        <a:t>(iii) Maternal obesity</a:t>
                      </a:r>
                      <a:endParaRPr lang="en-GB" sz="12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anose="020B0604020202020204" pitchFamily="34" charset="0"/>
                        <a:buChar char="•"/>
                      </a:pPr>
                      <a:r>
                        <a:rPr lang="en-GB" sz="1200" u="none" strike="noStrike" dirty="0" smtClean="0">
                          <a:effectLst/>
                        </a:rPr>
                        <a:t>Review </a:t>
                      </a:r>
                      <a:r>
                        <a:rPr lang="en-GB" sz="1200" u="none" strike="noStrike" dirty="0">
                          <a:effectLst/>
                        </a:rPr>
                        <a:t>of services commissioned to address obesity in pregnancy.</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967">
                <a:tc>
                  <a:txBody>
                    <a:bodyPr/>
                    <a:lstStyle/>
                    <a:p>
                      <a:pPr marL="92075" indent="0" algn="l" fontAlgn="ctr"/>
                      <a:r>
                        <a:rPr lang="en-GB" sz="1200" u="none" strike="noStrike" dirty="0">
                          <a:effectLst/>
                        </a:rPr>
                        <a:t>(iv) Alcohol/substance use in pregnancy</a:t>
                      </a:r>
                      <a:endParaRPr lang="en-GB" sz="12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anose="020B0604020202020204" pitchFamily="34" charset="0"/>
                        <a:buChar char="•"/>
                      </a:pPr>
                      <a:r>
                        <a:rPr lang="en-GB" sz="1200" u="none" strike="noStrike" dirty="0" smtClean="0">
                          <a:effectLst/>
                        </a:rPr>
                        <a:t>Local </a:t>
                      </a:r>
                      <a:r>
                        <a:rPr lang="en-GB" sz="1200" u="none" strike="noStrike" dirty="0">
                          <a:effectLst/>
                        </a:rPr>
                        <a:t>authority public health teams may commission specialist support for pregnant women who use alcohol and/or drugs during pregnancy. </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8323">
                <a:tc>
                  <a:txBody>
                    <a:bodyPr/>
                    <a:lstStyle/>
                    <a:p>
                      <a:pPr marL="92075" indent="0" algn="l" fontAlgn="ctr"/>
                      <a:r>
                        <a:rPr lang="en-GB" sz="1200" u="none" strike="noStrike" dirty="0">
                          <a:effectLst/>
                        </a:rPr>
                        <a:t>(v) Vaccination/immunisation programmes</a:t>
                      </a:r>
                      <a:endParaRPr lang="en-GB" sz="12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anose="020B0604020202020204" pitchFamily="34" charset="0"/>
                        <a:buChar char="•"/>
                      </a:pPr>
                      <a:r>
                        <a:rPr lang="en-GB" sz="1200" u="none" strike="noStrike" dirty="0" smtClean="0">
                          <a:effectLst/>
                        </a:rPr>
                        <a:t>Pregnant </a:t>
                      </a:r>
                      <a:r>
                        <a:rPr lang="en-GB" sz="1200" u="none" strike="noStrike" dirty="0">
                          <a:effectLst/>
                        </a:rPr>
                        <a:t>women are offered immunisation for pertussis (whooping cough) and </a:t>
                      </a:r>
                      <a:r>
                        <a:rPr lang="en-GB" sz="1200" u="none" strike="noStrike" dirty="0" smtClean="0">
                          <a:effectLst/>
                        </a:rPr>
                        <a:t>flu.</a:t>
                      </a:r>
                    </a:p>
                    <a:p>
                      <a:pPr marL="266700" indent="-174625" algn="l" fontAlgn="b">
                        <a:buFont typeface="Arial" panose="020B0604020202020204" pitchFamily="34" charset="0"/>
                        <a:buChar char="•"/>
                      </a:pPr>
                      <a:r>
                        <a:rPr lang="en-GB" sz="1200" u="none" strike="noStrike" dirty="0" smtClean="0">
                          <a:effectLst/>
                        </a:rPr>
                        <a:t>There </a:t>
                      </a:r>
                      <a:r>
                        <a:rPr lang="en-GB" sz="1200" u="none" strike="noStrike" dirty="0">
                          <a:effectLst/>
                        </a:rPr>
                        <a:t>is a programme of childhood vaccinations for babies up to 13 months old.</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4996">
                <a:tc>
                  <a:txBody>
                    <a:bodyPr/>
                    <a:lstStyle/>
                    <a:p>
                      <a:pPr marL="92075" indent="0" algn="l" fontAlgn="ctr"/>
                      <a:r>
                        <a:rPr lang="en-GB" sz="1200" u="none" strike="noStrike" dirty="0">
                          <a:effectLst/>
                        </a:rPr>
                        <a:t>Antenatal and newborn screening programme.</a:t>
                      </a:r>
                      <a:endParaRPr lang="en-GB" sz="12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66700" indent="-174625" algn="l" fontAlgn="b">
                        <a:buFont typeface="Arial" panose="020B0604020202020204" pitchFamily="34" charset="0"/>
                        <a:buChar char="•"/>
                      </a:pPr>
                      <a:r>
                        <a:rPr lang="en-GB" sz="1200" u="none" strike="noStrike" dirty="0" smtClean="0">
                          <a:effectLst/>
                        </a:rPr>
                        <a:t>Fetal </a:t>
                      </a:r>
                      <a:r>
                        <a:rPr lang="en-GB" sz="1200" u="none" strike="noStrike" dirty="0">
                          <a:effectLst/>
                        </a:rPr>
                        <a:t>anomaly screening offers pregnant women the opportunity to be screened for a number of fetal anomalies.  </a:t>
                      </a:r>
                      <a:endParaRPr lang="en-GB" sz="1200" u="none" strike="noStrike" dirty="0" smtClean="0">
                        <a:effectLst/>
                      </a:endParaRPr>
                    </a:p>
                    <a:p>
                      <a:pPr marL="266700" indent="-174625" algn="l" fontAlgn="b">
                        <a:buFont typeface="Arial" panose="020B0604020202020204" pitchFamily="34" charset="0"/>
                        <a:buChar char="•"/>
                      </a:pPr>
                      <a:r>
                        <a:rPr lang="en-GB" sz="1200" u="none" strike="noStrike" dirty="0" smtClean="0">
                          <a:effectLst/>
                        </a:rPr>
                        <a:t>Infectious </a:t>
                      </a:r>
                      <a:r>
                        <a:rPr lang="en-GB" sz="1200" u="none" strike="noStrike" dirty="0">
                          <a:effectLst/>
                        </a:rPr>
                        <a:t>diseases in pregnancy screening programme currently screens for HIV, hepatitis B and syphilis.  </a:t>
                      </a:r>
                      <a:endParaRPr lang="en-GB" sz="1200" u="none" strike="noStrike" dirty="0" smtClean="0">
                        <a:effectLst/>
                      </a:endParaRPr>
                    </a:p>
                    <a:p>
                      <a:pPr marL="266700" indent="-174625" algn="l" fontAlgn="b">
                        <a:buFont typeface="Arial" panose="020B0604020202020204" pitchFamily="34" charset="0"/>
                        <a:buChar char="•"/>
                      </a:pPr>
                      <a:r>
                        <a:rPr lang="en-GB" sz="1200" u="none" strike="noStrike" dirty="0" smtClean="0">
                          <a:effectLst/>
                        </a:rPr>
                        <a:t>The </a:t>
                      </a:r>
                      <a:r>
                        <a:rPr lang="en-GB" sz="1200" u="none" strike="noStrike" dirty="0">
                          <a:effectLst/>
                        </a:rPr>
                        <a:t>newborn screening programme aims to detect a number of rare but serious disorders present at birth and to prevent serious consequences. </a:t>
                      </a:r>
                      <a:endParaRPr lang="en-GB" sz="1200" u="none" strike="noStrike" dirty="0" smtClean="0">
                        <a:effectLst/>
                      </a:endParaRPr>
                    </a:p>
                    <a:p>
                      <a:pPr marL="266700" indent="-174625" algn="l" fontAlgn="b">
                        <a:buFont typeface="Arial" panose="020B0604020202020204" pitchFamily="34" charset="0"/>
                        <a:buChar char="•"/>
                      </a:pPr>
                      <a:r>
                        <a:rPr lang="en-GB" sz="1200" u="none" strike="noStrike" dirty="0" smtClean="0">
                          <a:effectLst/>
                        </a:rPr>
                        <a:t>The </a:t>
                      </a:r>
                      <a:r>
                        <a:rPr lang="en-GB" sz="1200" u="none" strike="noStrike" dirty="0">
                          <a:effectLst/>
                        </a:rPr>
                        <a:t>newborn bloodspot screening programme screens for 9 conditions. </a:t>
                      </a:r>
                      <a:endParaRPr lang="en-GB" sz="1200" u="none" strike="noStrike" dirty="0" smtClean="0">
                        <a:effectLst/>
                      </a:endParaRPr>
                    </a:p>
                    <a:p>
                      <a:pPr marL="266700" indent="-174625" algn="l" fontAlgn="b">
                        <a:buFont typeface="Arial" panose="020B0604020202020204" pitchFamily="34" charset="0"/>
                        <a:buChar char="•"/>
                      </a:pPr>
                      <a:r>
                        <a:rPr lang="en-GB" sz="1200" u="none" strike="noStrike" dirty="0" smtClean="0">
                          <a:effectLst/>
                        </a:rPr>
                        <a:t>Newborn </a:t>
                      </a:r>
                      <a:r>
                        <a:rPr lang="en-GB" sz="1200" u="none" strike="noStrike" dirty="0">
                          <a:effectLst/>
                        </a:rPr>
                        <a:t>hearing screening offers all parents the opportunity to have their baby’s hearing tested shortly after birth.</a:t>
                      </a:r>
                      <a:endParaRPr lang="en-GB" sz="12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49</a:t>
            </a:fld>
            <a:endParaRPr lang="en-GB" dirty="0"/>
          </a:p>
        </p:txBody>
      </p:sp>
      <p:pic>
        <p:nvPicPr>
          <p:cNvPr id="6"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8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719138" indent="-544513">
              <a:buNone/>
            </a:pPr>
            <a:r>
              <a:rPr lang="en-GB" sz="1050" b="1" dirty="0" smtClean="0"/>
              <a:t>Appendices	</a:t>
            </a:r>
            <a:r>
              <a:rPr lang="en-GB" sz="1050" dirty="0" smtClean="0"/>
              <a:t>					</a:t>
            </a:r>
          </a:p>
          <a:p>
            <a:pPr marL="719138" indent="0">
              <a:buNone/>
            </a:pPr>
            <a:r>
              <a:rPr lang="en-GB" sz="1050" dirty="0" smtClean="0"/>
              <a:t>Appendix 1 – Draft Joint Needs Assessment			Separate Document</a:t>
            </a:r>
          </a:p>
          <a:p>
            <a:pPr marL="719138" indent="0">
              <a:spcBef>
                <a:spcPts val="0"/>
              </a:spcBef>
              <a:buNone/>
            </a:pPr>
            <a:r>
              <a:rPr lang="en-GB" sz="1050" dirty="0" smtClean="0"/>
              <a:t>Appendix 2 – Project Plans 				Separate document</a:t>
            </a:r>
          </a:p>
          <a:p>
            <a:pPr marL="719138" indent="0">
              <a:spcBef>
                <a:spcPts val="0"/>
              </a:spcBef>
              <a:buNone/>
            </a:pPr>
            <a:r>
              <a:rPr lang="en-GB" sz="1050" dirty="0" smtClean="0"/>
              <a:t>Appendix 3 – Inter-Dependencies				</a:t>
            </a:r>
          </a:p>
          <a:p>
            <a:pPr marL="719138" indent="0">
              <a:spcBef>
                <a:spcPts val="0"/>
              </a:spcBef>
              <a:buNone/>
            </a:pPr>
            <a:r>
              <a:rPr lang="en-GB" sz="1050" dirty="0" smtClean="0"/>
              <a:t>Appendix 4 – Contributors				54				</a:t>
            </a: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a:t>
            </a:fld>
            <a:endParaRPr lang="en-GB" dirty="0"/>
          </a:p>
        </p:txBody>
      </p:sp>
    </p:spTree>
    <p:extLst>
      <p:ext uri="{BB962C8B-B14F-4D97-AF65-F5344CB8AC3E}">
        <p14:creationId xmlns:p14="http://schemas.microsoft.com/office/powerpoint/2010/main" val="38174486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98175452"/>
              </p:ext>
            </p:extLst>
          </p:nvPr>
        </p:nvGraphicFramePr>
        <p:xfrm>
          <a:off x="395536" y="1268760"/>
          <a:ext cx="8208911" cy="3412976"/>
        </p:xfrm>
        <a:graphic>
          <a:graphicData uri="http://schemas.openxmlformats.org/drawingml/2006/table">
            <a:tbl>
              <a:tblPr>
                <a:tableStyleId>{5C22544A-7EE6-4342-B048-85BDC9FD1C3A}</a:tableStyleId>
              </a:tblPr>
              <a:tblGrid>
                <a:gridCol w="2448272"/>
                <a:gridCol w="5760639"/>
              </a:tblGrid>
              <a:tr h="676672">
                <a:tc>
                  <a:txBody>
                    <a:bodyPr/>
                    <a:lstStyle/>
                    <a:p>
                      <a:pPr algn="just" fontAlgn="ctr"/>
                      <a:r>
                        <a:rPr lang="en-GB" sz="1100" u="none" strike="noStrike" dirty="0">
                          <a:effectLst/>
                        </a:rPr>
                        <a:t>Perinatal mental health</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just" fontAlgn="t"/>
                      <a:r>
                        <a:rPr lang="en-GB" sz="1100" u="none" strike="noStrike" dirty="0">
                          <a:effectLst/>
                        </a:rPr>
                        <a:t>* Local authority public health teams commission public health nursing services. One role for these teams is the identification those with mental health problems early and to provide appropriate support and referral for specialist treatment where necessary.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a:txBody>
                    <a:bodyPr/>
                    <a:lstStyle/>
                    <a:p>
                      <a:pPr algn="just" fontAlgn="ctr"/>
                      <a:r>
                        <a:rPr lang="en-GB" sz="1100" u="none" strike="noStrike" dirty="0">
                          <a:effectLst/>
                        </a:rPr>
                        <a:t>Teenage pregnancy/parenthood</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b"/>
                      <a:r>
                        <a:rPr lang="en-GB" sz="1100" u="none" strike="noStrike" dirty="0">
                          <a:effectLst/>
                        </a:rPr>
                        <a:t>* Local authority public health teams work to reduce the numbers of teenage pregnancies through multi-factor programmes and provide enhanced support for teenage parents to improve outcomes for this high risk group of parents and babies.</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algn="just" fontAlgn="ctr"/>
                      <a:r>
                        <a:rPr lang="en-GB" sz="1100" u="none" strike="noStrike" dirty="0">
                          <a:effectLst/>
                        </a:rPr>
                        <a:t>Breastfeeding</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just" fontAlgn="b"/>
                      <a:r>
                        <a:rPr lang="en-GB" sz="1100" u="none" strike="noStrike" dirty="0">
                          <a:effectLst/>
                        </a:rPr>
                        <a:t>* Local authority public health teams commission services that promote and support mothers to breastfeed including the 0-5 services and peer support programmes.</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just" fontAlgn="ctr"/>
                      <a:r>
                        <a:rPr lang="en-GB" sz="1100" u="none" strike="noStrike" dirty="0">
                          <a:effectLst/>
                        </a:rPr>
                        <a:t>Safe sleeping</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92075" algn="just" fontAlgn="b"/>
                      <a:r>
                        <a:rPr lang="en-GB" sz="1100" u="none" strike="noStrike" dirty="0">
                          <a:effectLst/>
                        </a:rPr>
                        <a:t>* Public health teams support services to promote the adoption of safe sleeping advice.</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just" fontAlgn="ctr"/>
                      <a:r>
                        <a:rPr lang="en-GB" sz="1100" u="none" strike="noStrike" dirty="0">
                          <a:effectLst/>
                        </a:rPr>
                        <a:t>Early years including 0-5 mandated checks</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just" fontAlgn="t"/>
                      <a:r>
                        <a:rPr lang="en-GB" sz="1100" u="none" strike="noStrike" dirty="0">
                          <a:effectLst/>
                        </a:rPr>
                        <a:t>* Commissioned by local authority public health teams. Services must deliver 5 mandated checks (antenatal, new birth, 6-8 weeks, 12 months and 2-2.5 year visits) to monitor the health and wellbeing of the new mother and her baby.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4">
                <a:tc>
                  <a:txBody>
                    <a:bodyPr/>
                    <a:lstStyle/>
                    <a:p>
                      <a:pPr algn="just" fontAlgn="ctr"/>
                      <a:r>
                        <a:rPr lang="en-GB" sz="1100" u="none" strike="noStrike" dirty="0">
                          <a:effectLst/>
                        </a:rPr>
                        <a:t>Child Death Overview Panels (CDOPs)</a:t>
                      </a:r>
                      <a:endParaRPr lang="en-GB" sz="1100" b="0" i="0" u="none" strike="noStrike" dirty="0">
                        <a:solidFill>
                          <a:srgbClr val="000000"/>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just" fontAlgn="b"/>
                      <a:r>
                        <a:rPr lang="en-GB" sz="1100" u="none" strike="noStrike" dirty="0">
                          <a:effectLst/>
                        </a:rPr>
                        <a:t>* Local Safeguarding Children Boards (LSCBs) are responsible for ensuring that a review of each death of a child normally resident in its area is undertaken by a Child Death Overview Panel (CDOP). Public health representation is required on each CDOP.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50</a:t>
            </a:fld>
            <a:endParaRPr lang="en-GB" dirty="0"/>
          </a:p>
        </p:txBody>
      </p:sp>
      <p:pic>
        <p:nvPicPr>
          <p:cNvPr id="7"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3451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2500" b="1" dirty="0" smtClean="0">
                <a:solidFill>
                  <a:schemeClr val="tx2"/>
                </a:solidFill>
              </a:rPr>
              <a:t>Health Education England</a:t>
            </a:r>
            <a:endParaRPr lang="en-GB" sz="2500" b="1"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60758054"/>
              </p:ext>
            </p:extLst>
          </p:nvPr>
        </p:nvGraphicFramePr>
        <p:xfrm>
          <a:off x="539552" y="908719"/>
          <a:ext cx="8064896" cy="4968553"/>
        </p:xfrm>
        <a:graphic>
          <a:graphicData uri="http://schemas.openxmlformats.org/drawingml/2006/table">
            <a:tbl>
              <a:tblPr>
                <a:tableStyleId>{5C22544A-7EE6-4342-B048-85BDC9FD1C3A}</a:tableStyleId>
              </a:tblPr>
              <a:tblGrid>
                <a:gridCol w="2079911"/>
                <a:gridCol w="5984985"/>
              </a:tblGrid>
              <a:tr h="1014765">
                <a:tc>
                  <a:txBody>
                    <a:bodyPr/>
                    <a:lstStyle/>
                    <a:p>
                      <a:pPr algn="l" fontAlgn="t"/>
                      <a:r>
                        <a:rPr lang="en-GB" sz="1100" u="none" strike="noStrike" dirty="0">
                          <a:effectLst/>
                        </a:rPr>
                        <a:t>Workforce analysis on current and future maternity workforce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t"/>
                      <a:r>
                        <a:rPr lang="en-GB" sz="1100" u="none" strike="noStrike" dirty="0">
                          <a:effectLst/>
                        </a:rPr>
                        <a:t>1. Working with partners in the Maternity workforce data sub group to gain alignment and shared understanding of workforce data (HEE, Royal Colleges, PRSB - Professional Records Standards Body)                                                                                                                                        2. Interim national report developed to identify the size of the current workforce and future supply , including recommendations re-the future workforce around supply, up-skilling, new roles, new ways of working and leadership (due to be published August). Local maternity workforce planning workshops delivered across the North in July and August.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858">
                <a:tc>
                  <a:txBody>
                    <a:bodyPr/>
                    <a:lstStyle/>
                    <a:p>
                      <a:pPr algn="l" fontAlgn="t"/>
                      <a:r>
                        <a:rPr lang="en-GB" sz="1100" u="none" strike="noStrike" dirty="0">
                          <a:effectLst/>
                        </a:rPr>
                        <a:t>Establishing provision of education and training to support the continuity of carer model</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t"/>
                      <a:r>
                        <a:rPr lang="en-GB" sz="1100" u="none" strike="noStrike" dirty="0">
                          <a:effectLst/>
                        </a:rPr>
                        <a:t>1. HEE will model workforce requirements to deliver the model based on the experience of early adopter sites                                                                                                                                    </a:t>
                      </a:r>
                      <a:br>
                        <a:rPr lang="en-GB" sz="1100" u="none" strike="noStrike" dirty="0">
                          <a:effectLst/>
                        </a:rPr>
                      </a:br>
                      <a:r>
                        <a:rPr lang="en-GB" sz="1100" u="none" strike="noStrike" dirty="0">
                          <a:effectLst/>
                        </a:rPr>
                        <a:t>2. Continuity of Carer sub group led by NHS England progressing the modelling and draft guidance</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509">
                <a:tc>
                  <a:txBody>
                    <a:bodyPr/>
                    <a:lstStyle/>
                    <a:p>
                      <a:pPr algn="l" fontAlgn="t"/>
                      <a:r>
                        <a:rPr lang="en-GB" sz="1100" u="none" strike="noStrike" dirty="0">
                          <a:effectLst/>
                        </a:rPr>
                        <a:t>Reviewing pre-reg education to embed a culture of multi-professionalism</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t"/>
                      <a:r>
                        <a:rPr lang="en-GB" sz="1100" u="none" strike="noStrike" dirty="0">
                          <a:effectLst/>
                        </a:rPr>
                        <a:t>1. NMC reviewing pre-reg midwifery standards with a view to developing the future midwifery standards of proficiency                                                                                                                         </a:t>
                      </a:r>
                      <a:br>
                        <a:rPr lang="en-GB" sz="1100" u="none" strike="noStrike" dirty="0">
                          <a:effectLst/>
                        </a:rPr>
                      </a:br>
                      <a:r>
                        <a:rPr lang="en-GB" sz="1100" u="none" strike="noStrike" dirty="0">
                          <a:effectLst/>
                        </a:rPr>
                        <a:t>2. RCOG progressing review of the core O&amp;G curriculum to include commonality with NMC review, and streamlining intermediate and advanced training</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8301">
                <a:tc>
                  <a:txBody>
                    <a:bodyPr/>
                    <a:lstStyle/>
                    <a:p>
                      <a:pPr algn="l" fontAlgn="t"/>
                      <a:r>
                        <a:rPr lang="en-GB" sz="1100" u="none" strike="noStrike" dirty="0">
                          <a:effectLst/>
                        </a:rPr>
                        <a:t>Training 200 healthcare professionals in obstetric US skills for the 3rd trimester</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t"/>
                      <a:r>
                        <a:rPr lang="en-GB" sz="1100" u="none" strike="noStrike" dirty="0">
                          <a:effectLst/>
                        </a:rPr>
                        <a:t>1. EOI have been collated across the North. Limited response with only 19 individuals identified for training by June 2018                                                                                                     </a:t>
                      </a:r>
                      <a:br>
                        <a:rPr lang="en-GB" sz="1100" u="none" strike="noStrike" dirty="0">
                          <a:effectLst/>
                        </a:rPr>
                      </a:br>
                      <a:r>
                        <a:rPr lang="en-GB" sz="1100" u="none" strike="noStrike" dirty="0">
                          <a:effectLst/>
                        </a:rPr>
                        <a:t> 2. Issues raised re supervision of trainees in practice due to limited capacity within sonography, exploring other potential options for supervision including supervision by midwife scanners and consultant obstetricians, and recruitment of dedicated supervisors on short term contracts                                                                                                                                </a:t>
                      </a:r>
                      <a:br>
                        <a:rPr lang="en-GB" sz="1100" u="none" strike="noStrike" dirty="0">
                          <a:effectLst/>
                        </a:rPr>
                      </a:br>
                      <a:r>
                        <a:rPr lang="en-GB" sz="1100" u="none" strike="noStrike" dirty="0">
                          <a:effectLst/>
                        </a:rPr>
                        <a:t>3. Other issues include release of staff due to other training commitments and vacancies within midwifery staffing making recruitment from just this group difficult. Looking to explore the potential for some backfill funding to aid release and engage with other appropriate healthcare professionals re the potential for them to undertake the course.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pPr algn="l" fontAlgn="t"/>
                      <a:r>
                        <a:rPr lang="en-GB" sz="1100" u="none" strike="noStrike" dirty="0">
                          <a:effectLst/>
                        </a:rPr>
                        <a:t>Developing a new system of midwifery supervision</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fontAlgn="t"/>
                      <a:r>
                        <a:rPr lang="en-GB" sz="1100" u="none" strike="noStrike" dirty="0">
                          <a:effectLst/>
                        </a:rPr>
                        <a:t>1. E-learning to support the new model has been launched with guidance for implementation of A-EQUIP for managers, midwives, commissioners and HEIs                                                                </a:t>
                      </a:r>
                      <a:br>
                        <a:rPr lang="en-GB" sz="1100" u="none" strike="noStrike" dirty="0">
                          <a:effectLst/>
                        </a:rPr>
                      </a:br>
                      <a:r>
                        <a:rPr lang="en-GB" sz="1100" u="none" strike="noStrike" dirty="0">
                          <a:effectLst/>
                        </a:rPr>
                        <a:t>2. Planning to start a survey of the implementation of the new model across maternity providers shortly                                                                                                                                                 </a:t>
                      </a:r>
                      <a:br>
                        <a:rPr lang="en-GB" sz="1100" u="none" strike="noStrike" dirty="0">
                          <a:effectLst/>
                        </a:rPr>
                      </a:br>
                      <a:r>
                        <a:rPr lang="en-GB" sz="1100" u="none" strike="noStrike" dirty="0">
                          <a:effectLst/>
                        </a:rPr>
                        <a:t>3. Looking to secure funded places across the North for existing SoMs to undertake the short Professional Midwifery Advocate bridging programme                                                         </a:t>
                      </a:r>
                      <a:br>
                        <a:rPr lang="en-GB" sz="1100" u="none" strike="noStrike" dirty="0">
                          <a:effectLst/>
                        </a:rPr>
                      </a:br>
                      <a:r>
                        <a:rPr lang="en-GB" sz="1100" u="none" strike="noStrike" dirty="0">
                          <a:effectLst/>
                        </a:rPr>
                        <a:t>4. Plans to develop the longer programme for delivery in 2018 for succession planning future PMAs</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51</a:t>
            </a:fld>
            <a:endParaRPr lang="en-GB" dirty="0"/>
          </a:p>
        </p:txBody>
      </p:sp>
    </p:spTree>
    <p:extLst>
      <p:ext uri="{BB962C8B-B14F-4D97-AF65-F5344CB8AC3E}">
        <p14:creationId xmlns:p14="http://schemas.microsoft.com/office/powerpoint/2010/main" val="2288951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6372397"/>
              </p:ext>
            </p:extLst>
          </p:nvPr>
        </p:nvGraphicFramePr>
        <p:xfrm>
          <a:off x="603250" y="1639094"/>
          <a:ext cx="7937500" cy="3048000"/>
        </p:xfrm>
        <a:graphic>
          <a:graphicData uri="http://schemas.openxmlformats.org/drawingml/2006/table">
            <a:tbl>
              <a:tblPr>
                <a:tableStyleId>{5C22544A-7EE6-4342-B048-85BDC9FD1C3A}</a:tableStyleId>
              </a:tblPr>
              <a:tblGrid>
                <a:gridCol w="2047056"/>
                <a:gridCol w="5890444"/>
              </a:tblGrid>
              <a:tr h="952500">
                <a:tc>
                  <a:txBody>
                    <a:bodyPr/>
                    <a:lstStyle/>
                    <a:p>
                      <a:pPr algn="l" fontAlgn="t"/>
                      <a:r>
                        <a:rPr lang="en-GB" sz="1100" u="none" strike="noStrike" dirty="0">
                          <a:effectLst/>
                        </a:rPr>
                        <a:t>Developing the role of the MSW</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100" u="none" strike="noStrike" dirty="0">
                          <a:effectLst/>
                        </a:rPr>
                        <a:t>1. Planning to clarify current position nationally and locally regarding numbers and roles of MSWs within maternity services at bands 1-4                                                                                     2. Exploring the NHS Wales model and best practice approaches for development of the MSW role                                                                                                                                                   3. Next steps will then be to identify trailblazer groups to develop apprenticeship standards, develop consistent role competencies and profiles and banding structures</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3000">
                <a:tc>
                  <a:txBody>
                    <a:bodyPr/>
                    <a:lstStyle/>
                    <a:p>
                      <a:pPr algn="l" fontAlgn="t"/>
                      <a:r>
                        <a:rPr lang="en-GB" sz="1100" u="none" strike="noStrike" dirty="0">
                          <a:effectLst/>
                        </a:rPr>
                        <a:t>Maternity Safety Training fund</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100" u="none" strike="noStrike" dirty="0">
                          <a:effectLst/>
                        </a:rPr>
                        <a:t>1. £8.1 m DH funding to 136 Trust nationally. All Trusts in the North received funding of approximately £40K + and were asked to identify appropriate training to improve maternity safety according to local need and demographics                                                                                                                                                                                2. Independent evaluation to be commissioned Autumn 2017 to assess the impact of the this in terms of patient outcomes, improves safety in maternity services and sustainable changes to practice</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2500">
                <a:tc>
                  <a:txBody>
                    <a:bodyPr/>
                    <a:lstStyle/>
                    <a:p>
                      <a:pPr algn="l" fontAlgn="t"/>
                      <a:r>
                        <a:rPr lang="en-GB" sz="1100" u="none" strike="noStrike" dirty="0">
                          <a:effectLst/>
                        </a:rPr>
                        <a:t>Labour ward Coordinators Programme</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100" u="none" strike="noStrike" dirty="0">
                          <a:effectLst/>
                        </a:rPr>
                        <a:t>1. RCM commissioned to develop and run leadership training workshops focussing on empowering teams to work more effectively                                                                                    </a:t>
                      </a:r>
                      <a:br>
                        <a:rPr lang="en-GB" sz="1100" u="none" strike="noStrike" dirty="0">
                          <a:effectLst/>
                        </a:rPr>
                      </a:br>
                      <a:r>
                        <a:rPr lang="en-GB" sz="1100" u="none" strike="noStrike" dirty="0">
                          <a:effectLst/>
                        </a:rPr>
                        <a:t>2. Pilot with 5 Trusts Winter 2016  followed by evaluation                                                                                                                                                                                                              </a:t>
                      </a:r>
                      <a:br>
                        <a:rPr lang="en-GB" sz="1100" u="none" strike="noStrike" dirty="0">
                          <a:effectLst/>
                        </a:rPr>
                      </a:br>
                      <a:r>
                        <a:rPr lang="en-GB" sz="1100" u="none" strike="noStrike" dirty="0">
                          <a:effectLst/>
                        </a:rPr>
                        <a:t>3. Evaluation event held in June 17 by the RCM to share feedback and learning and assess impact. Report and further resources to be published shortly                             </a:t>
                      </a:r>
                      <a:endParaRPr lang="en-GB" sz="1100" b="0" i="0" u="none" strike="noStrike" dirty="0">
                        <a:solidFill>
                          <a:srgbClr val="000000"/>
                        </a:solidFill>
                        <a:effectLst/>
                        <a:latin typeface="Calibri"/>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52</a:t>
            </a:fld>
            <a:endParaRPr lang="en-GB" dirty="0"/>
          </a:p>
        </p:txBody>
      </p:sp>
    </p:spTree>
    <p:extLst>
      <p:ext uri="{BB962C8B-B14F-4D97-AF65-F5344CB8AC3E}">
        <p14:creationId xmlns:p14="http://schemas.microsoft.com/office/powerpoint/2010/main" val="6749895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en-GB" sz="2500" b="1" dirty="0" smtClean="0">
                <a:solidFill>
                  <a:schemeClr val="tx2"/>
                </a:solidFill>
              </a:rPr>
              <a:t>National Maternity Transformation Plan</a:t>
            </a:r>
            <a:endParaRPr lang="en-GB" sz="2500" b="1"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1175626"/>
              </p:ext>
            </p:extLst>
          </p:nvPr>
        </p:nvGraphicFramePr>
        <p:xfrm>
          <a:off x="467544" y="791459"/>
          <a:ext cx="8064896" cy="5395197"/>
        </p:xfrm>
        <a:graphic>
          <a:graphicData uri="http://schemas.openxmlformats.org/drawingml/2006/table">
            <a:tbl>
              <a:tblPr>
                <a:tableStyleId>{5C22544A-7EE6-4342-B048-85BDC9FD1C3A}</a:tableStyleId>
              </a:tblPr>
              <a:tblGrid>
                <a:gridCol w="2365029"/>
                <a:gridCol w="5699867"/>
              </a:tblGrid>
              <a:tr h="315103">
                <a:tc>
                  <a:txBody>
                    <a:bodyPr/>
                    <a:lstStyle/>
                    <a:p>
                      <a:pPr algn="l" fontAlgn="t"/>
                      <a:r>
                        <a:rPr lang="en-GB" sz="1100" b="1" u="none" strike="noStrike" dirty="0">
                          <a:effectLst/>
                        </a:rPr>
                        <a:t>Workstream 1 </a:t>
                      </a:r>
                      <a:r>
                        <a:rPr lang="en-GB" sz="1100" u="none" strike="noStrike" dirty="0">
                          <a:effectLst/>
                        </a:rPr>
                        <a:t/>
                      </a:r>
                      <a:br>
                        <a:rPr lang="en-GB" sz="1100" u="none" strike="noStrike" dirty="0">
                          <a:effectLst/>
                        </a:rPr>
                      </a:br>
                      <a:r>
                        <a:rPr lang="en-GB" sz="1100" u="none" strike="noStrike" dirty="0">
                          <a:effectLst/>
                        </a:rPr>
                        <a:t>Local Transformation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ensure every that every part of England has a plan to Implement Better Births.  </a:t>
                      </a:r>
                      <a:endParaRPr lang="en-GB" sz="1100" b="0" i="0" u="none" strike="noStrike" dirty="0">
                        <a:solidFill>
                          <a:srgbClr val="000000"/>
                        </a:solidFill>
                        <a:effectLst/>
                        <a:latin typeface="Calibri"/>
                      </a:endParaRPr>
                    </a:p>
                  </a:txBody>
                  <a:tcPr marL="0" marR="0" marT="0" marB="0"/>
                </a:tc>
              </a:tr>
              <a:tr h="405647">
                <a:tc>
                  <a:txBody>
                    <a:bodyPr/>
                    <a:lstStyle/>
                    <a:p>
                      <a:pPr algn="l" fontAlgn="t"/>
                      <a:r>
                        <a:rPr lang="en-GB" sz="1100" b="1" u="none" strike="noStrike" dirty="0">
                          <a:effectLst/>
                        </a:rPr>
                        <a:t>Workstream 2 </a:t>
                      </a:r>
                      <a:br>
                        <a:rPr lang="en-GB" sz="1100" b="1" u="none" strike="noStrike" dirty="0">
                          <a:effectLst/>
                        </a:rPr>
                      </a:br>
                      <a:r>
                        <a:rPr lang="en-GB" sz="1100" u="none" strike="noStrike" dirty="0">
                          <a:effectLst/>
                        </a:rPr>
                        <a:t>Promoting good practice through safer care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Supports the delivery of measurable improvements in safety outcomes for women, their newborns and families in maternity and neonatal services.</a:t>
                      </a:r>
                      <a:endParaRPr lang="en-GB" sz="1100" b="0" i="0" u="none" strike="noStrike" dirty="0">
                        <a:solidFill>
                          <a:srgbClr val="000000"/>
                        </a:solidFill>
                        <a:effectLst/>
                        <a:latin typeface="Calibri"/>
                      </a:endParaRPr>
                    </a:p>
                  </a:txBody>
                  <a:tcPr marL="0" marR="0" marT="0" marB="0"/>
                </a:tc>
              </a:tr>
              <a:tr h="648072">
                <a:tc>
                  <a:txBody>
                    <a:bodyPr/>
                    <a:lstStyle/>
                    <a:p>
                      <a:pPr algn="l" fontAlgn="t"/>
                      <a:r>
                        <a:rPr lang="en-GB" sz="1100" b="1" u="none" strike="noStrike" dirty="0">
                          <a:effectLst/>
                        </a:rPr>
                        <a:t>Workstream 3 </a:t>
                      </a:r>
                      <a:br>
                        <a:rPr lang="en-GB" sz="1100" b="1" u="none" strike="noStrike" dirty="0">
                          <a:effectLst/>
                        </a:rPr>
                      </a:br>
                      <a:r>
                        <a:rPr lang="en-GB" sz="1100" u="none" strike="noStrike" dirty="0">
                          <a:effectLst/>
                        </a:rPr>
                        <a:t>Increasing Choice and Personalisation</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This workstream is working with seven Maternity Pioneer sites to achieve three key objectives</a:t>
                      </a:r>
                      <a:br>
                        <a:rPr lang="en-GB" sz="1100" u="none" strike="noStrike" dirty="0">
                          <a:effectLst/>
                        </a:rPr>
                      </a:br>
                      <a:r>
                        <a:rPr lang="en-GB" sz="1100" u="none" strike="noStrike" dirty="0">
                          <a:effectLst/>
                        </a:rPr>
                        <a:t>(i)  Widening choice across CCG / LMS including developing opportunities for new providers or services</a:t>
                      </a:r>
                      <a:br>
                        <a:rPr lang="en-GB" sz="1100" u="none" strike="noStrike" dirty="0">
                          <a:effectLst/>
                        </a:rPr>
                      </a:br>
                      <a:r>
                        <a:rPr lang="en-GB" sz="1100" u="none" strike="noStrike" dirty="0">
                          <a:effectLst/>
                        </a:rPr>
                        <a:t>(ii) Empowering women to take control through Personal Maternity Care Budgets</a:t>
                      </a:r>
                      <a:br>
                        <a:rPr lang="en-GB" sz="1100" u="none" strike="noStrike" dirty="0">
                          <a:effectLst/>
                        </a:rPr>
                      </a:br>
                      <a:r>
                        <a:rPr lang="en-GB" sz="1100" u="none" strike="noStrike" dirty="0">
                          <a:effectLst/>
                        </a:rPr>
                        <a:t>(iii) Enabling women to make  decisions about the care that they </a:t>
                      </a:r>
                      <a:r>
                        <a:rPr lang="en-GB" sz="1100" u="none" strike="noStrike" dirty="0" smtClean="0">
                          <a:effectLst/>
                        </a:rPr>
                        <a:t>receive </a:t>
                      </a:r>
                      <a:r>
                        <a:rPr lang="en-GB" sz="1100" u="none" strike="noStrike" dirty="0">
                          <a:effectLst/>
                        </a:rPr>
                        <a:t>through provision of good quality information. </a:t>
                      </a:r>
                      <a:endParaRPr lang="en-GB" sz="1100" b="0" i="0" u="none" strike="noStrike" dirty="0">
                        <a:solidFill>
                          <a:srgbClr val="000000"/>
                        </a:solidFill>
                        <a:effectLst/>
                        <a:latin typeface="Calibri"/>
                      </a:endParaRPr>
                    </a:p>
                  </a:txBody>
                  <a:tcPr marL="0" marR="0" marT="0" marB="0"/>
                </a:tc>
              </a:tr>
              <a:tr h="432048">
                <a:tc>
                  <a:txBody>
                    <a:bodyPr/>
                    <a:lstStyle/>
                    <a:p>
                      <a:pPr algn="l" fontAlgn="t"/>
                      <a:r>
                        <a:rPr lang="en-GB" sz="1100" b="1" u="none" strike="noStrike" dirty="0">
                          <a:effectLst/>
                        </a:rPr>
                        <a:t>Workstream 4 </a:t>
                      </a:r>
                      <a:br>
                        <a:rPr lang="en-GB" sz="1100" b="1" u="none" strike="noStrike" dirty="0">
                          <a:effectLst/>
                        </a:rPr>
                      </a:br>
                      <a:r>
                        <a:rPr lang="en-GB" sz="1100" u="none" strike="noStrike" dirty="0">
                          <a:effectLst/>
                        </a:rPr>
                        <a:t>Improving Access to Perinatal Mental Health Services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ensure that by 2020/21, women in all areas of England should be able to access evidence -based specialist support , in the community or though inpatient mother and baby services, closer to home , when they need it. </a:t>
                      </a:r>
                      <a:endParaRPr lang="en-GB" sz="1100" b="0" i="0" u="none" strike="noStrike" dirty="0">
                        <a:solidFill>
                          <a:srgbClr val="000000"/>
                        </a:solidFill>
                        <a:effectLst/>
                        <a:latin typeface="Calibri"/>
                      </a:endParaRPr>
                    </a:p>
                  </a:txBody>
                  <a:tcPr marL="0" marR="0" marT="0" marB="0"/>
                </a:tc>
              </a:tr>
              <a:tr h="315103">
                <a:tc>
                  <a:txBody>
                    <a:bodyPr/>
                    <a:lstStyle/>
                    <a:p>
                      <a:pPr algn="l" fontAlgn="t"/>
                      <a:r>
                        <a:rPr lang="en-GB" sz="1100" b="1" u="none" strike="noStrike" dirty="0">
                          <a:effectLst/>
                        </a:rPr>
                        <a:t>Workstream 5 </a:t>
                      </a:r>
                      <a:br>
                        <a:rPr lang="en-GB" sz="1100" b="1" u="none" strike="noStrike" dirty="0">
                          <a:effectLst/>
                        </a:rPr>
                      </a:br>
                      <a:r>
                        <a:rPr lang="en-GB" sz="1100" u="none" strike="noStrike" dirty="0">
                          <a:effectLst/>
                        </a:rPr>
                        <a:t>Transforming the Workforce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support the delivery of the models of care recommended by Better Births  , through transforming the workforce and empowering professionals.</a:t>
                      </a:r>
                      <a:endParaRPr lang="en-GB" sz="1100" b="0" i="0" u="none" strike="noStrike" dirty="0">
                        <a:solidFill>
                          <a:srgbClr val="000000"/>
                        </a:solidFill>
                        <a:effectLst/>
                        <a:latin typeface="Calibri"/>
                      </a:endParaRPr>
                    </a:p>
                  </a:txBody>
                  <a:tcPr marL="0" marR="0" marT="0" marB="0"/>
                </a:tc>
              </a:tr>
              <a:tr h="315103">
                <a:tc>
                  <a:txBody>
                    <a:bodyPr/>
                    <a:lstStyle/>
                    <a:p>
                      <a:pPr algn="l" fontAlgn="t"/>
                      <a:r>
                        <a:rPr lang="en-GB" sz="1100" b="1" u="none" strike="noStrike" dirty="0">
                          <a:effectLst/>
                        </a:rPr>
                        <a:t>Workstream 6 </a:t>
                      </a:r>
                      <a:br>
                        <a:rPr lang="en-GB" sz="1100" b="1" u="none" strike="noStrike" dirty="0">
                          <a:effectLst/>
                        </a:rPr>
                      </a:br>
                      <a:r>
                        <a:rPr lang="en-GB" sz="1100" u="none" strike="noStrike" dirty="0">
                          <a:effectLst/>
                        </a:rPr>
                        <a:t>Sharing Data and Information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improve data and information collection , quality and sharing to drive maternity service improvement at local , regional and national levels.</a:t>
                      </a:r>
                      <a:endParaRPr lang="en-GB" sz="1100" b="0" i="0" u="none" strike="noStrike" dirty="0">
                        <a:solidFill>
                          <a:srgbClr val="000000"/>
                        </a:solidFill>
                        <a:effectLst/>
                        <a:latin typeface="Calibri"/>
                      </a:endParaRPr>
                    </a:p>
                  </a:txBody>
                  <a:tcPr marL="0" marR="0" marT="0" marB="0"/>
                </a:tc>
              </a:tr>
              <a:tr h="521922">
                <a:tc>
                  <a:txBody>
                    <a:bodyPr/>
                    <a:lstStyle/>
                    <a:p>
                      <a:pPr algn="l" fontAlgn="t"/>
                      <a:r>
                        <a:rPr lang="en-GB" sz="1100" b="1" u="none" strike="noStrike" dirty="0">
                          <a:effectLst/>
                        </a:rPr>
                        <a:t>Workstream 7 </a:t>
                      </a:r>
                      <a:br>
                        <a:rPr lang="en-GB" sz="1100" b="1" u="none" strike="noStrike" dirty="0">
                          <a:effectLst/>
                        </a:rPr>
                      </a:br>
                      <a:r>
                        <a:rPr lang="en-GB" sz="1100" u="none" strike="noStrike" dirty="0">
                          <a:effectLst/>
                        </a:rPr>
                        <a:t>Harnessing Digital Technology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ensure that all maternity records in England can be accessed digitally by both professionals and women</a:t>
                      </a:r>
                      <a:br>
                        <a:rPr lang="en-GB" sz="1100" u="none" strike="noStrike" dirty="0">
                          <a:effectLst/>
                        </a:rPr>
                      </a:br>
                      <a:r>
                        <a:rPr lang="en-GB" sz="1100" u="none" strike="noStrike" dirty="0">
                          <a:effectLst/>
                        </a:rPr>
                        <a:t>* Women will have access to the right, unbiased information to enables them to receive a service in which there is a choice, personalisation and safety.</a:t>
                      </a:r>
                      <a:endParaRPr lang="en-GB" sz="1100" b="0" i="0" u="none" strike="noStrike" dirty="0">
                        <a:solidFill>
                          <a:srgbClr val="000000"/>
                        </a:solidFill>
                        <a:effectLst/>
                        <a:latin typeface="Calibri"/>
                      </a:endParaRPr>
                    </a:p>
                  </a:txBody>
                  <a:tcPr marL="0" marR="0" marT="0" marB="0"/>
                </a:tc>
              </a:tr>
              <a:tr h="533637">
                <a:tc>
                  <a:txBody>
                    <a:bodyPr/>
                    <a:lstStyle/>
                    <a:p>
                      <a:pPr algn="l" fontAlgn="t"/>
                      <a:r>
                        <a:rPr lang="en-GB" sz="1100" b="1" u="none" strike="noStrike" dirty="0">
                          <a:effectLst/>
                        </a:rPr>
                        <a:t>Workstream 8 </a:t>
                      </a:r>
                      <a:br>
                        <a:rPr lang="en-GB" sz="1100" b="1" u="none" strike="noStrike" dirty="0">
                          <a:effectLst/>
                        </a:rPr>
                      </a:br>
                      <a:r>
                        <a:rPr lang="en-GB" sz="1100" u="none" strike="noStrike" dirty="0">
                          <a:effectLst/>
                        </a:rPr>
                        <a:t>Reforming the Payment System</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a:effectLst/>
                        </a:rPr>
                        <a:t>* Will carry out the detailed work required to build an evidence base to make any changes required to the national maternity tariffs whilst also working with the LMS to support innovation and local adaptation of the  tariff.</a:t>
                      </a:r>
                      <a:endParaRPr lang="en-GB" sz="1100" b="0" i="0" u="none" strike="noStrike" dirty="0">
                        <a:solidFill>
                          <a:srgbClr val="000000"/>
                        </a:solidFill>
                        <a:effectLst/>
                        <a:latin typeface="Calibri"/>
                      </a:endParaRPr>
                    </a:p>
                  </a:txBody>
                  <a:tcPr marL="0" marR="0" marT="0" marB="0"/>
                </a:tc>
              </a:tr>
              <a:tr h="432048">
                <a:tc>
                  <a:txBody>
                    <a:bodyPr/>
                    <a:lstStyle/>
                    <a:p>
                      <a:pPr algn="l" fontAlgn="t"/>
                      <a:r>
                        <a:rPr lang="en-GB" sz="1100" b="1" u="none" strike="noStrike" dirty="0">
                          <a:effectLst/>
                        </a:rPr>
                        <a:t>Workstream 9  </a:t>
                      </a:r>
                      <a:br>
                        <a:rPr lang="en-GB" sz="1100" b="1" u="none" strike="noStrike" dirty="0">
                          <a:effectLst/>
                        </a:rPr>
                      </a:br>
                      <a:r>
                        <a:rPr lang="en-GB" sz="1100" u="none" strike="noStrike" dirty="0">
                          <a:effectLst/>
                        </a:rPr>
                        <a:t>Improving Prevention as  seen in  PHE </a:t>
                      </a:r>
                      <a:r>
                        <a:rPr lang="en-GB" sz="1100" u="none" strike="noStrike" dirty="0" smtClean="0">
                          <a:effectLst/>
                        </a:rPr>
                        <a:t>Interdependences </a:t>
                      </a:r>
                      <a:endParaRPr lang="en-GB" sz="1100" b="1" i="0" u="none" strike="noStrike" dirty="0">
                        <a:solidFill>
                          <a:srgbClr val="000000"/>
                        </a:solidFill>
                        <a:effectLst/>
                        <a:latin typeface="Calibri"/>
                      </a:endParaRPr>
                    </a:p>
                  </a:txBody>
                  <a:tcPr marL="0" marR="0" marT="0" marB="0"/>
                </a:tc>
                <a:tc>
                  <a:txBody>
                    <a:bodyPr/>
                    <a:lstStyle/>
                    <a:p>
                      <a:pPr marL="92075" indent="0" algn="l" fontAlgn="t"/>
                      <a:r>
                        <a:rPr lang="en-GB" sz="1100" u="none" strike="noStrike" dirty="0" smtClean="0">
                          <a:effectLst/>
                        </a:rPr>
                        <a:t>See pages 39-40</a:t>
                      </a:r>
                      <a:endParaRPr lang="en-GB" sz="1100" b="0" i="0" u="none" strike="noStrike" dirty="0">
                        <a:solidFill>
                          <a:srgbClr val="000000"/>
                        </a:solidFill>
                        <a:effectLst/>
                        <a:latin typeface="Calibri"/>
                      </a:endParaRPr>
                    </a:p>
                  </a:txBody>
                  <a:tcPr marL="0" marR="0" marT="0" marB="0"/>
                </a:tc>
              </a:tr>
              <a:tr h="432048">
                <a:tc>
                  <a:txBody>
                    <a:bodyPr/>
                    <a:lstStyle/>
                    <a:p>
                      <a:pPr algn="l" fontAlgn="ctr"/>
                      <a:r>
                        <a:rPr lang="en-GB" sz="1100" b="1" u="none" strike="noStrike" dirty="0">
                          <a:effectLst/>
                        </a:rPr>
                        <a:t>NHS Digital</a:t>
                      </a:r>
                      <a:endParaRPr lang="en-GB" sz="1100" b="1" i="0" u="none" strike="noStrike" dirty="0">
                        <a:solidFill>
                          <a:srgbClr val="000000"/>
                        </a:solidFill>
                        <a:effectLst/>
                        <a:latin typeface="Calibri"/>
                      </a:endParaRPr>
                    </a:p>
                  </a:txBody>
                  <a:tcPr marL="0" marR="0" marT="0" marB="0" anchor="ctr"/>
                </a:tc>
                <a:tc>
                  <a:txBody>
                    <a:bodyPr/>
                    <a:lstStyle/>
                    <a:p>
                      <a:pPr marL="92075" indent="0" algn="l" fontAlgn="t"/>
                      <a:r>
                        <a:rPr lang="en-GB" sz="1100" u="none" strike="noStrike" dirty="0" smtClean="0">
                          <a:effectLst/>
                        </a:rPr>
                        <a:t>NHS </a:t>
                      </a:r>
                      <a:r>
                        <a:rPr lang="en-GB" sz="1100" u="none" strike="noStrike" dirty="0">
                          <a:effectLst/>
                        </a:rPr>
                        <a:t>Digital provide maternity services monthly data </a:t>
                      </a:r>
                      <a:br>
                        <a:rPr lang="en-GB" sz="1100" u="none" strike="noStrike" dirty="0">
                          <a:effectLst/>
                        </a:rPr>
                      </a:br>
                      <a:r>
                        <a:rPr lang="en-GB" sz="1100" u="none" strike="noStrike" dirty="0">
                          <a:effectLst/>
                        </a:rPr>
                        <a:t/>
                      </a:r>
                      <a:br>
                        <a:rPr lang="en-GB" sz="1100" u="none" strike="noStrike" dirty="0">
                          <a:effectLst/>
                        </a:rPr>
                      </a:br>
                      <a:r>
                        <a:rPr lang="en-GB" sz="1100" u="none" strike="noStrike" dirty="0">
                          <a:effectLst/>
                        </a:rPr>
                        <a:t>http://content.digital.nhs.uk/maternityandchildren/maternityreports</a:t>
                      </a:r>
                      <a:br>
                        <a:rPr lang="en-GB" sz="1100" u="none" strike="noStrike" dirty="0">
                          <a:effectLst/>
                        </a:rPr>
                      </a:br>
                      <a:endParaRPr lang="en-GB" sz="1100" b="0" i="0" u="none" strike="noStrike" dirty="0">
                        <a:solidFill>
                          <a:srgbClr val="000000"/>
                        </a:solidFill>
                        <a:effectLst/>
                        <a:latin typeface="Calibri"/>
                      </a:endParaRPr>
                    </a:p>
                  </a:txBody>
                  <a:tcPr marL="0" marR="0" marT="0" marB="0"/>
                </a:tc>
              </a:tr>
            </a:tbl>
          </a:graphicData>
        </a:graphic>
      </p:graphicFrame>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53</a:t>
            </a:fld>
            <a:endParaRPr lang="en-GB" dirty="0"/>
          </a:p>
        </p:txBody>
      </p:sp>
    </p:spTree>
    <p:extLst>
      <p:ext uri="{BB962C8B-B14F-4D97-AF65-F5344CB8AC3E}">
        <p14:creationId xmlns:p14="http://schemas.microsoft.com/office/powerpoint/2010/main" val="4019538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txBody>
          <a:bodyPr>
            <a:normAutofit fontScale="90000"/>
          </a:bodyPr>
          <a:lstStyle/>
          <a:p>
            <a:r>
              <a:rPr lang="en-GB" b="1" dirty="0" smtClean="0">
                <a:solidFill>
                  <a:schemeClr val="tx2"/>
                </a:solidFill>
              </a:rPr>
              <a:t>Appendix </a:t>
            </a:r>
            <a:r>
              <a:rPr lang="en-GB" b="1" dirty="0" smtClean="0">
                <a:solidFill>
                  <a:schemeClr val="tx2"/>
                </a:solidFill>
              </a:rPr>
              <a:t>4 </a:t>
            </a:r>
            <a:r>
              <a:rPr lang="en-GB" b="1" dirty="0" smtClean="0">
                <a:solidFill>
                  <a:schemeClr val="tx2"/>
                </a:solidFill>
              </a:rPr>
              <a:t/>
            </a:r>
            <a:br>
              <a:rPr lang="en-GB" b="1" dirty="0" smtClean="0">
                <a:solidFill>
                  <a:schemeClr val="tx2"/>
                </a:solidFill>
              </a:rPr>
            </a:br>
            <a:r>
              <a:rPr lang="en-GB" b="1" dirty="0">
                <a:solidFill>
                  <a:schemeClr val="tx2"/>
                </a:solidFill>
              </a:rPr>
              <a:t/>
            </a:r>
            <a:br>
              <a:rPr lang="en-GB" b="1" dirty="0">
                <a:solidFill>
                  <a:schemeClr val="tx2"/>
                </a:solidFill>
              </a:rPr>
            </a:br>
            <a:r>
              <a:rPr lang="en-GB" b="1" dirty="0" smtClean="0">
                <a:solidFill>
                  <a:schemeClr val="tx2"/>
                </a:solidFill>
              </a:rPr>
              <a:t>Contributors</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54</a:t>
            </a:fld>
            <a:endParaRPr lang="en-GB" dirty="0"/>
          </a:p>
        </p:txBody>
      </p:sp>
      <p:pic>
        <p:nvPicPr>
          <p:cNvPr id="6" name="Picture 4" descr="C:\Users\karen.ellis1\AppData\Local\Microsoft\Windows\Temporary Internet Files\Content.IE5\12OZRZ38\blue-1153340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8404" y="116632"/>
            <a:ext cx="756083" cy="815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4980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GB" sz="1200" dirty="0" smtClean="0"/>
              <a:t>The following have contributed to the development of this plan either through direct contributions or reviewing the text:</a:t>
            </a:r>
          </a:p>
          <a:p>
            <a:pPr marL="0" indent="0">
              <a:buNone/>
            </a:pPr>
            <a:endParaRPr lang="en-GB" sz="1200" dirty="0"/>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55</a:t>
            </a:fld>
            <a:endParaRPr lang="en-GB" dirty="0"/>
          </a:p>
        </p:txBody>
      </p:sp>
    </p:spTree>
    <p:extLst>
      <p:ext uri="{BB962C8B-B14F-4D97-AF65-F5344CB8AC3E}">
        <p14:creationId xmlns:p14="http://schemas.microsoft.com/office/powerpoint/2010/main" val="428324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8229600" cy="1143000"/>
          </a:xfrm>
        </p:spPr>
        <p:txBody>
          <a:bodyPr>
            <a:normAutofit fontScale="90000"/>
          </a:bodyPr>
          <a:lstStyle/>
          <a:p>
            <a:r>
              <a:rPr lang="en-GB" b="1" dirty="0" smtClean="0">
                <a:solidFill>
                  <a:schemeClr val="accent1"/>
                </a:solidFill>
              </a:rPr>
              <a:t>Chapter 1</a:t>
            </a:r>
            <a:br>
              <a:rPr lang="en-GB" b="1" dirty="0" smtClean="0">
                <a:solidFill>
                  <a:schemeClr val="accent1"/>
                </a:solidFill>
              </a:rPr>
            </a:br>
            <a:r>
              <a:rPr lang="en-GB" b="1" dirty="0">
                <a:solidFill>
                  <a:schemeClr val="accent1"/>
                </a:solidFill>
              </a:rPr>
              <a:t/>
            </a:r>
            <a:br>
              <a:rPr lang="en-GB" b="1" dirty="0">
                <a:solidFill>
                  <a:schemeClr val="accent1"/>
                </a:solidFill>
              </a:rPr>
            </a:br>
            <a:r>
              <a:rPr lang="en-GB" b="1" dirty="0" smtClean="0">
                <a:solidFill>
                  <a:schemeClr val="accent1"/>
                </a:solidFill>
              </a:rPr>
              <a:t>Case for Change</a:t>
            </a:r>
            <a:endParaRPr lang="en-GB" b="1" dirty="0">
              <a:solidFill>
                <a:schemeClr val="accent1"/>
              </a:solidFill>
            </a:endParaRPr>
          </a:p>
        </p:txBody>
      </p:sp>
      <p:sp>
        <p:nvSpPr>
          <p:cNvPr id="4" name="Footer Placeholder 3"/>
          <p:cNvSpPr>
            <a:spLocks noGrp="1"/>
          </p:cNvSpPr>
          <p:nvPr>
            <p:ph type="ftr" sz="quarter" idx="11"/>
          </p:nvPr>
        </p:nvSpPr>
        <p:spPr/>
        <p:txBody>
          <a:bodyPr/>
          <a:lstStyle/>
          <a:p>
            <a:r>
              <a:rPr lang="en-GB" dirty="0" smtClean="0"/>
              <a:t>LMS Plan V4 170921</a:t>
            </a:r>
            <a:endParaRPr lang="en-GB" dirty="0"/>
          </a:p>
        </p:txBody>
      </p:sp>
      <p:sp>
        <p:nvSpPr>
          <p:cNvPr id="5" name="Slide Number Placeholder 4"/>
          <p:cNvSpPr>
            <a:spLocks noGrp="1"/>
          </p:cNvSpPr>
          <p:nvPr>
            <p:ph type="sldNum" sz="quarter" idx="12"/>
          </p:nvPr>
        </p:nvSpPr>
        <p:spPr/>
        <p:txBody>
          <a:bodyPr/>
          <a:lstStyle/>
          <a:p>
            <a:fld id="{471637F2-561A-480F-87B6-BFA192677A7E}" type="slidenum">
              <a:rPr lang="en-GB" smtClean="0"/>
              <a:t>6</a:t>
            </a:fld>
            <a:endParaRPr lang="en-GB" dirty="0"/>
          </a:p>
        </p:txBody>
      </p:sp>
      <p:pic>
        <p:nvPicPr>
          <p:cNvPr id="8" name="Picture 4" descr="C:\Users\karen.ellis1\AppData\Local\Microsoft\Windows\Temporary Internet Files\Content.IE5\12OZRZ38\blue-1153340_960_720[1].png"/>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7892752" y="269032"/>
            <a:ext cx="1140821"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626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3970784" cy="5145435"/>
          </a:xfrm>
          <a:ln>
            <a:noFill/>
          </a:ln>
        </p:spPr>
        <p:txBody>
          <a:bodyPr>
            <a:normAutofit lnSpcReduction="10000"/>
          </a:bodyPr>
          <a:lstStyle/>
          <a:p>
            <a:pPr marL="0" indent="0">
              <a:buNone/>
            </a:pPr>
            <a:r>
              <a:rPr lang="en-GB" sz="1200" dirty="0" smtClean="0">
                <a:cs typeface="Arial" panose="020B0604020202020204" pitchFamily="34" charset="0"/>
              </a:rPr>
              <a:t>The Humber Coast and Vale Local Maternity System is coterminous with the Humber Coast and Vale Sustainability and Transformation Partnership.</a:t>
            </a:r>
            <a:r>
              <a:rPr lang="en-GB" sz="1200" dirty="0">
                <a:cs typeface="Arial" panose="020B0604020202020204" pitchFamily="34" charset="0"/>
              </a:rPr>
              <a:t> It covers the </a:t>
            </a:r>
            <a:r>
              <a:rPr lang="en-GB" sz="1200" dirty="0" smtClean="0">
                <a:cs typeface="Arial" panose="020B0604020202020204" pitchFamily="34" charset="0"/>
              </a:rPr>
              <a:t>geographical areas of: Hull</a:t>
            </a:r>
            <a:r>
              <a:rPr lang="en-GB" sz="1200" dirty="0">
                <a:cs typeface="Arial" panose="020B0604020202020204" pitchFamily="34" charset="0"/>
              </a:rPr>
              <a:t>, East Riding of Yorkshire, North Lincolnshire, North East Lincolnshire, Vale of </a:t>
            </a:r>
            <a:r>
              <a:rPr lang="en-GB" sz="1200" dirty="0" smtClean="0">
                <a:cs typeface="Arial" panose="020B0604020202020204" pitchFamily="34" charset="0"/>
              </a:rPr>
              <a:t>York, Scarborough </a:t>
            </a:r>
            <a:r>
              <a:rPr lang="en-GB" sz="1200" dirty="0">
                <a:cs typeface="Arial" panose="020B0604020202020204" pitchFamily="34" charset="0"/>
              </a:rPr>
              <a:t>and Ryedale</a:t>
            </a:r>
            <a:r>
              <a:rPr lang="en-GB" sz="1200" dirty="0" smtClean="0">
                <a:cs typeface="Arial" panose="020B0604020202020204" pitchFamily="34" charset="0"/>
              </a:rPr>
              <a:t>.</a:t>
            </a:r>
          </a:p>
          <a:p>
            <a:pPr marL="0" indent="0">
              <a:buNone/>
            </a:pPr>
            <a:endParaRPr lang="en-GB" sz="1200" dirty="0" smtClean="0">
              <a:cs typeface="Arial" panose="020B0604020202020204" pitchFamily="34" charset="0"/>
            </a:endParaRPr>
          </a:p>
          <a:p>
            <a:pPr marL="0" indent="0">
              <a:buNone/>
            </a:pPr>
            <a:r>
              <a:rPr lang="en-GB" sz="1200" dirty="0" smtClean="0">
                <a:cs typeface="Arial" panose="020B0604020202020204" pitchFamily="34" charset="0"/>
              </a:rPr>
              <a:t>Organisations </a:t>
            </a:r>
            <a:r>
              <a:rPr lang="en-GB" sz="1200" dirty="0">
                <a:cs typeface="Arial" panose="020B0604020202020204" pitchFamily="34" charset="0"/>
              </a:rPr>
              <a:t>within the </a:t>
            </a:r>
            <a:r>
              <a:rPr lang="en-GB" sz="1200" dirty="0" smtClean="0">
                <a:cs typeface="Arial" panose="020B0604020202020204" pitchFamily="34" charset="0"/>
              </a:rPr>
              <a:t>Local Maternity System include:</a:t>
            </a:r>
            <a:endParaRPr lang="en-GB" sz="1200" dirty="0">
              <a:cs typeface="Arial" panose="020B0604020202020204" pitchFamily="34" charset="0"/>
            </a:endParaRPr>
          </a:p>
          <a:p>
            <a:pPr marL="176213" indent="-176213">
              <a:buSzPct val="90000"/>
            </a:pPr>
            <a:r>
              <a:rPr lang="en-GB" sz="1200" dirty="0" smtClean="0">
                <a:cs typeface="Arial" panose="020B0604020202020204" pitchFamily="34" charset="0"/>
              </a:rPr>
              <a:t>6 </a:t>
            </a:r>
            <a:r>
              <a:rPr lang="en-GB" sz="1200" dirty="0">
                <a:cs typeface="Arial" panose="020B0604020202020204" pitchFamily="34" charset="0"/>
              </a:rPr>
              <a:t>Clinical Commissioning </a:t>
            </a:r>
            <a:r>
              <a:rPr lang="en-GB" sz="1200" dirty="0" smtClean="0">
                <a:cs typeface="Arial" panose="020B0604020202020204" pitchFamily="34" charset="0"/>
              </a:rPr>
              <a:t>Groups</a:t>
            </a:r>
          </a:p>
          <a:p>
            <a:pPr marL="176213" indent="-176213">
              <a:buSzPct val="90000"/>
            </a:pPr>
            <a:r>
              <a:rPr lang="en-GB" sz="1200" dirty="0" smtClean="0">
                <a:cs typeface="Arial" panose="020B0604020202020204" pitchFamily="34" charset="0"/>
              </a:rPr>
              <a:t>3 </a:t>
            </a:r>
            <a:r>
              <a:rPr lang="en-GB" sz="1200" dirty="0">
                <a:cs typeface="Arial" panose="020B0604020202020204" pitchFamily="34" charset="0"/>
              </a:rPr>
              <a:t>Acute Trusts</a:t>
            </a:r>
          </a:p>
          <a:p>
            <a:pPr marL="176213" indent="-176213">
              <a:buSzPct val="90000"/>
            </a:pPr>
            <a:r>
              <a:rPr lang="en-GB" sz="1200" dirty="0" smtClean="0">
                <a:cs typeface="Arial" panose="020B0604020202020204" pitchFamily="34" charset="0"/>
              </a:rPr>
              <a:t>3 </a:t>
            </a:r>
            <a:r>
              <a:rPr lang="en-GB" sz="1200" dirty="0">
                <a:cs typeface="Arial" panose="020B0604020202020204" pitchFamily="34" charset="0"/>
              </a:rPr>
              <a:t>Mental Health trusts</a:t>
            </a:r>
          </a:p>
          <a:p>
            <a:pPr marL="176213" indent="-176213">
              <a:buSzPct val="90000"/>
            </a:pPr>
            <a:r>
              <a:rPr lang="en-GB" sz="1200" dirty="0" smtClean="0">
                <a:cs typeface="Arial" panose="020B0604020202020204" pitchFamily="34" charset="0"/>
              </a:rPr>
              <a:t>6 </a:t>
            </a:r>
            <a:r>
              <a:rPr lang="en-GB" sz="1200" dirty="0">
                <a:cs typeface="Arial" panose="020B0604020202020204" pitchFamily="34" charset="0"/>
              </a:rPr>
              <a:t>Local Authorities</a:t>
            </a:r>
          </a:p>
          <a:p>
            <a:pPr marL="176213" indent="-176213">
              <a:buSzPct val="90000"/>
            </a:pPr>
            <a:r>
              <a:rPr lang="en-GB" sz="1200" dirty="0" smtClean="0">
                <a:cs typeface="Arial" panose="020B0604020202020204" pitchFamily="34" charset="0"/>
              </a:rPr>
              <a:t>2 </a:t>
            </a:r>
            <a:r>
              <a:rPr lang="en-GB" sz="1200" dirty="0">
                <a:cs typeface="Arial" panose="020B0604020202020204" pitchFamily="34" charset="0"/>
              </a:rPr>
              <a:t>Ambulance </a:t>
            </a:r>
            <a:r>
              <a:rPr lang="en-GB" sz="1200" dirty="0" smtClean="0">
                <a:cs typeface="Arial" panose="020B0604020202020204" pitchFamily="34" charset="0"/>
              </a:rPr>
              <a:t>Trusts</a:t>
            </a:r>
          </a:p>
          <a:p>
            <a:pPr marL="176213" indent="-176213">
              <a:buSzPct val="90000"/>
            </a:pPr>
            <a:r>
              <a:rPr lang="en-GB" sz="1200" dirty="0" smtClean="0">
                <a:cs typeface="Arial" panose="020B0604020202020204" pitchFamily="34" charset="0"/>
              </a:rPr>
              <a:t>A range of other health and care organisations including community providers and community and voluntary sector organisations</a:t>
            </a:r>
          </a:p>
          <a:p>
            <a:pPr marL="0" indent="0">
              <a:buNone/>
            </a:pPr>
            <a:endParaRPr lang="en-GB" sz="1200" dirty="0" smtClean="0">
              <a:solidFill>
                <a:schemeClr val="tx2"/>
              </a:solidFill>
              <a:latin typeface="Arial" panose="020B0604020202020204" pitchFamily="34" charset="0"/>
              <a:cs typeface="Arial" panose="020B0604020202020204" pitchFamily="34" charset="0"/>
            </a:endParaRPr>
          </a:p>
          <a:p>
            <a:pPr marL="0" indent="0">
              <a:buNone/>
            </a:pPr>
            <a:r>
              <a:rPr lang="en-GB" sz="1200" dirty="0" smtClean="0">
                <a:cs typeface="Arial" panose="020B0604020202020204" pitchFamily="34" charset="0"/>
              </a:rPr>
              <a:t>As part of the STP we recognise the STP’s five priority areas  (listed below) and are working to ensure that the work we undertake in developing our Local Maternity System not only delivers our specific plan outcomes but contributes to the STP’s priority outcomes. </a:t>
            </a:r>
          </a:p>
          <a:p>
            <a:pPr marL="0" indent="0">
              <a:buNone/>
            </a:pPr>
            <a:endParaRPr lang="en-GB" sz="1200" dirty="0">
              <a:cs typeface="Arial" panose="020B0604020202020204" pitchFamily="34" charset="0"/>
            </a:endParaRPr>
          </a:p>
          <a:p>
            <a:pPr marL="0" indent="0">
              <a:buNone/>
            </a:pPr>
            <a:r>
              <a:rPr lang="en-GB" sz="1200" dirty="0" smtClean="0">
                <a:cs typeface="Arial" panose="020B0604020202020204" pitchFamily="34" charset="0"/>
              </a:rPr>
              <a:t>We have integrated our work on perinatal mental health with that of the STP Mental Health work steam to ensure we combine our expertise to deliver the best outcomes for our population.</a:t>
            </a:r>
            <a:endParaRPr lang="en-GB" sz="1200" dirty="0">
              <a:cs typeface="Arial" panose="020B0604020202020204" pitchFamily="34" charset="0"/>
            </a:endParaRPr>
          </a:p>
        </p:txBody>
      </p:sp>
      <p:sp>
        <p:nvSpPr>
          <p:cNvPr id="4" name="Title 1"/>
          <p:cNvSpPr>
            <a:spLocks noGrp="1"/>
          </p:cNvSpPr>
          <p:nvPr>
            <p:ph type="title"/>
          </p:nvPr>
        </p:nvSpPr>
        <p:spPr>
          <a:xfrm>
            <a:off x="467544" y="332656"/>
            <a:ext cx="8291264" cy="576064"/>
          </a:xfrm>
          <a:solidFill>
            <a:srgbClr val="92D050"/>
          </a:solidFill>
        </p:spPr>
        <p:txBody>
          <a:bodyPr>
            <a:normAutofit/>
          </a:bodyPr>
          <a:lstStyle/>
          <a:p>
            <a:pPr algn="l"/>
            <a:r>
              <a:rPr lang="en-GB" sz="2500" b="1" dirty="0" smtClean="0">
                <a:solidFill>
                  <a:schemeClr val="tx2"/>
                </a:solidFill>
              </a:rPr>
              <a:t>Background</a:t>
            </a:r>
            <a:endParaRPr lang="en-GB" sz="2500" b="1" dirty="0">
              <a:solidFill>
                <a:schemeClr val="tx2"/>
              </a:solidFill>
            </a:endParaRPr>
          </a:p>
        </p:txBody>
      </p:sp>
      <p:sp>
        <p:nvSpPr>
          <p:cNvPr id="5" name="Content Placeholder 2"/>
          <p:cNvSpPr txBox="1">
            <a:spLocks/>
          </p:cNvSpPr>
          <p:nvPr/>
        </p:nvSpPr>
        <p:spPr>
          <a:xfrm>
            <a:off x="4788024" y="980728"/>
            <a:ext cx="3970784" cy="5145435"/>
          </a:xfrm>
          <a:prstGeom prst="rect">
            <a:avLst/>
          </a:prstGeom>
          <a:ln>
            <a:no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500" b="1" dirty="0" smtClean="0">
                <a:solidFill>
                  <a:schemeClr val="tx2"/>
                </a:solidFill>
              </a:rPr>
              <a:t>Humber Coast and Vale Sustainability and Transformation Partnership</a:t>
            </a:r>
          </a:p>
          <a:p>
            <a:pPr marL="0" indent="0">
              <a:buFont typeface="Arial" panose="020B0604020202020204" pitchFamily="34" charset="0"/>
              <a:buNone/>
            </a:pPr>
            <a:endParaRPr lang="en-GB" sz="1700" b="1" dirty="0" smtClean="0">
              <a:solidFill>
                <a:schemeClr val="tx2"/>
              </a:solidFill>
            </a:endParaRPr>
          </a:p>
          <a:p>
            <a:pPr marL="0" indent="0">
              <a:buNone/>
            </a:pPr>
            <a:r>
              <a:rPr lang="en-GB" sz="1300" dirty="0" smtClean="0">
                <a:cs typeface="Arial" panose="020B0604020202020204" pitchFamily="34" charset="0"/>
              </a:rPr>
              <a:t>The Sustainability and Transformation Partnership (STP) is committed </a:t>
            </a:r>
            <a:r>
              <a:rPr lang="en-GB" sz="1300" dirty="0">
                <a:cs typeface="Arial" panose="020B0604020202020204" pitchFamily="34" charset="0"/>
              </a:rPr>
              <a:t>to working together in partnership to tackle the major health </a:t>
            </a:r>
            <a:r>
              <a:rPr lang="en-GB" sz="1300" dirty="0" smtClean="0">
                <a:cs typeface="Arial" panose="020B0604020202020204" pitchFamily="34" charset="0"/>
              </a:rPr>
              <a:t>and care </a:t>
            </a:r>
            <a:r>
              <a:rPr lang="en-GB" sz="1300" dirty="0">
                <a:cs typeface="Arial" panose="020B0604020202020204" pitchFamily="34" charset="0"/>
              </a:rPr>
              <a:t>challenges </a:t>
            </a:r>
            <a:r>
              <a:rPr lang="en-GB" sz="1300" dirty="0" smtClean="0">
                <a:cs typeface="Arial" panose="020B0604020202020204" pitchFamily="34" charset="0"/>
              </a:rPr>
              <a:t>it is </a:t>
            </a:r>
            <a:r>
              <a:rPr lang="en-GB" sz="1300" dirty="0">
                <a:cs typeface="Arial" panose="020B0604020202020204" pitchFamily="34" charset="0"/>
              </a:rPr>
              <a:t>facing across the </a:t>
            </a:r>
            <a:r>
              <a:rPr lang="en-GB" sz="1300" dirty="0" smtClean="0">
                <a:cs typeface="Arial" panose="020B0604020202020204" pitchFamily="34" charset="0"/>
              </a:rPr>
              <a:t>footprint including:</a:t>
            </a:r>
            <a:endParaRPr lang="en-GB" sz="1300" dirty="0">
              <a:cs typeface="Arial" panose="020B0604020202020204" pitchFamily="34" charset="0"/>
            </a:endParaRPr>
          </a:p>
          <a:p>
            <a:pPr marL="360363" indent="-360363">
              <a:buNone/>
            </a:pPr>
            <a:endParaRPr lang="en-GB" sz="1300" dirty="0">
              <a:cs typeface="Arial" panose="020B0604020202020204" pitchFamily="34" charset="0"/>
            </a:endParaRPr>
          </a:p>
          <a:p>
            <a:pPr marL="176213" indent="-176213"/>
            <a:r>
              <a:rPr lang="en-GB" sz="1300" dirty="0" smtClean="0">
                <a:cs typeface="Arial" panose="020B0604020202020204" pitchFamily="34" charset="0"/>
              </a:rPr>
              <a:t>23</a:t>
            </a:r>
            <a:r>
              <a:rPr lang="en-GB" sz="1300" dirty="0">
                <a:cs typeface="Arial" panose="020B0604020202020204" pitchFamily="34" charset="0"/>
              </a:rPr>
              <a:t>% of </a:t>
            </a:r>
            <a:r>
              <a:rPr lang="en-GB" sz="1300" dirty="0" smtClean="0">
                <a:cs typeface="Arial" panose="020B0604020202020204" pitchFamily="34" charset="0"/>
              </a:rPr>
              <a:t>the </a:t>
            </a:r>
            <a:r>
              <a:rPr lang="en-GB" sz="1300" dirty="0">
                <a:cs typeface="Arial" panose="020B0604020202020204" pitchFamily="34" charset="0"/>
              </a:rPr>
              <a:t>1.4 million population live in the most </a:t>
            </a:r>
            <a:r>
              <a:rPr lang="en-GB" sz="1300" dirty="0" smtClean="0">
                <a:cs typeface="Arial" panose="020B0604020202020204" pitchFamily="34" charset="0"/>
              </a:rPr>
              <a:t>deprived areas </a:t>
            </a:r>
            <a:r>
              <a:rPr lang="en-GB" sz="1300" dirty="0">
                <a:cs typeface="Arial" panose="020B0604020202020204" pitchFamily="34" charset="0"/>
              </a:rPr>
              <a:t>of </a:t>
            </a:r>
            <a:r>
              <a:rPr lang="en-GB" sz="1300" dirty="0" smtClean="0">
                <a:cs typeface="Arial" panose="020B0604020202020204" pitchFamily="34" charset="0"/>
              </a:rPr>
              <a:t>England</a:t>
            </a:r>
          </a:p>
          <a:p>
            <a:pPr marL="176213" indent="-176213"/>
            <a:endParaRPr lang="en-GB" sz="1300" dirty="0" smtClean="0">
              <a:cs typeface="Arial" panose="020B0604020202020204" pitchFamily="34" charset="0"/>
            </a:endParaRPr>
          </a:p>
          <a:p>
            <a:pPr marL="176213" indent="-176213"/>
            <a:r>
              <a:rPr lang="en-GB" sz="1300" dirty="0" smtClean="0">
                <a:cs typeface="Arial" panose="020B0604020202020204" pitchFamily="34" charset="0"/>
              </a:rPr>
              <a:t>Having an </a:t>
            </a:r>
            <a:r>
              <a:rPr lang="en-GB" sz="1300" dirty="0">
                <a:cs typeface="Arial" panose="020B0604020202020204" pitchFamily="34" charset="0"/>
              </a:rPr>
              <a:t>ageing population of which 8.9% are over the age of 75 which will </a:t>
            </a:r>
            <a:r>
              <a:rPr lang="en-GB" sz="1300" dirty="0" smtClean="0">
                <a:cs typeface="Arial" panose="020B0604020202020204" pitchFamily="34" charset="0"/>
              </a:rPr>
              <a:t>lead to </a:t>
            </a:r>
            <a:r>
              <a:rPr lang="en-GB" sz="1300" dirty="0">
                <a:cs typeface="Arial" panose="020B0604020202020204" pitchFamily="34" charset="0"/>
              </a:rPr>
              <a:t>an increasing strain on health and care services</a:t>
            </a:r>
            <a:r>
              <a:rPr lang="en-GB" sz="1300" dirty="0" smtClean="0">
                <a:cs typeface="Arial" panose="020B0604020202020204" pitchFamily="34" charset="0"/>
              </a:rPr>
              <a:t>.</a:t>
            </a:r>
          </a:p>
          <a:p>
            <a:pPr marL="176213" indent="-176213"/>
            <a:endParaRPr lang="en-GB" sz="1300" dirty="0">
              <a:cs typeface="Arial" panose="020B0604020202020204" pitchFamily="34" charset="0"/>
            </a:endParaRPr>
          </a:p>
          <a:p>
            <a:pPr marL="176213" indent="-176213"/>
            <a:r>
              <a:rPr lang="en-GB" sz="1300" dirty="0" smtClean="0">
                <a:cs typeface="Arial" panose="020B0604020202020204" pitchFamily="34" charset="0"/>
              </a:rPr>
              <a:t>Variation </a:t>
            </a:r>
            <a:r>
              <a:rPr lang="en-GB" sz="1300" dirty="0">
                <a:cs typeface="Arial" panose="020B0604020202020204" pitchFamily="34" charset="0"/>
              </a:rPr>
              <a:t>in life expectancy for men is 20 years, and for women is 17 years </a:t>
            </a:r>
            <a:r>
              <a:rPr lang="en-GB" sz="1300" dirty="0" smtClean="0">
                <a:cs typeface="Arial" panose="020B0604020202020204" pitchFamily="34" charset="0"/>
              </a:rPr>
              <a:t>across the </a:t>
            </a:r>
            <a:r>
              <a:rPr lang="en-GB" sz="1300" dirty="0">
                <a:cs typeface="Arial" panose="020B0604020202020204" pitchFamily="34" charset="0"/>
              </a:rPr>
              <a:t>best and worst areas of the </a:t>
            </a:r>
            <a:r>
              <a:rPr lang="en-GB" sz="1300" dirty="0" smtClean="0">
                <a:cs typeface="Arial" panose="020B0604020202020204" pitchFamily="34" charset="0"/>
              </a:rPr>
              <a:t>footprint</a:t>
            </a:r>
          </a:p>
          <a:p>
            <a:pPr marL="176213" indent="-176213"/>
            <a:endParaRPr lang="en-GB" sz="1300" dirty="0" smtClean="0">
              <a:solidFill>
                <a:schemeClr val="tx2"/>
              </a:solidFill>
              <a:cs typeface="Arial" panose="020B0604020202020204" pitchFamily="34" charset="0"/>
            </a:endParaRPr>
          </a:p>
          <a:p>
            <a:pPr marL="0" indent="0">
              <a:buNone/>
            </a:pPr>
            <a:r>
              <a:rPr lang="en-GB" sz="1300" dirty="0" smtClean="0"/>
              <a:t>The Sustainability and Transformation Partnership’s  five </a:t>
            </a:r>
            <a:r>
              <a:rPr lang="en-GB" sz="1300" dirty="0"/>
              <a:t>priorities </a:t>
            </a:r>
            <a:r>
              <a:rPr lang="en-GB" sz="1300" dirty="0" smtClean="0"/>
              <a:t>focus on addressing </a:t>
            </a:r>
            <a:r>
              <a:rPr lang="en-GB" sz="1300" dirty="0"/>
              <a:t>Humber, Coast and Vale specific challenges, local place based delivery and on achieving national </a:t>
            </a:r>
            <a:r>
              <a:rPr lang="en-GB" sz="1300" dirty="0" smtClean="0"/>
              <a:t>targets. The priorities are:</a:t>
            </a:r>
          </a:p>
          <a:p>
            <a:pPr marL="0" indent="0">
              <a:buNone/>
            </a:pPr>
            <a:endParaRPr lang="en-GB" sz="1300" dirty="0" smtClean="0"/>
          </a:p>
          <a:p>
            <a:pPr marL="176213" indent="-176213"/>
            <a:r>
              <a:rPr lang="en-GB" sz="1300" dirty="0"/>
              <a:t>Helping people stay </a:t>
            </a:r>
            <a:r>
              <a:rPr lang="en-GB" sz="1300" dirty="0" smtClean="0"/>
              <a:t>well</a:t>
            </a:r>
          </a:p>
          <a:p>
            <a:pPr marL="176213" indent="-176213"/>
            <a:r>
              <a:rPr lang="en-GB" sz="1300" dirty="0"/>
              <a:t>Place based </a:t>
            </a:r>
            <a:r>
              <a:rPr lang="en-GB" sz="1300" dirty="0" smtClean="0"/>
              <a:t>care</a:t>
            </a:r>
          </a:p>
          <a:p>
            <a:pPr marL="176213" indent="-176213"/>
            <a:r>
              <a:rPr lang="en-GB" sz="1300" dirty="0"/>
              <a:t>Creating the best hospital </a:t>
            </a:r>
            <a:r>
              <a:rPr lang="en-GB" sz="1300" dirty="0" smtClean="0"/>
              <a:t>care</a:t>
            </a:r>
          </a:p>
          <a:p>
            <a:pPr marL="176213" indent="-176213"/>
            <a:r>
              <a:rPr lang="en-GB" sz="1300" dirty="0"/>
              <a:t>Supporting people </a:t>
            </a:r>
            <a:r>
              <a:rPr lang="en-GB" sz="1300" dirty="0" smtClean="0"/>
              <a:t>through Mental Health challenges</a:t>
            </a:r>
          </a:p>
          <a:p>
            <a:pPr marL="176213" indent="-176213"/>
            <a:r>
              <a:rPr lang="en-GB" sz="1300" dirty="0"/>
              <a:t>Strategic Commissioning</a:t>
            </a:r>
            <a:endParaRPr lang="en-GB" sz="1300" dirty="0" smtClean="0"/>
          </a:p>
          <a:p>
            <a:pPr marL="0" indent="0">
              <a:buNone/>
            </a:pPr>
            <a:endParaRPr lang="en-GB" sz="1200" dirty="0">
              <a:solidFill>
                <a:schemeClr val="tx2"/>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fld id="{471637F2-561A-480F-87B6-BFA192677A7E}" type="slidenum">
              <a:rPr lang="en-GB" smtClean="0"/>
              <a:t>7</a:t>
            </a:fld>
            <a:endParaRPr lang="en-GB" dirty="0"/>
          </a:p>
        </p:txBody>
      </p:sp>
      <p:sp>
        <p:nvSpPr>
          <p:cNvPr id="2" name="Footer Placeholder 1"/>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114108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3970784" cy="5001419"/>
          </a:xfrm>
          <a:ln>
            <a:noFill/>
          </a:ln>
        </p:spPr>
        <p:txBody>
          <a:bodyPr>
            <a:normAutofit lnSpcReduction="10000"/>
          </a:bodyPr>
          <a:lstStyle/>
          <a:p>
            <a:pPr marL="0" indent="0">
              <a:buNone/>
            </a:pPr>
            <a:r>
              <a:rPr lang="en-GB" sz="1200" dirty="0"/>
              <a:t>This Local Maternity System </a:t>
            </a:r>
            <a:r>
              <a:rPr lang="en-GB" sz="1200" dirty="0" smtClean="0"/>
              <a:t> covers the populations </a:t>
            </a:r>
            <a:r>
              <a:rPr lang="en-GB" sz="1200" dirty="0"/>
              <a:t>registered with</a:t>
            </a:r>
            <a:r>
              <a:rPr lang="en-GB" sz="1200" dirty="0" smtClean="0"/>
              <a:t>:</a:t>
            </a:r>
          </a:p>
          <a:p>
            <a:pPr marL="0" indent="0">
              <a:buNone/>
            </a:pPr>
            <a:endParaRPr lang="en-GB" sz="1200" dirty="0"/>
          </a:p>
          <a:p>
            <a:pPr marL="174625" lvl="0" indent="-174625"/>
            <a:r>
              <a:rPr lang="en-GB" sz="1200" dirty="0"/>
              <a:t>NHS Vale of York Clinical Commissioning </a:t>
            </a:r>
            <a:r>
              <a:rPr lang="en-GB" sz="1200" dirty="0" smtClean="0"/>
              <a:t>Group</a:t>
            </a:r>
            <a:endParaRPr lang="en-GB" sz="1200" dirty="0"/>
          </a:p>
          <a:p>
            <a:pPr marL="174625" lvl="0" indent="-174625"/>
            <a:r>
              <a:rPr lang="en-GB" sz="1200" dirty="0"/>
              <a:t>NHS Scarborough and Ryedale Clinical Commissioning </a:t>
            </a:r>
            <a:r>
              <a:rPr lang="en-GB" sz="1200" dirty="0" smtClean="0"/>
              <a:t>Group</a:t>
            </a:r>
            <a:endParaRPr lang="en-GB" sz="1200" dirty="0"/>
          </a:p>
          <a:p>
            <a:pPr marL="174625" lvl="0" indent="-174625"/>
            <a:r>
              <a:rPr lang="en-GB" sz="1200" dirty="0"/>
              <a:t>NHS East Riding of Yorkshire Clinical Commissioning </a:t>
            </a:r>
            <a:r>
              <a:rPr lang="en-GB" sz="1200" dirty="0" smtClean="0"/>
              <a:t>Group</a:t>
            </a:r>
            <a:endParaRPr lang="en-GB" sz="1200" dirty="0"/>
          </a:p>
          <a:p>
            <a:pPr marL="174625" lvl="0" indent="-174625"/>
            <a:r>
              <a:rPr lang="en-GB" sz="1200" dirty="0"/>
              <a:t>NHS Hull Clinical Commissioning </a:t>
            </a:r>
            <a:r>
              <a:rPr lang="en-GB" sz="1200" dirty="0" smtClean="0"/>
              <a:t>Group</a:t>
            </a:r>
            <a:endParaRPr lang="en-GB" sz="1200" dirty="0"/>
          </a:p>
          <a:p>
            <a:pPr marL="174625" lvl="0" indent="-174625"/>
            <a:r>
              <a:rPr lang="en-GB" sz="1200" dirty="0"/>
              <a:t>NHS North Lincolnshire Clinical Commissioning </a:t>
            </a:r>
            <a:r>
              <a:rPr lang="en-GB" sz="1200" dirty="0" smtClean="0"/>
              <a:t>Group</a:t>
            </a:r>
            <a:endParaRPr lang="en-GB" sz="1200" dirty="0"/>
          </a:p>
          <a:p>
            <a:pPr marL="174625" lvl="0" indent="-174625"/>
            <a:r>
              <a:rPr lang="en-GB" sz="1200" dirty="0"/>
              <a:t>NHS North East Lincolnshire Clinical Commissioning </a:t>
            </a:r>
            <a:r>
              <a:rPr lang="en-GB" sz="1200" dirty="0" smtClean="0"/>
              <a:t>Group</a:t>
            </a:r>
          </a:p>
          <a:p>
            <a:pPr marL="0" lvl="0" indent="0">
              <a:buNone/>
            </a:pPr>
            <a:endParaRPr lang="en-GB" sz="1200" dirty="0"/>
          </a:p>
          <a:p>
            <a:pPr marL="0" indent="0">
              <a:buNone/>
            </a:pPr>
            <a:r>
              <a:rPr lang="en-GB" sz="1200" dirty="0"/>
              <a:t>Women registered with these Clinical Commissioning Groups are likely to receive the majority of their antenatal maternity care through Community Midwifery </a:t>
            </a:r>
            <a:r>
              <a:rPr lang="en-GB" sz="1200" dirty="0" smtClean="0"/>
              <a:t>services and </a:t>
            </a:r>
            <a:r>
              <a:rPr lang="en-GB" sz="1200" dirty="0"/>
              <a:t>their Specialist Obstetric Consultant Care through one or more of the following Secondary Care Trusts</a:t>
            </a:r>
            <a:r>
              <a:rPr lang="en-GB" sz="1200" dirty="0" smtClean="0"/>
              <a:t>:</a:t>
            </a:r>
          </a:p>
          <a:p>
            <a:pPr marL="0" indent="0">
              <a:buNone/>
            </a:pPr>
            <a:endParaRPr lang="en-GB" sz="1200" dirty="0"/>
          </a:p>
          <a:p>
            <a:pPr lvl="0"/>
            <a:r>
              <a:rPr lang="en-GB" sz="1200" dirty="0"/>
              <a:t>York Teaching Hospital NHS Foundation Trust;</a:t>
            </a:r>
          </a:p>
          <a:p>
            <a:pPr lvl="0"/>
            <a:r>
              <a:rPr lang="en-GB" sz="1200" dirty="0"/>
              <a:t>Hull and East Yorkshire Hospitals NHS Trust; and</a:t>
            </a:r>
          </a:p>
          <a:p>
            <a:r>
              <a:rPr lang="en-GB" sz="1200" dirty="0"/>
              <a:t>Northern Lincolnshire and Goole NHS Foundation </a:t>
            </a:r>
            <a:r>
              <a:rPr lang="en-GB" sz="1200" dirty="0" smtClean="0"/>
              <a:t>Trust</a:t>
            </a:r>
          </a:p>
          <a:p>
            <a:endParaRPr lang="en-GB" sz="1200" dirty="0"/>
          </a:p>
          <a:p>
            <a:pPr marL="0" indent="0">
              <a:buNone/>
            </a:pPr>
            <a:r>
              <a:rPr lang="en-GB" sz="1200" dirty="0"/>
              <a:t>The physical geography </a:t>
            </a:r>
            <a:r>
              <a:rPr lang="en-GB" sz="1200" dirty="0" smtClean="0"/>
              <a:t>includes </a:t>
            </a:r>
            <a:r>
              <a:rPr lang="en-GB" sz="1200" dirty="0"/>
              <a:t>urban and suburban areas, but also includes a significant number of patients who reside in rural settings which may lead to challenges related to the transport networks that are in place</a:t>
            </a:r>
            <a:r>
              <a:rPr lang="en-GB" sz="1200" dirty="0" smtClean="0"/>
              <a:t>.</a:t>
            </a:r>
            <a:endParaRPr lang="en-GB" sz="1200" dirty="0"/>
          </a:p>
        </p:txBody>
      </p:sp>
      <p:sp>
        <p:nvSpPr>
          <p:cNvPr id="4" name="Title 1"/>
          <p:cNvSpPr>
            <a:spLocks noGrp="1"/>
          </p:cNvSpPr>
          <p:nvPr>
            <p:ph type="title"/>
          </p:nvPr>
        </p:nvSpPr>
        <p:spPr>
          <a:xfrm>
            <a:off x="467544" y="332656"/>
            <a:ext cx="8291264" cy="576064"/>
          </a:xfrm>
          <a:solidFill>
            <a:srgbClr val="92D050"/>
          </a:solidFill>
        </p:spPr>
        <p:txBody>
          <a:bodyPr>
            <a:normAutofit/>
          </a:bodyPr>
          <a:lstStyle/>
          <a:p>
            <a:pPr algn="l"/>
            <a:r>
              <a:rPr lang="en-GB" sz="2500" b="1" dirty="0" smtClean="0">
                <a:solidFill>
                  <a:schemeClr val="tx2"/>
                </a:solidFill>
              </a:rPr>
              <a:t>Geography</a:t>
            </a:r>
            <a:endParaRPr lang="en-GB" sz="2500" b="1" dirty="0">
              <a:solidFill>
                <a:schemeClr val="tx2"/>
              </a:solidFill>
            </a:endParaRPr>
          </a:p>
        </p:txBody>
      </p:sp>
      <p:sp>
        <p:nvSpPr>
          <p:cNvPr id="5" name="Content Placeholder 2"/>
          <p:cNvSpPr txBox="1">
            <a:spLocks/>
          </p:cNvSpPr>
          <p:nvPr/>
        </p:nvSpPr>
        <p:spPr>
          <a:xfrm>
            <a:off x="4788024" y="980728"/>
            <a:ext cx="3970784" cy="5145435"/>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400" b="1" dirty="0" smtClean="0">
                <a:solidFill>
                  <a:schemeClr val="tx2"/>
                </a:solidFill>
              </a:rPr>
              <a:t>Geographical area covered by the LMS</a:t>
            </a:r>
            <a:endParaRPr lang="en-GB" sz="1400" dirty="0">
              <a:solidFill>
                <a:schemeClr val="tx2"/>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fld id="{471637F2-561A-480F-87B6-BFA192677A7E}" type="slidenum">
              <a:rPr lang="en-GB" smtClean="0"/>
              <a:t>8</a:t>
            </a:fld>
            <a:endParaRPr lang="en-GB" dirty="0"/>
          </a:p>
        </p:txBody>
      </p:sp>
      <p:sp>
        <p:nvSpPr>
          <p:cNvPr id="2" name="Footer Placeholder 1"/>
          <p:cNvSpPr>
            <a:spLocks noGrp="1"/>
          </p:cNvSpPr>
          <p:nvPr>
            <p:ph type="ftr" sz="quarter" idx="11"/>
          </p:nvPr>
        </p:nvSpPr>
        <p:spPr/>
        <p:txBody>
          <a:bodyPr/>
          <a:lstStyle/>
          <a:p>
            <a:r>
              <a:rPr lang="en-GB" dirty="0" smtClean="0"/>
              <a:t>LMS Plan V4 170921</a:t>
            </a:r>
            <a:endParaRPr lang="en-GB"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062194" y="1775395"/>
            <a:ext cx="3614261" cy="3741837"/>
          </a:xfrm>
          <a:prstGeom prst="rect">
            <a:avLst/>
          </a:prstGeom>
          <a:noFill/>
          <a:ln>
            <a:noFill/>
          </a:ln>
        </p:spPr>
      </p:pic>
    </p:spTree>
    <p:extLst>
      <p:ext uri="{BB962C8B-B14F-4D97-AF65-F5344CB8AC3E}">
        <p14:creationId xmlns:p14="http://schemas.microsoft.com/office/powerpoint/2010/main" val="1938530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68909" cy="634082"/>
          </a:xfrm>
          <a:solidFill>
            <a:srgbClr val="92D050"/>
          </a:solidFill>
        </p:spPr>
        <p:txBody>
          <a:bodyPr>
            <a:normAutofit/>
          </a:bodyPr>
          <a:lstStyle/>
          <a:p>
            <a:pPr algn="l"/>
            <a:r>
              <a:rPr lang="en-GB" sz="2500" b="1" dirty="0" smtClean="0">
                <a:solidFill>
                  <a:schemeClr val="tx2"/>
                </a:solidFill>
              </a:rPr>
              <a:t>Our LMS</a:t>
            </a:r>
            <a:endParaRPr lang="en-GB" sz="2500" b="1" dirty="0">
              <a:solidFill>
                <a:schemeClr val="tx2"/>
              </a:solidFill>
            </a:endParaRPr>
          </a:p>
        </p:txBody>
      </p:sp>
      <p:sp>
        <p:nvSpPr>
          <p:cNvPr id="3" name="Content Placeholder 2"/>
          <p:cNvSpPr>
            <a:spLocks noGrp="1"/>
          </p:cNvSpPr>
          <p:nvPr>
            <p:ph idx="1"/>
          </p:nvPr>
        </p:nvSpPr>
        <p:spPr>
          <a:xfrm>
            <a:off x="457200" y="980729"/>
            <a:ext cx="8229600" cy="3096344"/>
          </a:xfrm>
        </p:spPr>
        <p:txBody>
          <a:bodyPr>
            <a:normAutofit/>
          </a:bodyPr>
          <a:lstStyle/>
          <a:p>
            <a:pPr marL="0" indent="0">
              <a:buNone/>
            </a:pPr>
            <a:r>
              <a:rPr lang="en-GB" sz="1700" b="1" dirty="0" smtClean="0">
                <a:solidFill>
                  <a:schemeClr val="tx2"/>
                </a:solidFill>
              </a:rPr>
              <a:t>Our Vision</a:t>
            </a:r>
            <a:r>
              <a:rPr lang="en-GB" sz="1400" b="1" dirty="0" smtClean="0">
                <a:solidFill>
                  <a:schemeClr val="tx2"/>
                </a:solidFill>
              </a:rPr>
              <a:t>: Personalised maternity care delivered by integrated high quality services which demonstrate the experience and outcomes that our population deserves</a:t>
            </a:r>
          </a:p>
          <a:p>
            <a:pPr marL="0" indent="0">
              <a:buNone/>
            </a:pPr>
            <a:endParaRPr lang="en-GB" sz="1400" dirty="0">
              <a:solidFill>
                <a:schemeClr val="tx2"/>
              </a:solidFill>
            </a:endParaRPr>
          </a:p>
          <a:p>
            <a:pPr marL="0" indent="0">
              <a:buNone/>
            </a:pPr>
            <a:r>
              <a:rPr lang="en-GB" sz="1200" dirty="0" smtClean="0"/>
              <a:t>We are clear that we all want to commission and deliver maternity care that is delivered by kind, skilled and will-informed professionals who ensure that women and families are treated as equals. This we enable us to deliver safe, personalised care where women and their partners are well informed of their options and choices, are listened to and are able to develop their personalised care plan with confidence. We recognise that for some the care they require will change during the maternity episode and we will ensure that the woman and her partner understands the reasons for the recommended change in the care plan and is able to make an informed choice regarding the way forward. Women have an  expectations that pregnancy will be an enjoyable episode in their life with the delivery of a healthy baby and we will focus upon delivering this expectation. However we are aware that this expectation cannot always be met and where this is the case our women and their families continue to have a right to personalised care that meets their clinical needs at this time and supports them to understand what needs to or has happened.</a:t>
            </a:r>
          </a:p>
          <a:p>
            <a:pPr marL="0" indent="0">
              <a:buNone/>
            </a:pPr>
            <a:endParaRPr lang="en-GB" sz="1100" dirty="0"/>
          </a:p>
        </p:txBody>
      </p:sp>
      <p:sp>
        <p:nvSpPr>
          <p:cNvPr id="4" name="TextBox 3"/>
          <p:cNvSpPr txBox="1"/>
          <p:nvPr/>
        </p:nvSpPr>
        <p:spPr>
          <a:xfrm>
            <a:off x="6070236" y="3933056"/>
            <a:ext cx="2655873" cy="2492990"/>
          </a:xfrm>
          <a:prstGeom prst="rect">
            <a:avLst/>
          </a:prstGeom>
          <a:noFill/>
          <a:ln>
            <a:solidFill>
              <a:srgbClr val="FF0000"/>
            </a:solidFill>
          </a:ln>
        </p:spPr>
        <p:txBody>
          <a:bodyPr wrap="square" rtlCol="0">
            <a:spAutoFit/>
          </a:bodyPr>
          <a:lstStyle/>
          <a:p>
            <a:r>
              <a:rPr lang="en-GB" sz="1200" b="1" dirty="0" smtClean="0">
                <a:solidFill>
                  <a:schemeClr val="tx2"/>
                </a:solidFill>
              </a:rPr>
              <a:t>Wider Vision</a:t>
            </a:r>
          </a:p>
          <a:p>
            <a:r>
              <a:rPr lang="en-GB" sz="1200" dirty="0" smtClean="0"/>
              <a:t>The Humber Coast and Vale Sustainability and Transformation Partnership has a vision of ‘start well’ - the work we do as a Local Maternity System is central to this</a:t>
            </a:r>
          </a:p>
          <a:p>
            <a:endParaRPr lang="en-GB" sz="1200" dirty="0"/>
          </a:p>
          <a:p>
            <a:r>
              <a:rPr lang="en-GB" sz="1200" dirty="0" smtClean="0"/>
              <a:t>By the same rationale, we need women and families to be entering the maternity episode as healthy as possible with low levels of smoking and obesity and well controlled long term conditions</a:t>
            </a:r>
          </a:p>
        </p:txBody>
      </p:sp>
      <p:sp>
        <p:nvSpPr>
          <p:cNvPr id="6" name="Slide Number Placeholder 5"/>
          <p:cNvSpPr>
            <a:spLocks noGrp="1"/>
          </p:cNvSpPr>
          <p:nvPr>
            <p:ph type="sldNum" sz="quarter" idx="12"/>
          </p:nvPr>
        </p:nvSpPr>
        <p:spPr/>
        <p:txBody>
          <a:bodyPr/>
          <a:lstStyle/>
          <a:p>
            <a:fld id="{471637F2-561A-480F-87B6-BFA192677A7E}" type="slidenum">
              <a:rPr lang="en-GB" smtClean="0"/>
              <a:t>9</a:t>
            </a:fld>
            <a:endParaRPr lang="en-GB" dirty="0"/>
          </a:p>
        </p:txBody>
      </p:sp>
      <p:sp>
        <p:nvSpPr>
          <p:cNvPr id="8" name="TextBox 7"/>
          <p:cNvSpPr txBox="1"/>
          <p:nvPr/>
        </p:nvSpPr>
        <p:spPr>
          <a:xfrm>
            <a:off x="395536" y="3933056"/>
            <a:ext cx="2655873" cy="2492990"/>
          </a:xfrm>
          <a:prstGeom prst="rect">
            <a:avLst/>
          </a:prstGeom>
          <a:noFill/>
          <a:ln>
            <a:solidFill>
              <a:srgbClr val="FF0000"/>
            </a:solidFill>
          </a:ln>
        </p:spPr>
        <p:txBody>
          <a:bodyPr wrap="square" rtlCol="0">
            <a:spAutoFit/>
          </a:bodyPr>
          <a:lstStyle/>
          <a:p>
            <a:r>
              <a:rPr lang="en-GB" sz="1400" b="1" dirty="0" smtClean="0">
                <a:solidFill>
                  <a:schemeClr val="tx2"/>
                </a:solidFill>
              </a:rPr>
              <a:t>Our Values</a:t>
            </a:r>
          </a:p>
          <a:p>
            <a:pPr marL="171450" indent="-171450">
              <a:spcBef>
                <a:spcPts val="1200"/>
              </a:spcBef>
              <a:buFont typeface="Wingdings" panose="05000000000000000000" pitchFamily="2" charset="2"/>
              <a:buChar char="v"/>
            </a:pPr>
            <a:r>
              <a:rPr lang="en-GB" sz="1200" dirty="0" smtClean="0"/>
              <a:t>The woman and family is</a:t>
            </a:r>
            <a:r>
              <a:rPr lang="en-GB" sz="1200" b="1" dirty="0" smtClean="0"/>
              <a:t> </a:t>
            </a:r>
            <a:r>
              <a:rPr lang="en-GB" sz="1200" dirty="0" smtClean="0"/>
              <a:t>at</a:t>
            </a:r>
            <a:r>
              <a:rPr lang="en-GB" sz="1200" b="1" dirty="0" smtClean="0">
                <a:solidFill>
                  <a:srgbClr val="FF0000"/>
                </a:solidFill>
              </a:rPr>
              <a:t> </a:t>
            </a:r>
            <a:r>
              <a:rPr lang="en-GB" sz="1200" dirty="0" smtClean="0"/>
              <a:t>the centre of everything we do</a:t>
            </a:r>
          </a:p>
          <a:p>
            <a:pPr marL="171450" indent="-171450">
              <a:buFont typeface="Wingdings" panose="05000000000000000000" pitchFamily="2" charset="2"/>
              <a:buChar char="v"/>
            </a:pPr>
            <a:r>
              <a:rPr lang="en-GB" sz="1200" dirty="0" smtClean="0"/>
              <a:t>Openness and transparency is central</a:t>
            </a:r>
          </a:p>
          <a:p>
            <a:pPr marL="171450" indent="-171450">
              <a:buFont typeface="Wingdings" panose="05000000000000000000" pitchFamily="2" charset="2"/>
              <a:buChar char="v"/>
            </a:pPr>
            <a:r>
              <a:rPr lang="en-GB" sz="1200" dirty="0" smtClean="0"/>
              <a:t>Active listening, involvement, co-production</a:t>
            </a:r>
          </a:p>
          <a:p>
            <a:pPr marL="171450" indent="-171450">
              <a:buFont typeface="Wingdings" panose="05000000000000000000" pitchFamily="2" charset="2"/>
              <a:buChar char="v"/>
            </a:pPr>
            <a:r>
              <a:rPr lang="en-GB" sz="1200" dirty="0" smtClean="0"/>
              <a:t>Our workforce is important to us</a:t>
            </a:r>
          </a:p>
          <a:p>
            <a:pPr marL="171450" indent="-171450">
              <a:buFont typeface="Wingdings" panose="05000000000000000000" pitchFamily="2" charset="2"/>
              <a:buChar char="v"/>
            </a:pPr>
            <a:r>
              <a:rPr lang="en-GB" sz="1200" dirty="0" smtClean="0"/>
              <a:t>Safety and quality is a right not an expectation</a:t>
            </a:r>
          </a:p>
          <a:p>
            <a:pPr marL="171450" indent="-171450">
              <a:buFont typeface="Wingdings" panose="05000000000000000000" pitchFamily="2" charset="2"/>
              <a:buChar char="v"/>
            </a:pPr>
            <a:r>
              <a:rPr lang="en-GB" sz="1200" dirty="0" smtClean="0"/>
              <a:t>Through collaboration we will jointly grow</a:t>
            </a:r>
          </a:p>
        </p:txBody>
      </p:sp>
      <p:sp>
        <p:nvSpPr>
          <p:cNvPr id="9" name="TextBox 8"/>
          <p:cNvSpPr txBox="1"/>
          <p:nvPr/>
        </p:nvSpPr>
        <p:spPr>
          <a:xfrm>
            <a:off x="3131840" y="3933056"/>
            <a:ext cx="2887673" cy="2492990"/>
          </a:xfrm>
          <a:prstGeom prst="rect">
            <a:avLst/>
          </a:prstGeom>
          <a:noFill/>
          <a:ln>
            <a:solidFill>
              <a:srgbClr val="FF0000"/>
            </a:solidFill>
          </a:ln>
        </p:spPr>
        <p:txBody>
          <a:bodyPr wrap="square" rtlCol="0">
            <a:spAutoFit/>
          </a:bodyPr>
          <a:lstStyle/>
          <a:p>
            <a:r>
              <a:rPr lang="en-GB" sz="1200" b="1" dirty="0" smtClean="0">
                <a:solidFill>
                  <a:schemeClr val="tx2"/>
                </a:solidFill>
              </a:rPr>
              <a:t>Our Commitments</a:t>
            </a:r>
          </a:p>
          <a:p>
            <a:r>
              <a:rPr lang="en-GB" sz="1200" dirty="0" smtClean="0"/>
              <a:t>We will:</a:t>
            </a:r>
          </a:p>
          <a:p>
            <a:pPr marL="171450" indent="-171450">
              <a:buFont typeface="Wingdings" panose="05000000000000000000" pitchFamily="2" charset="2"/>
              <a:buChar char="v"/>
            </a:pPr>
            <a:r>
              <a:rPr lang="en-GB" sz="1200" dirty="0" smtClean="0"/>
              <a:t>Work together to develop and deliver a comprehensive plan of system and service change</a:t>
            </a:r>
          </a:p>
          <a:p>
            <a:pPr marL="171450" indent="-171450">
              <a:buFont typeface="Wingdings" panose="05000000000000000000" pitchFamily="2" charset="2"/>
              <a:buChar char="v"/>
            </a:pPr>
            <a:r>
              <a:rPr lang="en-GB" sz="1200" dirty="0" smtClean="0"/>
              <a:t>Define the interventions that will help  to improve the quality and equity of our services and improve outcomes</a:t>
            </a:r>
          </a:p>
          <a:p>
            <a:pPr marL="171450" indent="-171450">
              <a:buFont typeface="Wingdings" panose="05000000000000000000" pitchFamily="2" charset="2"/>
              <a:buChar char="v"/>
            </a:pPr>
            <a:r>
              <a:rPr lang="en-GB" sz="1200" dirty="0" smtClean="0"/>
              <a:t>Ensure co-production, engagement and involvement with our service users and communities</a:t>
            </a:r>
          </a:p>
          <a:p>
            <a:pPr marL="171450" indent="-171450">
              <a:buFont typeface="Wingdings" panose="05000000000000000000" pitchFamily="2" charset="2"/>
              <a:buChar char="v"/>
            </a:pPr>
            <a:r>
              <a:rPr lang="en-GB" sz="1200" dirty="0" smtClean="0"/>
              <a:t>Adhere to the STP’s Memorandum of Understanding</a:t>
            </a:r>
          </a:p>
        </p:txBody>
      </p:sp>
      <p:sp>
        <p:nvSpPr>
          <p:cNvPr id="5" name="Footer Placeholder 4"/>
          <p:cNvSpPr>
            <a:spLocks noGrp="1"/>
          </p:cNvSpPr>
          <p:nvPr>
            <p:ph type="ftr" sz="quarter" idx="11"/>
          </p:nvPr>
        </p:nvSpPr>
        <p:spPr/>
        <p:txBody>
          <a:bodyPr/>
          <a:lstStyle/>
          <a:p>
            <a:r>
              <a:rPr lang="en-GB" dirty="0" smtClean="0"/>
              <a:t>LMS Plan V4 170921</a:t>
            </a:r>
            <a:endParaRPr lang="en-GB" dirty="0"/>
          </a:p>
        </p:txBody>
      </p:sp>
    </p:spTree>
    <p:extLst>
      <p:ext uri="{BB962C8B-B14F-4D97-AF65-F5344CB8AC3E}">
        <p14:creationId xmlns:p14="http://schemas.microsoft.com/office/powerpoint/2010/main" val="3604642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4227</TotalTime>
  <Words>11239</Words>
  <Application>Microsoft Office PowerPoint</Application>
  <PresentationFormat>On-screen Show (4:3)</PresentationFormat>
  <Paragraphs>1148</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Humber, Coast and Vale Local Maternity System</vt:lpstr>
      <vt:lpstr>Foreword</vt:lpstr>
      <vt:lpstr>PowerPoint Presentation</vt:lpstr>
      <vt:lpstr>Contents</vt:lpstr>
      <vt:lpstr>PowerPoint Presentation</vt:lpstr>
      <vt:lpstr>Chapter 1  Case for Change</vt:lpstr>
      <vt:lpstr>Background</vt:lpstr>
      <vt:lpstr>Geography</vt:lpstr>
      <vt:lpstr>Our LMS</vt:lpstr>
      <vt:lpstr>Better Births (2016) </vt:lpstr>
      <vt:lpstr>Women and Families Perspectives</vt:lpstr>
      <vt:lpstr>Self Assessment against Better Births</vt:lpstr>
      <vt:lpstr>Joint Needs Assessment</vt:lpstr>
      <vt:lpstr>PowerPoint Presentation</vt:lpstr>
      <vt:lpstr>How will we achieve our vision and address our case for change?</vt:lpstr>
      <vt:lpstr>System Governance</vt:lpstr>
      <vt:lpstr>Chapter 2  Work Programmes</vt:lpstr>
      <vt:lpstr>Improving choice, personalisation and continuity of carer</vt:lpstr>
      <vt:lpstr>PowerPoint Presentation</vt:lpstr>
      <vt:lpstr>PowerPoint Presentation</vt:lpstr>
      <vt:lpstr>Putting the individual, quality and safety at the core of our service delivery</vt:lpstr>
      <vt:lpstr>PowerPoint Presentation</vt:lpstr>
      <vt:lpstr>PowerPoint Presentation</vt:lpstr>
      <vt:lpstr>PowerPoint Presentation</vt:lpstr>
      <vt:lpstr>Neonatal Care</vt:lpstr>
      <vt:lpstr>PowerPoint Presentation</vt:lpstr>
      <vt:lpstr>Provider Quality Improvement</vt:lpstr>
      <vt:lpstr>Delivering Improvements in Perinatal Mental Health</vt:lpstr>
      <vt:lpstr>PowerPoint Presentation</vt:lpstr>
      <vt:lpstr>PowerPoint Presentation</vt:lpstr>
      <vt:lpstr>Multi professional working and governance</vt:lpstr>
      <vt:lpstr>PowerPoint Presentation</vt:lpstr>
      <vt:lpstr>Chapter 3  Supporting Work Streams</vt:lpstr>
      <vt:lpstr>Commissioning Models / Partnership Working</vt:lpstr>
      <vt:lpstr>PowerPoint Presentation</vt:lpstr>
      <vt:lpstr>Co-production, Participation, Communication and Engagement</vt:lpstr>
      <vt:lpstr>PowerPoint Presentation</vt:lpstr>
      <vt:lpstr>Valuing and developing our workforce</vt:lpstr>
      <vt:lpstr>Workforce Options / Models under Consideration</vt:lpstr>
      <vt:lpstr>Finances</vt:lpstr>
      <vt:lpstr>PowerPoint Presentation</vt:lpstr>
      <vt:lpstr>Risks – Top Programme Risks</vt:lpstr>
      <vt:lpstr>Risks – Choice Personalisation and Continuity</vt:lpstr>
      <vt:lpstr>Risks – Perinatal Mental Health</vt:lpstr>
      <vt:lpstr>Equality Impact Assessment / Privacy Impact Assessment</vt:lpstr>
      <vt:lpstr>Appendices</vt:lpstr>
      <vt:lpstr>Appendix 3   Inter-Dependencies</vt:lpstr>
      <vt:lpstr>Maternity Clinical Network - Work Programmes</vt:lpstr>
      <vt:lpstr>Public Health England / Local Public Health Work Programme</vt:lpstr>
      <vt:lpstr>PowerPoint Presentation</vt:lpstr>
      <vt:lpstr>Health Education England</vt:lpstr>
      <vt:lpstr>PowerPoint Presentation</vt:lpstr>
      <vt:lpstr>National Maternity Transformation Plan</vt:lpstr>
      <vt:lpstr>Appendix 4   Contributors</vt:lpstr>
      <vt:lpstr>PowerPoint Presentation</vt:lpstr>
    </vt:vector>
  </TitlesOfParts>
  <Company>IT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Humber, Coast and Vale Local Maternity System</dc:title>
  <dc:creator>Karen Ellis</dc:creator>
  <cp:lastModifiedBy>Karen Ellis</cp:lastModifiedBy>
  <cp:revision>245</cp:revision>
  <cp:lastPrinted>2017-09-21T08:42:29Z</cp:lastPrinted>
  <dcterms:created xsi:type="dcterms:W3CDTF">2017-06-19T10:13:13Z</dcterms:created>
  <dcterms:modified xsi:type="dcterms:W3CDTF">2017-10-01T20:56:10Z</dcterms:modified>
</cp:coreProperties>
</file>