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79" r:id="rId3"/>
    <p:sldId id="378" r:id="rId4"/>
    <p:sldId id="356" r:id="rId5"/>
    <p:sldId id="385" r:id="rId6"/>
    <p:sldId id="384" r:id="rId7"/>
    <p:sldId id="382" r:id="rId8"/>
    <p:sldId id="377" r:id="rId9"/>
    <p:sldId id="380" r:id="rId10"/>
    <p:sldId id="381" r:id="rId11"/>
    <p:sldId id="383" r:id="rId12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41363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1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7713"/>
            <a:ext cx="4918075" cy="368935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78" y="4690033"/>
            <a:ext cx="4931090" cy="4442937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15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35"/>
            <a:ext cx="8229600" cy="58092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95998458"/>
              </p:ext>
            </p:extLst>
          </p:nvPr>
        </p:nvGraphicFramePr>
        <p:xfrm>
          <a:off x="0" y="50851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51520" y="1365258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Northern Lincolnshire</a:t>
            </a:r>
            <a:br>
              <a:rPr lang="en-GB" sz="3600" dirty="0" smtClean="0"/>
            </a:br>
            <a:r>
              <a:rPr lang="en-GB" sz="3600" dirty="0" smtClean="0"/>
              <a:t>Healthy Lives Healthy Futures Programme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NELCCG Board Update   </a:t>
            </a:r>
          </a:p>
          <a:p>
            <a:endParaRPr lang="en-GB" dirty="0" smtClean="0"/>
          </a:p>
          <a:p>
            <a:endParaRPr lang="en-GB" dirty="0" smtClean="0"/>
          </a:p>
          <a:p>
            <a:pPr algn="r"/>
            <a:endParaRPr lang="en-GB" sz="1600" b="1" dirty="0" smtClean="0">
              <a:solidFill>
                <a:schemeClr val="bg1"/>
              </a:solidFill>
            </a:endParaRPr>
          </a:p>
          <a:p>
            <a:pPr algn="r"/>
            <a:r>
              <a:rPr lang="en-GB" sz="1600" b="1" dirty="0" smtClean="0">
                <a:solidFill>
                  <a:schemeClr val="bg1"/>
                </a:solidFill>
              </a:rPr>
              <a:t>March 2015 </a:t>
            </a: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80926"/>
          </a:xfrm>
        </p:spPr>
        <p:txBody>
          <a:bodyPr>
            <a:noAutofit/>
          </a:bodyPr>
          <a:lstStyle/>
          <a:p>
            <a:r>
              <a:rPr lang="en-GB" sz="2400" dirty="0" smtClean="0"/>
              <a:t>HLHF Scheme Tracker </a:t>
            </a:r>
            <a:br>
              <a:rPr lang="en-GB" sz="2400" dirty="0" smtClean="0"/>
            </a:br>
            <a:r>
              <a:rPr lang="en-GB" sz="1600" dirty="0"/>
              <a:t>T</a:t>
            </a:r>
            <a:r>
              <a:rPr lang="en-GB" sz="1600" dirty="0" smtClean="0"/>
              <a:t>his slide shows the current state of all projects in NEL, all other schemes available on full tracker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81993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54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Project Plans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0000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Each project will have a completed plan on a page to assure state of readiness and to support it’s tracking and monitoring, the below is for example purposes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3"/>
            <a:ext cx="8712968" cy="5230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8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eft Arrow 21"/>
          <p:cNvSpPr/>
          <p:nvPr/>
        </p:nvSpPr>
        <p:spPr>
          <a:xfrm>
            <a:off x="1856646" y="3200145"/>
            <a:ext cx="6334909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</a:rPr>
              <a:t>Diagnostics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1841904" y="4752382"/>
            <a:ext cx="6334909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Estates </a:t>
            </a:r>
          </a:p>
        </p:txBody>
      </p:sp>
      <p:sp>
        <p:nvSpPr>
          <p:cNvPr id="34" name="Left Arrow 33"/>
          <p:cNvSpPr/>
          <p:nvPr/>
        </p:nvSpPr>
        <p:spPr>
          <a:xfrm>
            <a:off x="1847690" y="4367996"/>
            <a:ext cx="6324710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err="1">
                <a:solidFill>
                  <a:schemeClr val="tx1"/>
                </a:solidFill>
              </a:rPr>
              <a:t>Comms</a:t>
            </a:r>
            <a:r>
              <a:rPr lang="en-GB" sz="1600" dirty="0">
                <a:solidFill>
                  <a:schemeClr val="tx1"/>
                </a:solidFill>
              </a:rPr>
              <a:t>/Engagement </a:t>
            </a:r>
          </a:p>
        </p:txBody>
      </p:sp>
      <p:sp>
        <p:nvSpPr>
          <p:cNvPr id="29" name="Left Arrow 28"/>
          <p:cNvSpPr/>
          <p:nvPr/>
        </p:nvSpPr>
        <p:spPr>
          <a:xfrm>
            <a:off x="1847690" y="5217339"/>
            <a:ext cx="6324710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Contracting/Finance 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1856645" y="3973210"/>
            <a:ext cx="6334909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>
                <a:solidFill>
                  <a:schemeClr val="tx1"/>
                </a:solidFill>
              </a:rPr>
              <a:t>Technology </a:t>
            </a:r>
          </a:p>
        </p:txBody>
      </p:sp>
      <p:sp>
        <p:nvSpPr>
          <p:cNvPr id="27" name="Left Arrow 26"/>
          <p:cNvSpPr/>
          <p:nvPr/>
        </p:nvSpPr>
        <p:spPr>
          <a:xfrm>
            <a:off x="1841906" y="3597649"/>
            <a:ext cx="6334909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</a:rPr>
              <a:t>Therapies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1848072" y="2778844"/>
            <a:ext cx="6350028" cy="504056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</a:rPr>
              <a:t>Workforce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0249" y="692696"/>
            <a:ext cx="8229600" cy="580926"/>
          </a:xfrm>
        </p:spPr>
        <p:txBody>
          <a:bodyPr>
            <a:noAutofit/>
          </a:bodyPr>
          <a:lstStyle/>
          <a:p>
            <a:r>
              <a:rPr lang="en-GB" sz="2800" dirty="0" smtClean="0"/>
              <a:t>Clinical Service Planning Framework </a:t>
            </a:r>
            <a:br>
              <a:rPr lang="en-GB" sz="2800" dirty="0" smtClean="0"/>
            </a:br>
            <a:r>
              <a:rPr lang="en-GB" sz="1800" dirty="0"/>
              <a:t>S</a:t>
            </a:r>
            <a:r>
              <a:rPr lang="en-GB" sz="1800" dirty="0" smtClean="0"/>
              <a:t>hows 4 key clinical </a:t>
            </a:r>
            <a:r>
              <a:rPr lang="en-GB" sz="1800" dirty="0" err="1" smtClean="0"/>
              <a:t>workstreams</a:t>
            </a:r>
            <a:r>
              <a:rPr lang="en-GB" sz="1800" dirty="0" smtClean="0"/>
              <a:t> and inter-relation with vision for HLHF and key enablers  </a:t>
            </a:r>
            <a:endParaRPr lang="en-GB" sz="2400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791963" y="3001948"/>
            <a:ext cx="5237113" cy="2014243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>
            <a:off x="2162406" y="1644831"/>
            <a:ext cx="935784" cy="4713052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n 13"/>
          <p:cNvSpPr/>
          <p:nvPr/>
        </p:nvSpPr>
        <p:spPr>
          <a:xfrm>
            <a:off x="3239474" y="1644831"/>
            <a:ext cx="973812" cy="4713052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an 14"/>
          <p:cNvSpPr/>
          <p:nvPr/>
        </p:nvSpPr>
        <p:spPr>
          <a:xfrm>
            <a:off x="4342859" y="1644831"/>
            <a:ext cx="936104" cy="4713052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6" name="Can 15"/>
          <p:cNvSpPr/>
          <p:nvPr/>
        </p:nvSpPr>
        <p:spPr>
          <a:xfrm>
            <a:off x="5393209" y="1644831"/>
            <a:ext cx="951550" cy="4713052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824622" y="191642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Planned 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Care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38380" y="190965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Unplanned 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Care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24831" y="192054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Long Term Conditions 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2897" y="193763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Maternity 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3984" y="2768611"/>
            <a:ext cx="8162432" cy="2807569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8939" y="1390513"/>
            <a:ext cx="422621" cy="0"/>
          </a:xfrm>
          <a:prstGeom prst="lin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1205847"/>
            <a:ext cx="10081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Area of clinical  focus </a:t>
            </a:r>
            <a:endParaRPr lang="en-GB" sz="1050" dirty="0"/>
          </a:p>
        </p:txBody>
      </p:sp>
      <p:sp>
        <p:nvSpPr>
          <p:cNvPr id="2" name="Left-Right Arrow 1"/>
          <p:cNvSpPr/>
          <p:nvPr/>
        </p:nvSpPr>
        <p:spPr>
          <a:xfrm>
            <a:off x="1824622" y="5833907"/>
            <a:ext cx="4823401" cy="70864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Fully engaged public and patients</a:t>
            </a:r>
          </a:p>
        </p:txBody>
      </p:sp>
    </p:spTree>
    <p:extLst>
      <p:ext uri="{BB962C8B-B14F-4D97-AF65-F5344CB8AC3E}">
        <p14:creationId xmlns:p14="http://schemas.microsoft.com/office/powerpoint/2010/main" val="25166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80926"/>
          </a:xfrm>
        </p:spPr>
        <p:txBody>
          <a:bodyPr>
            <a:noAutofit/>
          </a:bodyPr>
          <a:lstStyle/>
          <a:p>
            <a:r>
              <a:rPr lang="en-GB" sz="3600" dirty="0" smtClean="0"/>
              <a:t>Leads for Clinical </a:t>
            </a:r>
            <a:r>
              <a:rPr lang="en-GB" sz="3600" dirty="0" err="1" smtClean="0"/>
              <a:t>Workstreams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472608"/>
          </a:xfrm>
        </p:spPr>
        <p:txBody>
          <a:bodyPr>
            <a:normAutofit fontScale="40000" lnSpcReduction="20000"/>
          </a:bodyPr>
          <a:lstStyle/>
          <a:p>
            <a:r>
              <a:rPr lang="en-GB" sz="4500" dirty="0" smtClean="0"/>
              <a:t>Unplanned Care </a:t>
            </a:r>
          </a:p>
          <a:p>
            <a:pPr lvl="1"/>
            <a:r>
              <a:rPr lang="en-GB" sz="4500" dirty="0" smtClean="0"/>
              <a:t>Oltunde Ashaolu, AMD for Medicine, </a:t>
            </a:r>
            <a:r>
              <a:rPr lang="en-GB" sz="4500" dirty="0" err="1" smtClean="0"/>
              <a:t>NLaG</a:t>
            </a:r>
            <a:r>
              <a:rPr lang="en-GB" sz="4500" dirty="0" smtClean="0"/>
              <a:t> </a:t>
            </a:r>
          </a:p>
          <a:p>
            <a:pPr lvl="1"/>
            <a:r>
              <a:rPr lang="en-GB" sz="4500" dirty="0" smtClean="0"/>
              <a:t>Fergus Macmillan, NLCCG GP </a:t>
            </a:r>
          </a:p>
          <a:p>
            <a:pPr lvl="1"/>
            <a:r>
              <a:rPr lang="en-GB" sz="4500" dirty="0" smtClean="0"/>
              <a:t>Rakesh Pathak, NELCCG GP </a:t>
            </a:r>
          </a:p>
          <a:p>
            <a:pPr marL="457200" lvl="1" indent="0">
              <a:buNone/>
            </a:pPr>
            <a:endParaRPr lang="en-GB" sz="4500" dirty="0" smtClean="0"/>
          </a:p>
          <a:p>
            <a:r>
              <a:rPr lang="en-GB" sz="4500" dirty="0" smtClean="0"/>
              <a:t>Planned Care </a:t>
            </a:r>
          </a:p>
          <a:p>
            <a:pPr lvl="1"/>
            <a:r>
              <a:rPr lang="en-GB" sz="4500" dirty="0" smtClean="0"/>
              <a:t>Susan Levison-Keating, Consultant Haematologist, </a:t>
            </a:r>
            <a:r>
              <a:rPr lang="en-GB" sz="4500" dirty="0" err="1" smtClean="0"/>
              <a:t>NLaG</a:t>
            </a:r>
            <a:r>
              <a:rPr lang="en-GB" sz="4500" dirty="0" smtClean="0"/>
              <a:t> </a:t>
            </a:r>
          </a:p>
          <a:p>
            <a:pPr lvl="1"/>
            <a:r>
              <a:rPr lang="en-GB" sz="4500" dirty="0" smtClean="0"/>
              <a:t>Gary Armstrong, NLCCG GP</a:t>
            </a:r>
          </a:p>
          <a:p>
            <a:pPr lvl="1"/>
            <a:r>
              <a:rPr lang="en-GB" sz="4500" dirty="0" smtClean="0"/>
              <a:t>Helen Buckley, NELCCG GP </a:t>
            </a:r>
          </a:p>
          <a:p>
            <a:pPr marL="457200" lvl="1" indent="0">
              <a:buNone/>
            </a:pPr>
            <a:endParaRPr lang="en-GB" sz="4500" dirty="0" smtClean="0"/>
          </a:p>
          <a:p>
            <a:r>
              <a:rPr lang="en-GB" sz="4500" dirty="0" smtClean="0"/>
              <a:t>Long Term Conditions</a:t>
            </a:r>
          </a:p>
          <a:p>
            <a:pPr lvl="1"/>
            <a:r>
              <a:rPr lang="en-GB" sz="4500" dirty="0" smtClean="0"/>
              <a:t>Dr Nick Stewart, NLCCG GP</a:t>
            </a:r>
          </a:p>
          <a:p>
            <a:pPr lvl="1"/>
            <a:r>
              <a:rPr lang="en-GB" sz="4500" dirty="0" smtClean="0"/>
              <a:t>Susan Levison-Keating, </a:t>
            </a:r>
            <a:r>
              <a:rPr lang="en-GB" sz="4500" dirty="0"/>
              <a:t>Consultant </a:t>
            </a:r>
            <a:r>
              <a:rPr lang="en-GB" sz="4500" dirty="0" smtClean="0"/>
              <a:t>Haematologist, </a:t>
            </a:r>
            <a:r>
              <a:rPr lang="en-GB" sz="4500" dirty="0" err="1" smtClean="0"/>
              <a:t>NLaG</a:t>
            </a:r>
            <a:r>
              <a:rPr lang="en-GB" sz="4500" dirty="0" smtClean="0"/>
              <a:t> </a:t>
            </a:r>
          </a:p>
          <a:p>
            <a:pPr lvl="1"/>
            <a:r>
              <a:rPr lang="en-GB" sz="4500" dirty="0" smtClean="0"/>
              <a:t>Dr Arun Nayyar, NELCCG GP </a:t>
            </a:r>
          </a:p>
          <a:p>
            <a:pPr marL="457200" lvl="1" indent="0">
              <a:buNone/>
            </a:pPr>
            <a:endParaRPr lang="en-GB" sz="4500" dirty="0" smtClean="0"/>
          </a:p>
          <a:p>
            <a:r>
              <a:rPr lang="en-GB" sz="4500" dirty="0" smtClean="0"/>
              <a:t>Maternity</a:t>
            </a:r>
          </a:p>
          <a:p>
            <a:pPr lvl="1"/>
            <a:r>
              <a:rPr lang="en-GB" sz="4500" dirty="0" smtClean="0"/>
              <a:t>Lawrence Roberts, AMD Women and Children, </a:t>
            </a:r>
            <a:r>
              <a:rPr lang="en-GB" sz="4500" dirty="0" err="1" smtClean="0"/>
              <a:t>NLaG</a:t>
            </a:r>
            <a:r>
              <a:rPr lang="en-GB" sz="4500" dirty="0" smtClean="0"/>
              <a:t> </a:t>
            </a:r>
          </a:p>
          <a:p>
            <a:pPr lvl="1"/>
            <a:r>
              <a:rPr lang="en-GB" sz="4500" dirty="0" smtClean="0"/>
              <a:t>Dr Margaret Sanderson, NLCCG GP</a:t>
            </a:r>
          </a:p>
          <a:p>
            <a:pPr lvl="1"/>
            <a:r>
              <a:rPr lang="en-GB" sz="4500" dirty="0" smtClean="0"/>
              <a:t>Dr Marcia Pathak, NELCCG GP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517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80926"/>
          </a:xfrm>
        </p:spPr>
        <p:txBody>
          <a:bodyPr>
            <a:noAutofit/>
          </a:bodyPr>
          <a:lstStyle/>
          <a:p>
            <a:r>
              <a:rPr lang="en-GB" sz="3600" dirty="0" smtClean="0"/>
              <a:t>Clinical Groups </a:t>
            </a:r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of the clinical groups have been asked to provide: </a:t>
            </a:r>
          </a:p>
          <a:p>
            <a:pPr lvl="1"/>
            <a:r>
              <a:rPr lang="en-GB" dirty="0" smtClean="0"/>
              <a:t>A set of key clinical principles that describe and enable how they want to deliver services into the future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road agreement on a clinical model for the service area (for refinement post March 2015) </a:t>
            </a:r>
          </a:p>
          <a:p>
            <a:pPr lvl="1"/>
            <a:r>
              <a:rPr lang="en-GB" dirty="0" smtClean="0"/>
              <a:t>A high level description of phasing of work required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80926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Example Output </a:t>
            </a:r>
            <a:r>
              <a:rPr lang="en-GB" sz="3200" dirty="0" smtClean="0"/>
              <a:t>- Key Principles of LTC model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Pro-active, Preventative services </a:t>
            </a:r>
          </a:p>
          <a:p>
            <a:r>
              <a:rPr lang="en-GB" sz="3400" dirty="0" smtClean="0"/>
              <a:t>A model that defines what should be delivered in hospital and out of hospital</a:t>
            </a:r>
          </a:p>
          <a:p>
            <a:r>
              <a:rPr lang="en-GB" sz="3400" dirty="0" smtClean="0"/>
              <a:t>Core MDT teams are based around practice collaboration, not organisational  boundaries </a:t>
            </a:r>
          </a:p>
          <a:p>
            <a:r>
              <a:rPr lang="en-GB" sz="3400" dirty="0" smtClean="0"/>
              <a:t>Secondary care clinicians are available for support and education </a:t>
            </a:r>
          </a:p>
          <a:p>
            <a:r>
              <a:rPr lang="en-GB" sz="3400" dirty="0" smtClean="0"/>
              <a:t>Communication is key  “a better conversation”</a:t>
            </a:r>
          </a:p>
          <a:p>
            <a:r>
              <a:rPr lang="en-GB" sz="3400" dirty="0" smtClean="0"/>
              <a:t>Patients are empowered to access care when they need it – patients need to be able to speak to the right person at the right time without having to jump through organisational hoops</a:t>
            </a:r>
          </a:p>
          <a:p>
            <a:r>
              <a:rPr lang="en-GB" sz="3400" dirty="0" smtClean="0"/>
              <a:t>Emphasis on supported self management, maintaining independence</a:t>
            </a:r>
            <a:r>
              <a:rPr lang="en-GB" sz="3400" dirty="0"/>
              <a:t>.</a:t>
            </a:r>
            <a:r>
              <a:rPr lang="en-GB" sz="3400" dirty="0" smtClean="0"/>
              <a:t> </a:t>
            </a:r>
          </a:p>
          <a:p>
            <a:r>
              <a:rPr lang="en-GB" sz="3400" dirty="0" smtClean="0"/>
              <a:t>IT solutions that support integration of care </a:t>
            </a:r>
          </a:p>
          <a:p>
            <a:r>
              <a:rPr lang="en-GB" sz="3400" dirty="0" smtClean="0"/>
              <a:t>Requires a fundamentally different approach to commissioning – focus needs to be on outcomes, not activity. Commission patient pathways so patients are seen by the most appropriate professional/service to meet their needs.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3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80926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Example </a:t>
            </a:r>
            <a:r>
              <a:rPr lang="en-GB" sz="3200" b="1" dirty="0"/>
              <a:t>O</a:t>
            </a:r>
            <a:r>
              <a:rPr lang="en-GB" sz="3200" b="1" dirty="0" smtClean="0"/>
              <a:t>utput </a:t>
            </a:r>
            <a:r>
              <a:rPr lang="en-GB" sz="3200" dirty="0" smtClean="0"/>
              <a:t>– Long Term Conditions </a:t>
            </a:r>
            <a:endParaRPr lang="en-GB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200"/>
            <a:ext cx="7632848" cy="508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12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707659734"/>
              </p:ext>
            </p:extLst>
          </p:nvPr>
        </p:nvGraphicFramePr>
        <p:xfrm>
          <a:off x="0" y="50851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51520" y="1365258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Northern Lincolnshire</a:t>
            </a:r>
            <a:br>
              <a:rPr lang="en-GB" sz="3600" dirty="0" smtClean="0"/>
            </a:br>
            <a:r>
              <a:rPr lang="en-GB" sz="3600" dirty="0" smtClean="0"/>
              <a:t>Healthy Lives Healthy Futures Programme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endParaRPr lang="en-GB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Reporting  </a:t>
            </a:r>
          </a:p>
          <a:p>
            <a:endParaRPr lang="en-GB" dirty="0" smtClean="0"/>
          </a:p>
          <a:p>
            <a:endParaRPr lang="en-GB" dirty="0" smtClean="0"/>
          </a:p>
          <a:p>
            <a:pPr algn="r"/>
            <a:endParaRPr lang="en-GB" sz="1600" b="1" dirty="0" smtClean="0">
              <a:solidFill>
                <a:schemeClr val="bg1"/>
              </a:solidFill>
            </a:endParaRPr>
          </a:p>
          <a:p>
            <a:pPr algn="r"/>
            <a:r>
              <a:rPr lang="en-GB" sz="1600" b="1" dirty="0" smtClean="0">
                <a:solidFill>
                  <a:schemeClr val="bg1"/>
                </a:solidFill>
              </a:rPr>
              <a:t>March 2015 </a:t>
            </a: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47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80926"/>
          </a:xfrm>
        </p:spPr>
        <p:txBody>
          <a:bodyPr>
            <a:noAutofit/>
          </a:bodyPr>
          <a:lstStyle/>
          <a:p>
            <a:r>
              <a:rPr lang="en-GB" sz="3600" dirty="0" smtClean="0"/>
              <a:t>Monthly Programme Report </a:t>
            </a:r>
            <a:endParaRPr lang="en-GB" sz="3600" dirty="0"/>
          </a:p>
        </p:txBody>
      </p:sp>
      <p:graphicFrame>
        <p:nvGraphicFramePr>
          <p:cNvPr id="8" name="Group 18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50879"/>
              </p:ext>
            </p:extLst>
          </p:nvPr>
        </p:nvGraphicFramePr>
        <p:xfrm>
          <a:off x="467544" y="1196752"/>
          <a:ext cx="8229223" cy="549744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33612"/>
                <a:gridCol w="4195611"/>
              </a:tblGrid>
              <a:tr h="507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1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Key accomplishments since last report  </a:t>
                      </a:r>
                    </a:p>
                  </a:txBody>
                  <a:tcPr marL="16083" marR="16083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1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Upcoming Key Activities (for next reporting period)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6083" marR="16083" marT="18000" marB="18000" anchor="ctr" horzOverflow="overflow"/>
                </a:tc>
              </a:tr>
              <a:tr h="4820996">
                <a:tc>
                  <a:txBody>
                    <a:bodyPr/>
                    <a:lstStyle/>
                    <a:p>
                      <a:pPr marL="171450" marR="0" indent="-171450" algn="l" defTabSz="8890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800" u="none" strike="noStrike" cap="none" normalizeH="0" dirty="0" smtClean="0">
                          <a:effectLst/>
                        </a:rPr>
                        <a:t>Clinical working group</a:t>
                      </a: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s met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800" u="none" strike="noStrike" cap="none" normalizeH="0" dirty="0" smtClean="0">
                          <a:effectLst/>
                        </a:rPr>
                        <a:t>Accountable Officer arrangements</a:t>
                      </a: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 until March 2016 confirmed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Independent chair of assurance group confirmed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Programme reporting arrangements refined and weekly reporting in place via SSPG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Local modelling leads identified to link with PWC when model is at an appropriate stage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u="none" strike="noStrike" cap="none" normalizeH="0" dirty="0" smtClean="0">
                          <a:effectLst/>
                        </a:rPr>
                        <a:t>QIA</a:t>
                      </a: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 process agreed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Finance plan further refined via sub group 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Clarification around Marketing, </a:t>
                      </a:r>
                      <a:r>
                        <a:rPr kumimoji="0" lang="en-GB" sz="1800" u="none" strike="noStrike" cap="none" normalizeH="0" baseline="0" dirty="0" err="1" smtClean="0">
                          <a:effectLst/>
                        </a:rPr>
                        <a:t>Comms</a:t>
                      </a:r>
                      <a:r>
                        <a:rPr kumimoji="0" lang="en-GB" sz="1800" u="none" strike="noStrike" cap="none" normalizeH="0" baseline="0" dirty="0" smtClean="0">
                          <a:effectLst/>
                        </a:rPr>
                        <a:t> and Engagement – membership of group refined and draft C+E plan developed</a:t>
                      </a:r>
                    </a:p>
                    <a:p>
                      <a:pPr marL="171450" marR="0" indent="-171450" algn="l" defTabSz="8890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166" marR="32166" marT="18000" marB="18000"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clinical model, as defined by clinical working groups to feed HLHF strategy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clinical engagement on HLHF to take place within </a:t>
                      </a:r>
                      <a:r>
                        <a:rPr kumimoji="0" lang="en-GB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NLaG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clinical model to support provider service redesign work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finance plan signed off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Handover of finance and activity -model to local teams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Marketing, Engagement and Communications plan signed off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stakeholders (OSC </a:t>
                      </a:r>
                      <a:r>
                        <a:rPr kumimoji="0" lang="en-GB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informed of HLHF progress and plans for next stage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HLHF narrative strategy developed and signed off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Pct val="130000"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2166" marR="32166" marT="18000" marB="1800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2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Scheme Tracker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The key clinical </a:t>
            </a:r>
            <a:r>
              <a:rPr lang="en-GB" sz="2800" dirty="0" err="1" smtClean="0"/>
              <a:t>workstreams</a:t>
            </a:r>
            <a:r>
              <a:rPr lang="en-GB" sz="2800" dirty="0" smtClean="0"/>
              <a:t> will each have a number of specific  schemes </a:t>
            </a:r>
          </a:p>
          <a:p>
            <a:r>
              <a:rPr lang="en-GB" sz="2800" dirty="0" smtClean="0"/>
              <a:t>Project progress is monitored against key dates via the HLHF scheme tracker </a:t>
            </a:r>
          </a:p>
          <a:p>
            <a:r>
              <a:rPr lang="en-GB" sz="2800" dirty="0" smtClean="0"/>
              <a:t>The tracker relates to areas identified on the A3’s (For assurance around the development of projects) </a:t>
            </a:r>
          </a:p>
          <a:p>
            <a:r>
              <a:rPr lang="en-GB" sz="2800" dirty="0" smtClean="0"/>
              <a:t>Reporting to the weekly HLHF operational group is by exception/red RAG rated elements only</a:t>
            </a:r>
          </a:p>
          <a:p>
            <a:r>
              <a:rPr lang="en-GB" sz="2800" dirty="0" smtClean="0"/>
              <a:t>Locality programme leads/PMO will liaise with project leads to obtain initial A3’s and then relevant dates on red RAG rated elements </a:t>
            </a:r>
          </a:p>
          <a:p>
            <a:r>
              <a:rPr lang="en-GB" sz="2800" dirty="0" smtClean="0"/>
              <a:t>PMO will contact project leads for updates the week prior to key dates or if the date has passed and no update has been given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1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635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Northern Lincolnshire Healthy Lives Healthy Futures Programme</vt:lpstr>
      <vt:lpstr>Clinical Service Planning Framework  Shows 4 key clinical workstreams and inter-relation with vision for HLHF and key enablers  </vt:lpstr>
      <vt:lpstr>Leads for Clinical Workstreams </vt:lpstr>
      <vt:lpstr>Clinical Groups </vt:lpstr>
      <vt:lpstr>Example Output - Key Principles of LTC model </vt:lpstr>
      <vt:lpstr>Example Output – Long Term Conditions </vt:lpstr>
      <vt:lpstr>Northern Lincolnshire Healthy Lives Healthy Futures Programme</vt:lpstr>
      <vt:lpstr>Monthly Programme Report </vt:lpstr>
      <vt:lpstr>Scheme Tracker </vt:lpstr>
      <vt:lpstr>HLHF Scheme Tracker  This slide shows the current state of all projects in NEL, all other schemes available on full tracker </vt:lpstr>
      <vt:lpstr>Project Plans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Karen Stamp</cp:lastModifiedBy>
  <cp:revision>173</cp:revision>
  <cp:lastPrinted>2014-09-08T13:44:24Z</cp:lastPrinted>
  <dcterms:created xsi:type="dcterms:W3CDTF">2013-07-05T08:07:27Z</dcterms:created>
  <dcterms:modified xsi:type="dcterms:W3CDTF">2015-03-05T10:56:03Z</dcterms:modified>
</cp:coreProperties>
</file>