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5" r:id="rId10"/>
    <p:sldId id="266" r:id="rId11"/>
    <p:sldId id="264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A70F276-1833-4A75-9C1D-A56E2295A68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19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05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63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32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57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A70F276-1833-4A75-9C1D-A56E2295A68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8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A70F276-1833-4A75-9C1D-A56E2295A68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6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6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7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4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7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8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5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2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1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reasonable-worst-case-scenario-for-borders-at-the-end-of-the-transition-period-on-31-december-2020?utm_source=599b48a7-6694-47bf-8bfd-80b0218f12fe&amp;utm_medium=email&amp;utm_campaign=govuk-notifications&amp;utm_content=immediat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collections/eu-settlement-scheme-local-authorities-toolkit?utm_source=fd484990-186f-4bb0-9bbe-26b675dfb7fc&amp;utm_medium=email&amp;utm_campaign=govuk-notifications&amp;utm_content=immediate" TargetMode="External"/><Relationship Id="rId3" Type="http://schemas.openxmlformats.org/officeDocument/2006/relationships/hyperlink" Target="mailto:mdcc-contingencyplanning@dhsc.gov.uk" TargetMode="External"/><Relationship Id="rId7" Type="http://schemas.openxmlformats.org/officeDocument/2006/relationships/hyperlink" Target="mailto:contractreview@dhsc.gov.uk" TargetMode="External"/><Relationship Id="rId2" Type="http://schemas.openxmlformats.org/officeDocument/2006/relationships/hyperlink" Target="mailto:medicinescontingencyplanning@dhsc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ransplants@dhsc.gov.uk" TargetMode="External"/><Relationship Id="rId5" Type="http://schemas.openxmlformats.org/officeDocument/2006/relationships/hyperlink" Target="mailto:Immunisation-MB@dhsc.gov.uk" TargetMode="External"/><Relationship Id="rId4" Type="http://schemas.openxmlformats.org/officeDocument/2006/relationships/hyperlink" Target="mailto:ctcontingencyplanning@dhsc.gov.uk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leach@nhs.ne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EE743A-9550-47D3-B220-8BB4C97F9B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1430" r="1" b="2019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FEA109-3CB9-4A8B-9D02-C3454F033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NEL Emergency Planning and Resilience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07B88-1CB0-4E60-A88B-74BCB9B34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6</a:t>
            </a:r>
            <a:r>
              <a:rPr lang="en-GB" baseline="30000">
                <a:solidFill>
                  <a:srgbClr val="FFFFFF"/>
                </a:solidFill>
              </a:rPr>
              <a:t>th</a:t>
            </a:r>
            <a:r>
              <a:rPr lang="en-GB">
                <a:solidFill>
                  <a:srgbClr val="FFFFFF"/>
                </a:solidFill>
              </a:rPr>
              <a:t> November 2020</a:t>
            </a:r>
          </a:p>
        </p:txBody>
      </p:sp>
    </p:spTree>
    <p:extLst>
      <p:ext uri="{BB962C8B-B14F-4D97-AF65-F5344CB8AC3E}">
        <p14:creationId xmlns:p14="http://schemas.microsoft.com/office/powerpoint/2010/main" val="36948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D972C-C94E-4869-A958-6030818FD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RWCS EU Exit September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A16F8-0FAC-4404-B955-67263075E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10084546" cy="418782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Third country controls imposed. All freight without correct documentation will be stopped before boarding services in the UK.</a:t>
            </a:r>
          </a:p>
          <a:p>
            <a:r>
              <a:rPr lang="en-GB" dirty="0"/>
              <a:t>40-70% of trucks travelling to the EU might not be ready for new border controls.</a:t>
            </a:r>
          </a:p>
          <a:p>
            <a:r>
              <a:rPr lang="en-GB" dirty="0"/>
              <a:t>Short channel crossings via Dover and Eurotunnel 30-50% of trucks might not be border ready. Could reduce flow rate to 60-80% of normal levels. </a:t>
            </a:r>
          </a:p>
          <a:p>
            <a:r>
              <a:rPr lang="en-GB" dirty="0"/>
              <a:t>Max queues of 7,000 port bound trucks in Kent and max delays of 2 days. </a:t>
            </a:r>
          </a:p>
          <a:p>
            <a:r>
              <a:rPr lang="en-GB" dirty="0"/>
              <a:t>Lower disruption initially but will worsen over the first 2 weeks. </a:t>
            </a:r>
          </a:p>
          <a:p>
            <a:r>
              <a:rPr lang="en-GB" dirty="0"/>
              <a:t>Could be significant drop in disruption and improvement in flow within 3 months.</a:t>
            </a:r>
          </a:p>
          <a:p>
            <a:r>
              <a:rPr lang="en-GB" dirty="0"/>
              <a:t>Winter spike in Covid could suppress freight demand and limit the traffic disruption, but absenteeism among port or border staff could impact fluidity. </a:t>
            </a:r>
          </a:p>
          <a:p>
            <a:r>
              <a:rPr lang="en-GB" sz="1800" u="sng" dirty="0">
                <a:solidFill>
                  <a:srgbClr val="005EA5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hlinkClick r:id="rId2"/>
              </a:rPr>
              <a:t>Reasonable Worst Case Scenario for borders at the end of the transition period on 31 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91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BBFBC-E74A-4720-92EB-5E91FF9D5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 Exit - 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AC946-6871-4D9C-BC32-291B56532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03499"/>
            <a:ext cx="11010900" cy="394017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Useful links The following links to useful guidance: Contact the relevant team at the Department at: </a:t>
            </a:r>
          </a:p>
          <a:p>
            <a:r>
              <a:rPr lang="en-GB" dirty="0"/>
              <a:t>Medicines contingency team: </a:t>
            </a:r>
            <a:r>
              <a:rPr lang="en-GB" dirty="0">
                <a:hlinkClick r:id="rId2"/>
              </a:rPr>
              <a:t>medicinescontingencyplanning@dhsc.gov.uk</a:t>
            </a:r>
            <a:r>
              <a:rPr lang="en-GB" dirty="0"/>
              <a:t>.</a:t>
            </a:r>
          </a:p>
          <a:p>
            <a:r>
              <a:rPr lang="en-GB" dirty="0"/>
              <a:t>MDCC contingency team: </a:t>
            </a:r>
            <a:r>
              <a:rPr lang="en-GB" dirty="0">
                <a:hlinkClick r:id="rId3"/>
              </a:rPr>
              <a:t>mdcc-contingencyplanning@dhsc.gov.uk</a:t>
            </a:r>
            <a:r>
              <a:rPr lang="en-GB" dirty="0"/>
              <a:t>.</a:t>
            </a:r>
          </a:p>
          <a:p>
            <a:r>
              <a:rPr lang="en-GB" dirty="0"/>
              <a:t>Clinical Trials: </a:t>
            </a:r>
            <a:r>
              <a:rPr lang="en-GB" dirty="0">
                <a:hlinkClick r:id="rId4"/>
              </a:rPr>
              <a:t>ctcontingencyplanning@dhsc.gov.uk</a:t>
            </a:r>
            <a:r>
              <a:rPr lang="en-GB" dirty="0"/>
              <a:t>.</a:t>
            </a:r>
          </a:p>
          <a:p>
            <a:r>
              <a:rPr lang="en-GB" dirty="0"/>
              <a:t>Vaccines and Countermeasures: </a:t>
            </a:r>
            <a:r>
              <a:rPr lang="en-GB" dirty="0">
                <a:hlinkClick r:id="rId5"/>
              </a:rPr>
              <a:t>Immunisation-MB@dhsc.gov.uk</a:t>
            </a:r>
            <a:r>
              <a:rPr lang="en-GB" dirty="0"/>
              <a:t>.</a:t>
            </a:r>
          </a:p>
          <a:p>
            <a:r>
              <a:rPr lang="en-GB" dirty="0"/>
              <a:t>Blood and Transplants: </a:t>
            </a:r>
            <a:r>
              <a:rPr lang="en-GB" dirty="0">
                <a:hlinkClick r:id="rId6"/>
              </a:rPr>
              <a:t>transplants@dhsc.gov.uk</a:t>
            </a:r>
            <a:r>
              <a:rPr lang="en-GB" dirty="0"/>
              <a:t>.</a:t>
            </a:r>
          </a:p>
          <a:p>
            <a:r>
              <a:rPr lang="en-GB" dirty="0"/>
              <a:t>Non-Clinical Goods and Services: </a:t>
            </a:r>
            <a:r>
              <a:rPr lang="en-GB" dirty="0">
                <a:hlinkClick r:id="rId7"/>
              </a:rPr>
              <a:t>contractreview@dhsc.gov.uk</a:t>
            </a:r>
            <a:r>
              <a:rPr lang="en-GB" dirty="0"/>
              <a:t>.</a:t>
            </a:r>
          </a:p>
          <a:p>
            <a:pPr>
              <a:lnSpc>
                <a:spcPts val="1875"/>
              </a:lnSpc>
              <a:spcAft>
                <a:spcPts val="1500"/>
              </a:spcAft>
            </a:pPr>
            <a:r>
              <a:rPr lang="en-GB" sz="1800" u="sng" dirty="0">
                <a:solidFill>
                  <a:srgbClr val="005EA5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hlinkClick r:id="rId8"/>
              </a:rPr>
              <a:t>EU Settlement Scheme: local authorities toolkit</a:t>
            </a:r>
            <a:r>
              <a:rPr lang="en-GB" sz="1800" u="sng" dirty="0">
                <a:solidFill>
                  <a:srgbClr val="005EA5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rgbClr val="0B0C0C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Page summary</a:t>
            </a:r>
            <a:br>
              <a:rPr lang="en-GB" sz="1800" dirty="0">
                <a:solidFill>
                  <a:srgbClr val="0B0C0C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</a:br>
            <a:r>
              <a:rPr lang="en-GB" sz="1800" dirty="0">
                <a:solidFill>
                  <a:srgbClr val="0B0C0C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This toolkit equips you with the right materials and information to support EU citizens to apply to stay in the 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609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49284-384D-442F-BC32-53A40E9D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EPRR Assurance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9B3EA-50CB-4343-934B-F4DFAEB3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Slightly scaled down process for this year</a:t>
            </a:r>
          </a:p>
          <a:p>
            <a:r>
              <a:rPr lang="en-GB" dirty="0"/>
              <a:t>Statement required signed off by AEO to confirm progress made on non or partially compliant areas from last year</a:t>
            </a:r>
          </a:p>
          <a:p>
            <a:r>
              <a:rPr lang="en-GB" dirty="0"/>
              <a:t>NELCCG – Substantially Compliant – more work required on infectious disease </a:t>
            </a:r>
          </a:p>
          <a:p>
            <a:r>
              <a:rPr lang="en-GB" dirty="0"/>
              <a:t>NLAG – Substantially Compliant – more work required on CBRN training </a:t>
            </a:r>
          </a:p>
          <a:p>
            <a:r>
              <a:rPr lang="en-GB" dirty="0"/>
              <a:t>CPG – Substantially Compliant – link in with CCG on infectious disease planning and pandemic flu to formulate internal documents</a:t>
            </a:r>
          </a:p>
          <a:p>
            <a:r>
              <a:rPr lang="en-GB" dirty="0"/>
              <a:t>NAVIGO – Partially Compliant – work required on Senior Manager training, lockdown procedures, </a:t>
            </a:r>
            <a:r>
              <a:rPr lang="en-GB" dirty="0" err="1"/>
              <a:t>loggists</a:t>
            </a:r>
            <a:r>
              <a:rPr lang="en-GB" dirty="0"/>
              <a:t>, and BCMS audit. </a:t>
            </a:r>
          </a:p>
        </p:txBody>
      </p:sp>
    </p:spTree>
    <p:extLst>
      <p:ext uri="{BB962C8B-B14F-4D97-AF65-F5344CB8AC3E}">
        <p14:creationId xmlns:p14="http://schemas.microsoft.com/office/powerpoint/2010/main" val="2038823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0E6B-8EAF-4788-A29F-DCE3F9D0A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AF9E-A0B9-4AC3-BC23-22BD0606A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92" y="2611889"/>
            <a:ext cx="10396686" cy="3646298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Covid-19 response can be used as Live Ex and Command Post </a:t>
            </a:r>
          </a:p>
          <a:p>
            <a:r>
              <a:rPr lang="en-GB" sz="2400" dirty="0"/>
              <a:t>Variety of tabletops have run throughout the year led by the LRF, DPH’s, NELC, NLaG and NHS England. </a:t>
            </a:r>
          </a:p>
          <a:p>
            <a:r>
              <a:rPr lang="en-GB" sz="2400" dirty="0"/>
              <a:t>Ensure comms tests are completed and contact details are up to date. </a:t>
            </a:r>
          </a:p>
          <a:p>
            <a:r>
              <a:rPr lang="en-GB" sz="2400" dirty="0"/>
              <a:t>NHS England course developed to replace SLIAC - EPRR (NHS) Command and Control Development Programme </a:t>
            </a:r>
          </a:p>
          <a:p>
            <a:r>
              <a:rPr lang="en-GB" sz="2400" dirty="0"/>
              <a:t>£150 pp – contact Paul Leach - </a:t>
            </a:r>
            <a:r>
              <a:rPr lang="en-GB" sz="2400" dirty="0">
                <a:hlinkClick r:id="rId2"/>
              </a:rPr>
              <a:t>paul.leach@nhs.net</a:t>
            </a:r>
            <a:r>
              <a:rPr lang="en-GB" sz="2400" dirty="0"/>
              <a:t> </a:t>
            </a:r>
          </a:p>
          <a:p>
            <a:r>
              <a:rPr lang="en-GB" sz="2400" dirty="0"/>
              <a:t>Clandestine Workshop minutes circulated – to reconvene end of Nov.</a:t>
            </a:r>
          </a:p>
        </p:txBody>
      </p:sp>
    </p:spTree>
    <p:extLst>
      <p:ext uri="{BB962C8B-B14F-4D97-AF65-F5344CB8AC3E}">
        <p14:creationId xmlns:p14="http://schemas.microsoft.com/office/powerpoint/2010/main" val="2269937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B7384-AC33-4B04-9F39-8AACDAB0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AOB/Risks</a:t>
            </a:r>
          </a:p>
        </p:txBody>
      </p:sp>
    </p:spTree>
    <p:extLst>
      <p:ext uri="{BB962C8B-B14F-4D97-AF65-F5344CB8AC3E}">
        <p14:creationId xmlns:p14="http://schemas.microsoft.com/office/powerpoint/2010/main" val="132722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19AE65-9B94-44EA-BEF3-EF4BFA169C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C81A57-9CD5-461B-8FFE-4A8CB6CFB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7539" y="467397"/>
            <a:ext cx="695829" cy="591911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6C462-37F4-494D-8292-CCB95221C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rgbClr val="FFFFF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7D2D64-353F-4802-AA48-A70CE60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0A6328F-CAA3-4052-BF4C-14BD47706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B2953E8-45CA-4428-8FE1-248C4DE7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372" y="1209957"/>
            <a:ext cx="3034580" cy="4438087"/>
          </a:xfrm>
        </p:spPr>
        <p:txBody>
          <a:bodyPr anchor="ctr">
            <a:normAutofit/>
          </a:bodyPr>
          <a:lstStyle/>
          <a:p>
            <a:pPr algn="r"/>
            <a:r>
              <a:rPr lang="en-GB" sz="3200">
                <a:solidFill>
                  <a:schemeClr val="tx1"/>
                </a:solidFill>
              </a:rPr>
              <a:t>Agenda, please bring a cuppa </a:t>
            </a:r>
            <a:r>
              <a:rPr lang="en-GB" sz="3200">
                <a:solidFill>
                  <a:schemeClr val="tx1"/>
                </a:solidFill>
                <a:sym typeface="Wingdings" panose="05000000000000000000" pitchFamily="2" charset="2"/>
              </a:rPr>
              <a:t> </a:t>
            </a:r>
            <a:endParaRPr lang="en-GB" sz="320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23B2CD-009B-425A-9616-1E1AD1D5A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14A1F-452E-4217-A762-A8F9F5B29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24" y="1059025"/>
            <a:ext cx="5302189" cy="4739950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1"/>
                </a:solidFill>
              </a:rPr>
              <a:t>General introductions</a:t>
            </a:r>
          </a:p>
          <a:p>
            <a:r>
              <a:rPr lang="en-GB">
                <a:solidFill>
                  <a:schemeClr val="tx1"/>
                </a:solidFill>
              </a:rPr>
              <a:t>Winter &amp; General Resilience</a:t>
            </a:r>
          </a:p>
          <a:p>
            <a:r>
              <a:rPr lang="en-GB">
                <a:solidFill>
                  <a:schemeClr val="tx1"/>
                </a:solidFill>
              </a:rPr>
              <a:t>Covid-19 Update</a:t>
            </a:r>
          </a:p>
          <a:p>
            <a:r>
              <a:rPr lang="en-GB">
                <a:solidFill>
                  <a:schemeClr val="tx1"/>
                </a:solidFill>
              </a:rPr>
              <a:t>EU Exit Update</a:t>
            </a:r>
          </a:p>
          <a:p>
            <a:r>
              <a:rPr lang="en-GB">
                <a:solidFill>
                  <a:schemeClr val="tx1"/>
                </a:solidFill>
              </a:rPr>
              <a:t>EPRR Assurance Update</a:t>
            </a:r>
          </a:p>
          <a:p>
            <a:r>
              <a:rPr lang="en-GB">
                <a:solidFill>
                  <a:schemeClr val="tx1"/>
                </a:solidFill>
              </a:rPr>
              <a:t>Training </a:t>
            </a:r>
          </a:p>
          <a:p>
            <a:r>
              <a:rPr lang="en-GB">
                <a:solidFill>
                  <a:schemeClr val="tx1"/>
                </a:solidFill>
              </a:rPr>
              <a:t>AOB/Other risks to raise</a:t>
            </a:r>
          </a:p>
        </p:txBody>
      </p:sp>
    </p:spTree>
    <p:extLst>
      <p:ext uri="{BB962C8B-B14F-4D97-AF65-F5344CB8AC3E}">
        <p14:creationId xmlns:p14="http://schemas.microsoft.com/office/powerpoint/2010/main" val="21118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1A37-4D48-4F8F-BF97-454EEA7C6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Winter &amp; General Resilience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E76D3-EF7A-4D65-8059-5D292B10A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Development of HCE requested North East Lincolnshire Business Continuity Plan summarising very generally BCP arrangements across the system and interdependencies. Most up to date copy circulated with the minutes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Winter reporting has now been stood up from 2</a:t>
            </a:r>
            <a:r>
              <a:rPr lang="en-GB" baseline="30000" dirty="0"/>
              <a:t>nd</a:t>
            </a:r>
            <a:r>
              <a:rPr lang="en-GB" dirty="0"/>
              <a:t> November. Daily system calls reinstated. Majority of organisations reporting on RAIDR with a view to removing old Daily Pressures Report.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Northern Lincolnshire Winter plan being discussed at Delivery Boards.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Main focus from an emergency planning perspective outside of system should be isolation capacity in care homes and acute trust.  </a:t>
            </a:r>
          </a:p>
        </p:txBody>
      </p:sp>
    </p:spTree>
    <p:extLst>
      <p:ext uri="{BB962C8B-B14F-4D97-AF65-F5344CB8AC3E}">
        <p14:creationId xmlns:p14="http://schemas.microsoft.com/office/powerpoint/2010/main" val="347151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C054B-3218-448B-9EDC-224C405B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Covid-19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86D47-BE88-41DC-B12B-1CBFEB87C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General pressures across the system now. </a:t>
            </a:r>
          </a:p>
          <a:p>
            <a:r>
              <a:rPr lang="en-GB" dirty="0"/>
              <a:t>Primary care seeing more staffing pressures due to positive cases (small number) and community contacts. </a:t>
            </a:r>
          </a:p>
          <a:p>
            <a:r>
              <a:rPr lang="en-GB" dirty="0"/>
              <a:t>12 care homes presently with outbreaks as of 15:00 4</a:t>
            </a:r>
            <a:r>
              <a:rPr lang="en-GB" baseline="30000" dirty="0"/>
              <a:t>th</a:t>
            </a:r>
            <a:r>
              <a:rPr lang="en-GB" dirty="0"/>
              <a:t> November. </a:t>
            </a:r>
          </a:p>
          <a:p>
            <a:r>
              <a:rPr lang="en-GB" dirty="0"/>
              <a:t>3 outbreaks at NLaG but all wards involved now re-opened. </a:t>
            </a:r>
          </a:p>
          <a:p>
            <a:r>
              <a:rPr lang="en-GB" dirty="0"/>
              <a:t>1 new outbreak at HMT St Hughs </a:t>
            </a:r>
          </a:p>
          <a:p>
            <a:r>
              <a:rPr lang="en-GB" dirty="0"/>
              <a:t>1 new outbreak at NAVIGO Harrison House</a:t>
            </a:r>
          </a:p>
          <a:p>
            <a:r>
              <a:rPr lang="en-GB" dirty="0"/>
              <a:t>1 new outbreak within NAVIGO Extra</a:t>
            </a:r>
          </a:p>
          <a:p>
            <a:r>
              <a:rPr lang="en-GB" dirty="0"/>
              <a:t>1 new outbreak in supported living setting</a:t>
            </a:r>
          </a:p>
        </p:txBody>
      </p:sp>
    </p:spTree>
    <p:extLst>
      <p:ext uri="{BB962C8B-B14F-4D97-AF65-F5344CB8AC3E}">
        <p14:creationId xmlns:p14="http://schemas.microsoft.com/office/powerpoint/2010/main" val="1114645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7978-BE62-4AF9-B999-32A0589C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Covid-19: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7E582-6A21-440C-8C4E-68D1662AF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NEL Outbreak Management SOP circulated with the minutes signposting and simplifying process for plethora of local health and care settings. </a:t>
            </a:r>
          </a:p>
          <a:p>
            <a:endParaRPr lang="en-GB" dirty="0"/>
          </a:p>
          <a:p>
            <a:r>
              <a:rPr lang="en-GB" dirty="0"/>
              <a:t>Primary Care webinar held 4</a:t>
            </a:r>
            <a:r>
              <a:rPr lang="en-GB" baseline="30000" dirty="0"/>
              <a:t>th</a:t>
            </a:r>
            <a:r>
              <a:rPr lang="en-GB" dirty="0"/>
              <a:t> November to discuss process for positive causes and outbreaks. </a:t>
            </a:r>
          </a:p>
          <a:p>
            <a:endParaRPr lang="en-GB" dirty="0"/>
          </a:p>
          <a:p>
            <a:r>
              <a:rPr lang="en-GB" dirty="0"/>
              <a:t>Directors of Public health presently drafting mass treatment plans. </a:t>
            </a:r>
          </a:p>
        </p:txBody>
      </p:sp>
    </p:spTree>
    <p:extLst>
      <p:ext uri="{BB962C8B-B14F-4D97-AF65-F5344CB8AC3E}">
        <p14:creationId xmlns:p14="http://schemas.microsoft.com/office/powerpoint/2010/main" val="224023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82796-A156-4544-AC16-36B42C3EE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 Exit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C299E-D56D-460A-A4AC-1906BF493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781" y="2469276"/>
            <a:ext cx="10900025" cy="4199972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Keith Willet webinar held 4</a:t>
            </a:r>
            <a:r>
              <a:rPr lang="en-GB" baseline="30000" dirty="0"/>
              <a:t>th</a:t>
            </a:r>
            <a:r>
              <a:rPr lang="en-GB" dirty="0"/>
              <a:t> November 2020 with multiple guest speakers. “Version” of slides to be released.</a:t>
            </a:r>
          </a:p>
          <a:p>
            <a:r>
              <a:rPr lang="en-GB" dirty="0"/>
              <a:t>Much of the requested preparation is the same as before. </a:t>
            </a:r>
          </a:p>
          <a:p>
            <a:r>
              <a:rPr lang="en-GB" dirty="0"/>
              <a:t>November assurance ask is expected, with similar questions to those asked  previously. </a:t>
            </a:r>
          </a:p>
          <a:p>
            <a:r>
              <a:rPr lang="en-GB" dirty="0"/>
              <a:t>Key points: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b="1" dirty="0"/>
              <a:t>Negotiations continue but NHS being told to prepare for “default outcome” </a:t>
            </a:r>
          </a:p>
          <a:p>
            <a:pPr lvl="1"/>
            <a:r>
              <a:rPr lang="en-GB" b="1" dirty="0"/>
              <a:t>Guidance will be coming out in the next few weeks</a:t>
            </a:r>
          </a:p>
          <a:p>
            <a:pPr lvl="1"/>
            <a:r>
              <a:rPr lang="en-GB" b="1" dirty="0"/>
              <a:t>Revisit the Operational Guidance Requirements. </a:t>
            </a:r>
          </a:p>
          <a:p>
            <a:pPr lvl="1"/>
            <a:r>
              <a:rPr lang="en-GB" b="1" dirty="0"/>
              <a:t>Don’t create new plans “just for Brexit”. Rely on existing plans for shortages in supply and workforce – review and ensure they are fit for purpose</a:t>
            </a:r>
          </a:p>
          <a:p>
            <a:pPr lvl="1"/>
            <a:r>
              <a:rPr lang="en-GB" b="1" dirty="0"/>
              <a:t>Reporting will be aligned with Covid-19 and winter reporting using existing mechanisms. EUX SITREP “stitched in” to other reporting. </a:t>
            </a:r>
            <a:r>
              <a:rPr lang="en-GB" b="1" dirty="0">
                <a:solidFill>
                  <a:srgbClr val="FF0000"/>
                </a:solidFill>
              </a:rPr>
              <a:t>For this reason ensure the workforce/team dealing with all of this is well resourced and resilient. </a:t>
            </a:r>
            <a:endParaRPr lang="en-GB" b="1" dirty="0"/>
          </a:p>
          <a:p>
            <a:pPr lvl="1"/>
            <a:r>
              <a:rPr lang="en-GB" b="1" dirty="0"/>
              <a:t>Existing routes of escalation to be utilised e.g. NSDR. </a:t>
            </a:r>
          </a:p>
          <a:p>
            <a:pPr lvl="1"/>
            <a:r>
              <a:rPr lang="en-GB" b="1" dirty="0"/>
              <a:t>Revisit existing EPRR plans and BCP’s. CCG to review assurance exercises and “asks” already conducted. </a:t>
            </a:r>
          </a:p>
          <a:p>
            <a:pPr lvl="1"/>
            <a:r>
              <a:rPr lang="en-GB" b="1" dirty="0"/>
              <a:t>Ensure you have route for keeping your Board aware of issues</a:t>
            </a:r>
          </a:p>
          <a:p>
            <a:pPr lvl="1"/>
            <a:r>
              <a:rPr lang="en-GB" b="1" dirty="0"/>
              <a:t>“Walk the floor” – what would you do if……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069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6AEB2-8404-4513-98FF-9981AD81D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 Exit - supply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44A02FE-5EC3-496A-9F68-E53493167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48" y="2446498"/>
            <a:ext cx="3514196" cy="39989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2E519D-0A09-4151-965B-F5EDEFDB0836}"/>
              </a:ext>
            </a:extLst>
          </p:cNvPr>
          <p:cNvSpPr txBox="1"/>
          <p:nvPr/>
        </p:nvSpPr>
        <p:spPr>
          <a:xfrm>
            <a:off x="3808602" y="2525086"/>
            <a:ext cx="75333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lot of this work is being managed nationally.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List of “main suppliers” contacted released (circulated with slides)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6 week buffer to be maintained on medicines and fast moving consumables.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NSDR to remain for emergency escalation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 stockpiling, no long prescriptions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Follow BAU processes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National continuing to secure air freight for short shelf life medications and </a:t>
            </a:r>
            <a:r>
              <a:rPr lang="en-GB" dirty="0" err="1"/>
              <a:t>RoRo</a:t>
            </a:r>
            <a:r>
              <a:rPr lang="en-GB" dirty="0"/>
              <a:t> capacity for alternative freight routes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Working well with port providers.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Local systems should ensure they work together on shortages of vaccines – Emergency Planners should engage with Pharmacists where possible. </a:t>
            </a:r>
          </a:p>
        </p:txBody>
      </p:sp>
    </p:spTree>
    <p:extLst>
      <p:ext uri="{BB962C8B-B14F-4D97-AF65-F5344CB8AC3E}">
        <p14:creationId xmlns:p14="http://schemas.microsoft.com/office/powerpoint/2010/main" val="512450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D9970-3B83-443B-B015-67C3EA85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 Exit – other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C05A-0095-4E79-B97A-B0703C20B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8" y="2444108"/>
            <a:ext cx="10972798" cy="3973470"/>
          </a:xfrm>
        </p:spPr>
        <p:txBody>
          <a:bodyPr>
            <a:normAutofit/>
          </a:bodyPr>
          <a:lstStyle/>
          <a:p>
            <a:r>
              <a:rPr lang="en-GB" dirty="0"/>
              <a:t>Blood &amp; transplant – treat as normal, comms being developed to promote blood donation</a:t>
            </a:r>
          </a:p>
          <a:p>
            <a:r>
              <a:rPr lang="en-GB" dirty="0"/>
              <a:t>Continue to recruit to clinical trials</a:t>
            </a:r>
          </a:p>
          <a:p>
            <a:r>
              <a:rPr lang="en-GB" dirty="0"/>
              <a:t>NHS E developing resources to support staff to “myth bust” on validity of qualifications, continuation of contracts etc.  </a:t>
            </a:r>
          </a:p>
          <a:p>
            <a:r>
              <a:rPr lang="en-GB" dirty="0"/>
              <a:t>Data – identify flows and storage. Ensure compliance with GDPR</a:t>
            </a:r>
          </a:p>
          <a:p>
            <a:r>
              <a:rPr lang="en-GB" dirty="0"/>
              <a:t>ASC – same messages as before. CCG to review recent “asks” on BCP and last year’s assurance piece to identify gaps</a:t>
            </a:r>
          </a:p>
          <a:p>
            <a:r>
              <a:rPr lang="en-GB" dirty="0"/>
              <a:t>Primary care – understand your escalation routes, prescribe and dispense as normal, ensure you are signed up to CAS alerts, register patients as normal (some changes may come on eligibility of care) – promote electronic repeat dispensing. </a:t>
            </a:r>
          </a:p>
        </p:txBody>
      </p:sp>
    </p:spTree>
    <p:extLst>
      <p:ext uri="{BB962C8B-B14F-4D97-AF65-F5344CB8AC3E}">
        <p14:creationId xmlns:p14="http://schemas.microsoft.com/office/powerpoint/2010/main" val="306883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86C1-D278-4143-A4DA-4C21D152A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Last bits to mention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9001B-F5AA-45A7-9124-18F003ECA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MHRA takes on responsibilities for certifying medical devices that are currently undertaken through EU System from 1</a:t>
            </a:r>
            <a:r>
              <a:rPr lang="en-GB" baseline="30000" dirty="0"/>
              <a:t>st</a:t>
            </a:r>
            <a:r>
              <a:rPr lang="en-GB" dirty="0"/>
              <a:t> Jan 2021</a:t>
            </a:r>
          </a:p>
          <a:p>
            <a:r>
              <a:rPr lang="en-GB" dirty="0"/>
              <a:t>CE marking will continue to be recognised in Great Britain until 30 June 2023</a:t>
            </a:r>
          </a:p>
          <a:p>
            <a:r>
              <a:rPr lang="en-GB" dirty="0"/>
              <a:t>Certificates issued by EU-recognised Notified Bodies will continue to be valid for the Great Britain market until 30 June 2023</a:t>
            </a:r>
          </a:p>
          <a:p>
            <a:r>
              <a:rPr lang="en-GB" dirty="0"/>
              <a:t>After the transition period, the EU will no longer recognise UK Notified Bodies </a:t>
            </a:r>
          </a:p>
          <a:p>
            <a:r>
              <a:rPr lang="en-GB" dirty="0"/>
              <a:t>From January 2021, all medical devices placed on the UK market will need to be registered with MHRA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5418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1248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Helvetica</vt:lpstr>
      <vt:lpstr>Wingdings 3</vt:lpstr>
      <vt:lpstr>Ion Boardroom</vt:lpstr>
      <vt:lpstr>NEL Emergency Planning and Resilience Group</vt:lpstr>
      <vt:lpstr>Agenda, please bring a cuppa  </vt:lpstr>
      <vt:lpstr>Winter &amp; General Resilience </vt:lpstr>
      <vt:lpstr>Covid-19 update</vt:lpstr>
      <vt:lpstr>Covid-19: Planning</vt:lpstr>
      <vt:lpstr>EU Exit</vt:lpstr>
      <vt:lpstr>EU Exit - supply</vt:lpstr>
      <vt:lpstr>EU Exit – other areas</vt:lpstr>
      <vt:lpstr>Last bits to mention</vt:lpstr>
      <vt:lpstr>RWCS EU Exit September 2020</vt:lpstr>
      <vt:lpstr>EU Exit - Useful links</vt:lpstr>
      <vt:lpstr>EPRR Assurance Update</vt:lpstr>
      <vt:lpstr>Training</vt:lpstr>
      <vt:lpstr>AOB/Risks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 Emergency Planning and Resilience Group</dc:title>
  <dc:creator>CLEMENTS-PEARCE, Levi (NHS NORTH EAST LINCOLNSHIRE CCG)</dc:creator>
  <cp:lastModifiedBy>CLEMENTS-PEARCE, Levi (NHS NORTH EAST LINCOLNSHIRE CCG)</cp:lastModifiedBy>
  <cp:revision>13</cp:revision>
  <dcterms:created xsi:type="dcterms:W3CDTF">2020-11-04T15:18:53Z</dcterms:created>
  <dcterms:modified xsi:type="dcterms:W3CDTF">2020-11-06T09:11:56Z</dcterms:modified>
</cp:coreProperties>
</file>