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3" r:id="rId2"/>
    <p:sldId id="291" r:id="rId3"/>
    <p:sldId id="297" r:id="rId4"/>
    <p:sldId id="307" r:id="rId5"/>
    <p:sldId id="306" r:id="rId6"/>
    <p:sldId id="308" r:id="rId7"/>
    <p:sldId id="312" r:id="rId8"/>
    <p:sldId id="313" r:id="rId9"/>
    <p:sldId id="290" r:id="rId10"/>
    <p:sldId id="294" r:id="rId11"/>
    <p:sldId id="296" r:id="rId12"/>
    <p:sldId id="295" r:id="rId13"/>
    <p:sldId id="293" r:id="rId14"/>
    <p:sldId id="298" r:id="rId15"/>
    <p:sldId id="31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185" autoAdjust="0"/>
  </p:normalViewPr>
  <p:slideViewPr>
    <p:cSldViewPr>
      <p:cViewPr>
        <p:scale>
          <a:sx n="70" d="100"/>
          <a:sy n="70" d="100"/>
        </p:scale>
        <p:origin x="-1810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2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F27D43-9874-4378-97CA-7F96F699121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C1D86CB-696A-4523-BB53-15C9FE503024}">
      <dgm:prSet phldrT="[Text]"/>
      <dgm:spPr/>
      <dgm:t>
        <a:bodyPr/>
        <a:lstStyle/>
        <a:p>
          <a:r>
            <a:rPr lang="en-GB" dirty="0" smtClean="0"/>
            <a:t>Clinical Priorities</a:t>
          </a:r>
          <a:endParaRPr lang="en-GB" dirty="0"/>
        </a:p>
      </dgm:t>
    </dgm:pt>
    <dgm:pt modelId="{DA36345F-39C7-4409-BCB0-361BB760EFA6}" type="parTrans" cxnId="{195E33D7-E7BA-4216-985D-3EC91F6253BE}">
      <dgm:prSet/>
      <dgm:spPr/>
      <dgm:t>
        <a:bodyPr/>
        <a:lstStyle/>
        <a:p>
          <a:endParaRPr lang="en-GB"/>
        </a:p>
      </dgm:t>
    </dgm:pt>
    <dgm:pt modelId="{9FB76B02-5190-4A52-9CE4-EF908AED3F0B}" type="sibTrans" cxnId="{195E33D7-E7BA-4216-985D-3EC91F6253BE}">
      <dgm:prSet/>
      <dgm:spPr/>
      <dgm:t>
        <a:bodyPr/>
        <a:lstStyle/>
        <a:p>
          <a:endParaRPr lang="en-GB"/>
        </a:p>
      </dgm:t>
    </dgm:pt>
    <dgm:pt modelId="{BEF53C29-144F-43EF-B277-C469A5161E93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sz="1600" b="0" smtClean="0"/>
            <a:t>Cancer –  </a:t>
          </a:r>
          <a:r>
            <a:rPr lang="en-GB" sz="1600" b="0" dirty="0" smtClean="0"/>
            <a:t>Inadequate </a:t>
          </a:r>
          <a:r>
            <a:rPr lang="en-GB" sz="1100" b="0" dirty="0" smtClean="0"/>
            <a:t>(2017/18)</a:t>
          </a:r>
          <a:endParaRPr lang="en-GB" sz="1100" b="0" dirty="0"/>
        </a:p>
      </dgm:t>
    </dgm:pt>
    <dgm:pt modelId="{D5D2688C-CCE3-42A4-8358-263A4E43DE50}" type="parTrans" cxnId="{40238097-BC4B-409A-B178-50C5BE13B24A}">
      <dgm:prSet/>
      <dgm:spPr/>
      <dgm:t>
        <a:bodyPr/>
        <a:lstStyle/>
        <a:p>
          <a:endParaRPr lang="en-GB"/>
        </a:p>
      </dgm:t>
    </dgm:pt>
    <dgm:pt modelId="{FA352F95-1A0C-43DF-8DE6-D7BCBDA5FB34}" type="sibTrans" cxnId="{40238097-BC4B-409A-B178-50C5BE13B24A}">
      <dgm:prSet/>
      <dgm:spPr/>
      <dgm:t>
        <a:bodyPr/>
        <a:lstStyle/>
        <a:p>
          <a:endParaRPr lang="en-GB"/>
        </a:p>
      </dgm:t>
    </dgm:pt>
    <dgm:pt modelId="{E5F95F5C-6FD9-47C4-908B-67B9E0E932FF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1600" b="0" dirty="0" smtClean="0"/>
            <a:t>Dementia – Outstanding </a:t>
          </a:r>
          <a:r>
            <a:rPr lang="en-GB" sz="1100" b="0" dirty="0" smtClean="0"/>
            <a:t>(2016/17)</a:t>
          </a:r>
          <a:endParaRPr lang="en-GB" sz="1100" b="0" dirty="0"/>
        </a:p>
      </dgm:t>
    </dgm:pt>
    <dgm:pt modelId="{87F20DCF-FA15-41E9-A408-B19AA2DD38B5}" type="parTrans" cxnId="{51A2CB88-9A50-4EB3-9357-426AF6073EC9}">
      <dgm:prSet/>
      <dgm:spPr/>
      <dgm:t>
        <a:bodyPr/>
        <a:lstStyle/>
        <a:p>
          <a:endParaRPr lang="en-GB"/>
        </a:p>
      </dgm:t>
    </dgm:pt>
    <dgm:pt modelId="{E65AF9DE-D0DB-48A7-86DA-545B7ADD01B3}" type="sibTrans" cxnId="{51A2CB88-9A50-4EB3-9357-426AF6073EC9}">
      <dgm:prSet/>
      <dgm:spPr/>
      <dgm:t>
        <a:bodyPr/>
        <a:lstStyle/>
        <a:p>
          <a:endParaRPr lang="en-GB"/>
        </a:p>
      </dgm:t>
    </dgm:pt>
    <dgm:pt modelId="{6615505A-CD2A-4602-A743-5A260409D099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600" b="0" dirty="0" smtClean="0"/>
            <a:t>Learning Disabilities – Requires Improvement </a:t>
          </a:r>
          <a:r>
            <a:rPr lang="en-GB" sz="1100" b="0" dirty="0" smtClean="0"/>
            <a:t>(2015/16)</a:t>
          </a:r>
          <a:endParaRPr lang="en-GB" sz="1100" b="0" dirty="0"/>
        </a:p>
      </dgm:t>
    </dgm:pt>
    <dgm:pt modelId="{20B2415B-F85C-4B61-AB1B-1839CB2FB108}" type="parTrans" cxnId="{CB8B995A-A84D-4CDA-9A60-2261F1D8E067}">
      <dgm:prSet/>
      <dgm:spPr/>
      <dgm:t>
        <a:bodyPr/>
        <a:lstStyle/>
        <a:p>
          <a:endParaRPr lang="en-GB"/>
        </a:p>
      </dgm:t>
    </dgm:pt>
    <dgm:pt modelId="{77B4DE62-58F4-41D2-9F9B-871E10BAA176}" type="sibTrans" cxnId="{CB8B995A-A84D-4CDA-9A60-2261F1D8E067}">
      <dgm:prSet/>
      <dgm:spPr/>
      <dgm:t>
        <a:bodyPr/>
        <a:lstStyle/>
        <a:p>
          <a:endParaRPr lang="en-GB"/>
        </a:p>
      </dgm:t>
    </dgm:pt>
    <dgm:pt modelId="{3009AC0C-83BF-4263-B2CE-1CE066CE6018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1600" b="0" dirty="0" smtClean="0"/>
            <a:t>Diabetes – Outstanding </a:t>
          </a:r>
          <a:r>
            <a:rPr lang="en-GB" sz="1100" b="0" dirty="0" smtClean="0"/>
            <a:t>(2016/17)</a:t>
          </a:r>
          <a:endParaRPr lang="en-GB" sz="1100" b="0" dirty="0"/>
        </a:p>
      </dgm:t>
    </dgm:pt>
    <dgm:pt modelId="{A64FE194-EEB3-44C8-A1DF-AD93542FE133}" type="parTrans" cxnId="{BD6822FD-CCB1-40CD-8038-18B5FBF2EB70}">
      <dgm:prSet/>
      <dgm:spPr/>
      <dgm:t>
        <a:bodyPr/>
        <a:lstStyle/>
        <a:p>
          <a:endParaRPr lang="en-GB"/>
        </a:p>
      </dgm:t>
    </dgm:pt>
    <dgm:pt modelId="{0CD77213-91BD-4624-B797-F7042B62870B}" type="sibTrans" cxnId="{BD6822FD-CCB1-40CD-8038-18B5FBF2EB70}">
      <dgm:prSet/>
      <dgm:spPr/>
      <dgm:t>
        <a:bodyPr/>
        <a:lstStyle/>
        <a:p>
          <a:endParaRPr lang="en-GB"/>
        </a:p>
      </dgm:t>
    </dgm:pt>
    <dgm:pt modelId="{60F02467-DC64-480A-91DF-0375C3DFBCD7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600" b="0" dirty="0" smtClean="0"/>
            <a:t>Maternity – Rated as Requires Improvement </a:t>
          </a:r>
          <a:r>
            <a:rPr lang="en-GB" sz="1100" b="0" dirty="0" smtClean="0"/>
            <a:t>(2017/18)</a:t>
          </a:r>
          <a:endParaRPr lang="en-GB" sz="1100" b="0" dirty="0"/>
        </a:p>
      </dgm:t>
    </dgm:pt>
    <dgm:pt modelId="{540D7B33-DAA3-4BA9-805F-70AB2C368F96}" type="parTrans" cxnId="{5DCE3C98-F990-45B9-B49C-E1670D3462BB}">
      <dgm:prSet/>
      <dgm:spPr/>
      <dgm:t>
        <a:bodyPr/>
        <a:lstStyle/>
        <a:p>
          <a:endParaRPr lang="en-GB"/>
        </a:p>
      </dgm:t>
    </dgm:pt>
    <dgm:pt modelId="{BE147C91-683A-4CFB-AED4-BB2F461BE009}" type="sibTrans" cxnId="{5DCE3C98-F990-45B9-B49C-E1670D3462BB}">
      <dgm:prSet/>
      <dgm:spPr/>
      <dgm:t>
        <a:bodyPr/>
        <a:lstStyle/>
        <a:p>
          <a:endParaRPr lang="en-GB"/>
        </a:p>
      </dgm:t>
    </dgm:pt>
    <dgm:pt modelId="{CD9FE0FB-D9DD-4C29-904E-C8B77BE5E25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sz="1600" b="0" dirty="0" smtClean="0"/>
            <a:t>Mental Health – Good    </a:t>
          </a:r>
          <a:r>
            <a:rPr lang="en-GB" sz="1100" b="0" dirty="0" smtClean="0"/>
            <a:t>(2016/17)</a:t>
          </a:r>
          <a:endParaRPr lang="en-GB" sz="1100" b="0" dirty="0"/>
        </a:p>
      </dgm:t>
    </dgm:pt>
    <dgm:pt modelId="{39E0DEC4-3013-47A2-A75E-59E2F0D4E57D}" type="parTrans" cxnId="{F76479B1-A0D8-4DCF-8275-E541C2F8F84F}">
      <dgm:prSet/>
      <dgm:spPr/>
      <dgm:t>
        <a:bodyPr/>
        <a:lstStyle/>
        <a:p>
          <a:endParaRPr lang="en-GB"/>
        </a:p>
      </dgm:t>
    </dgm:pt>
    <dgm:pt modelId="{9035C00C-4179-43FE-ACBA-F19831FE89EB}" type="sibTrans" cxnId="{F76479B1-A0D8-4DCF-8275-E541C2F8F84F}">
      <dgm:prSet/>
      <dgm:spPr/>
      <dgm:t>
        <a:bodyPr/>
        <a:lstStyle/>
        <a:p>
          <a:endParaRPr lang="en-GB"/>
        </a:p>
      </dgm:t>
    </dgm:pt>
    <dgm:pt modelId="{05CA87B4-B960-43F6-8965-0B9A6A185FFC}" type="pres">
      <dgm:prSet presAssocID="{3BF27D43-9874-4378-97CA-7F96F699121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AB49107-4D53-4E0B-B8A1-B9F84D313D83}" type="pres">
      <dgm:prSet presAssocID="{1C1D86CB-696A-4523-BB53-15C9FE503024}" presName="centerShape" presStyleLbl="node0" presStyleIdx="0" presStyleCnt="1"/>
      <dgm:spPr/>
      <dgm:t>
        <a:bodyPr/>
        <a:lstStyle/>
        <a:p>
          <a:endParaRPr lang="en-GB"/>
        </a:p>
      </dgm:t>
    </dgm:pt>
    <dgm:pt modelId="{D9B6E29C-262A-4E6D-A09C-48C44895C29D}" type="pres">
      <dgm:prSet presAssocID="{D5D2688C-CCE3-42A4-8358-263A4E43DE50}" presName="parTrans" presStyleLbl="bgSibTrans2D1" presStyleIdx="0" presStyleCnt="6" custAng="10800000" custScaleX="59706" custLinFactNeighborX="21431"/>
      <dgm:spPr/>
      <dgm:t>
        <a:bodyPr/>
        <a:lstStyle/>
        <a:p>
          <a:endParaRPr lang="en-GB"/>
        </a:p>
      </dgm:t>
    </dgm:pt>
    <dgm:pt modelId="{8C89A208-C09D-47D5-8021-D73C2525F690}" type="pres">
      <dgm:prSet presAssocID="{BEF53C29-144F-43EF-B277-C469A5161E9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DC145E-F887-4064-915A-7D0FF9EF719A}" type="pres">
      <dgm:prSet presAssocID="{87F20DCF-FA15-41E9-A408-B19AA2DD38B5}" presName="parTrans" presStyleLbl="bgSibTrans2D1" presStyleIdx="1" presStyleCnt="6" custAng="10777262" custScaleX="50458" custLinFactNeighborX="19498" custLinFactNeighborY="53998"/>
      <dgm:spPr/>
      <dgm:t>
        <a:bodyPr/>
        <a:lstStyle/>
        <a:p>
          <a:endParaRPr lang="en-GB"/>
        </a:p>
      </dgm:t>
    </dgm:pt>
    <dgm:pt modelId="{1EDED0B8-6C78-4339-98A4-DCAB0A2B027F}" type="pres">
      <dgm:prSet presAssocID="{E5F95F5C-6FD9-47C4-908B-67B9E0E932F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C1D3D6-B957-4426-8277-96DD0853A410}" type="pres">
      <dgm:prSet presAssocID="{20B2415B-F85C-4B61-AB1B-1839CB2FB108}" presName="parTrans" presStyleLbl="bgSibTrans2D1" presStyleIdx="2" presStyleCnt="6" custAng="10697786" custScaleX="63298" custLinFactNeighborX="5194" custLinFactNeighborY="59540"/>
      <dgm:spPr/>
      <dgm:t>
        <a:bodyPr/>
        <a:lstStyle/>
        <a:p>
          <a:endParaRPr lang="en-GB"/>
        </a:p>
      </dgm:t>
    </dgm:pt>
    <dgm:pt modelId="{1D1525B6-27FE-465E-A83A-AF678BC8369F}" type="pres">
      <dgm:prSet presAssocID="{6615505A-CD2A-4602-A743-5A260409D09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A08747-28A5-4449-9D13-D5EC4774490F}" type="pres">
      <dgm:prSet presAssocID="{540D7B33-DAA3-4BA9-805F-70AB2C368F96}" presName="parTrans" presStyleLbl="bgSibTrans2D1" presStyleIdx="3" presStyleCnt="6" custAng="10857332" custScaleX="63366" custLinFactNeighborY="57178"/>
      <dgm:spPr/>
      <dgm:t>
        <a:bodyPr/>
        <a:lstStyle/>
        <a:p>
          <a:endParaRPr lang="en-GB"/>
        </a:p>
      </dgm:t>
    </dgm:pt>
    <dgm:pt modelId="{D7CFB63A-E516-4EFA-9588-831D8ED5BFF0}" type="pres">
      <dgm:prSet presAssocID="{60F02467-DC64-480A-91DF-0375C3DFBCD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700387-E468-4A87-BEE8-1ED0CF895C2D}" type="pres">
      <dgm:prSet presAssocID="{39E0DEC4-3013-47A2-A75E-59E2F0D4E57D}" presName="parTrans" presStyleLbl="bgSibTrans2D1" presStyleIdx="4" presStyleCnt="6" custAng="10827752" custScaleX="50510" custLinFactNeighborX="-18290" custLinFactNeighborY="60483"/>
      <dgm:spPr/>
      <dgm:t>
        <a:bodyPr/>
        <a:lstStyle/>
        <a:p>
          <a:endParaRPr lang="en-GB"/>
        </a:p>
      </dgm:t>
    </dgm:pt>
    <dgm:pt modelId="{733C9BA4-4FBF-4FA1-B501-A49726B823B8}" type="pres">
      <dgm:prSet presAssocID="{CD9FE0FB-D9DD-4C29-904E-C8B77BE5E25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854329-5978-4E50-AC77-0E629AC85A73}" type="pres">
      <dgm:prSet presAssocID="{A64FE194-EEB3-44C8-A1DF-AD93542FE133}" presName="parTrans" presStyleLbl="bgSibTrans2D1" presStyleIdx="5" presStyleCnt="6" custAng="10800000" custScaleX="59693" custLinFactNeighborX="-19858"/>
      <dgm:spPr/>
      <dgm:t>
        <a:bodyPr/>
        <a:lstStyle/>
        <a:p>
          <a:endParaRPr lang="en-GB"/>
        </a:p>
      </dgm:t>
    </dgm:pt>
    <dgm:pt modelId="{D69F3C9F-0E49-42B0-AEE2-28A271E18BBE}" type="pres">
      <dgm:prSet presAssocID="{3009AC0C-83BF-4263-B2CE-1CE066CE601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84ECA39-950E-4449-8E39-99A750AE2A8B}" type="presOf" srcId="{20B2415B-F85C-4B61-AB1B-1839CB2FB108}" destId="{69C1D3D6-B957-4426-8277-96DD0853A410}" srcOrd="0" destOrd="0" presId="urn:microsoft.com/office/officeart/2005/8/layout/radial4"/>
    <dgm:cxn modelId="{A7279601-5B31-41A9-9D89-6256329958F7}" type="presOf" srcId="{60F02467-DC64-480A-91DF-0375C3DFBCD7}" destId="{D7CFB63A-E516-4EFA-9588-831D8ED5BFF0}" srcOrd="0" destOrd="0" presId="urn:microsoft.com/office/officeart/2005/8/layout/radial4"/>
    <dgm:cxn modelId="{A422FCC6-9080-497E-95C3-123E3FD9C67A}" type="presOf" srcId="{E5F95F5C-6FD9-47C4-908B-67B9E0E932FF}" destId="{1EDED0B8-6C78-4339-98A4-DCAB0A2B027F}" srcOrd="0" destOrd="0" presId="urn:microsoft.com/office/officeart/2005/8/layout/radial4"/>
    <dgm:cxn modelId="{195E33D7-E7BA-4216-985D-3EC91F6253BE}" srcId="{3BF27D43-9874-4378-97CA-7F96F6991219}" destId="{1C1D86CB-696A-4523-BB53-15C9FE503024}" srcOrd="0" destOrd="0" parTransId="{DA36345F-39C7-4409-BCB0-361BB760EFA6}" sibTransId="{9FB76B02-5190-4A52-9CE4-EF908AED3F0B}"/>
    <dgm:cxn modelId="{F76479B1-A0D8-4DCF-8275-E541C2F8F84F}" srcId="{1C1D86CB-696A-4523-BB53-15C9FE503024}" destId="{CD9FE0FB-D9DD-4C29-904E-C8B77BE5E25B}" srcOrd="4" destOrd="0" parTransId="{39E0DEC4-3013-47A2-A75E-59E2F0D4E57D}" sibTransId="{9035C00C-4179-43FE-ACBA-F19831FE89EB}"/>
    <dgm:cxn modelId="{D5D8656D-3D18-4C57-89FB-E08900C3D846}" type="presOf" srcId="{CD9FE0FB-D9DD-4C29-904E-C8B77BE5E25B}" destId="{733C9BA4-4FBF-4FA1-B501-A49726B823B8}" srcOrd="0" destOrd="0" presId="urn:microsoft.com/office/officeart/2005/8/layout/radial4"/>
    <dgm:cxn modelId="{40238097-BC4B-409A-B178-50C5BE13B24A}" srcId="{1C1D86CB-696A-4523-BB53-15C9FE503024}" destId="{BEF53C29-144F-43EF-B277-C469A5161E93}" srcOrd="0" destOrd="0" parTransId="{D5D2688C-CCE3-42A4-8358-263A4E43DE50}" sibTransId="{FA352F95-1A0C-43DF-8DE6-D7BCBDA5FB34}"/>
    <dgm:cxn modelId="{BD6822FD-CCB1-40CD-8038-18B5FBF2EB70}" srcId="{1C1D86CB-696A-4523-BB53-15C9FE503024}" destId="{3009AC0C-83BF-4263-B2CE-1CE066CE6018}" srcOrd="5" destOrd="0" parTransId="{A64FE194-EEB3-44C8-A1DF-AD93542FE133}" sibTransId="{0CD77213-91BD-4624-B797-F7042B62870B}"/>
    <dgm:cxn modelId="{5DCE3C98-F990-45B9-B49C-E1670D3462BB}" srcId="{1C1D86CB-696A-4523-BB53-15C9FE503024}" destId="{60F02467-DC64-480A-91DF-0375C3DFBCD7}" srcOrd="3" destOrd="0" parTransId="{540D7B33-DAA3-4BA9-805F-70AB2C368F96}" sibTransId="{BE147C91-683A-4CFB-AED4-BB2F461BE009}"/>
    <dgm:cxn modelId="{8B1BB37E-E7B3-48F4-BF95-EC46745CE302}" type="presOf" srcId="{39E0DEC4-3013-47A2-A75E-59E2F0D4E57D}" destId="{CC700387-E468-4A87-BEE8-1ED0CF895C2D}" srcOrd="0" destOrd="0" presId="urn:microsoft.com/office/officeart/2005/8/layout/radial4"/>
    <dgm:cxn modelId="{55D5A608-C4CE-4398-82B3-78A54531A721}" type="presOf" srcId="{87F20DCF-FA15-41E9-A408-B19AA2DD38B5}" destId="{C4DC145E-F887-4064-915A-7D0FF9EF719A}" srcOrd="0" destOrd="0" presId="urn:microsoft.com/office/officeart/2005/8/layout/radial4"/>
    <dgm:cxn modelId="{F129A945-EC4F-4424-82BF-ECE82C76BC71}" type="presOf" srcId="{3BF27D43-9874-4378-97CA-7F96F6991219}" destId="{05CA87B4-B960-43F6-8965-0B9A6A185FFC}" srcOrd="0" destOrd="0" presId="urn:microsoft.com/office/officeart/2005/8/layout/radial4"/>
    <dgm:cxn modelId="{3F1C3B74-A267-4EEB-BFBA-48829BBDA35F}" type="presOf" srcId="{D5D2688C-CCE3-42A4-8358-263A4E43DE50}" destId="{D9B6E29C-262A-4E6D-A09C-48C44895C29D}" srcOrd="0" destOrd="0" presId="urn:microsoft.com/office/officeart/2005/8/layout/radial4"/>
    <dgm:cxn modelId="{51A2CB88-9A50-4EB3-9357-426AF6073EC9}" srcId="{1C1D86CB-696A-4523-BB53-15C9FE503024}" destId="{E5F95F5C-6FD9-47C4-908B-67B9E0E932FF}" srcOrd="1" destOrd="0" parTransId="{87F20DCF-FA15-41E9-A408-B19AA2DD38B5}" sibTransId="{E65AF9DE-D0DB-48A7-86DA-545B7ADD01B3}"/>
    <dgm:cxn modelId="{716F47E2-1579-49B7-A2B8-03964790C546}" type="presOf" srcId="{1C1D86CB-696A-4523-BB53-15C9FE503024}" destId="{2AB49107-4D53-4E0B-B8A1-B9F84D313D83}" srcOrd="0" destOrd="0" presId="urn:microsoft.com/office/officeart/2005/8/layout/radial4"/>
    <dgm:cxn modelId="{2E3E83FE-B087-4BCB-AA62-015132E834F6}" type="presOf" srcId="{A64FE194-EEB3-44C8-A1DF-AD93542FE133}" destId="{85854329-5978-4E50-AC77-0E629AC85A73}" srcOrd="0" destOrd="0" presId="urn:microsoft.com/office/officeart/2005/8/layout/radial4"/>
    <dgm:cxn modelId="{932C919F-B5E9-453C-9C75-20AD1B313A4A}" type="presOf" srcId="{3009AC0C-83BF-4263-B2CE-1CE066CE6018}" destId="{D69F3C9F-0E49-42B0-AEE2-28A271E18BBE}" srcOrd="0" destOrd="0" presId="urn:microsoft.com/office/officeart/2005/8/layout/radial4"/>
    <dgm:cxn modelId="{83DBB41F-B7FD-4F43-8C44-A38D993590DD}" type="presOf" srcId="{BEF53C29-144F-43EF-B277-C469A5161E93}" destId="{8C89A208-C09D-47D5-8021-D73C2525F690}" srcOrd="0" destOrd="0" presId="urn:microsoft.com/office/officeart/2005/8/layout/radial4"/>
    <dgm:cxn modelId="{A68C371D-44D9-4E25-8A3C-8688DD05B1FA}" type="presOf" srcId="{6615505A-CD2A-4602-A743-5A260409D099}" destId="{1D1525B6-27FE-465E-A83A-AF678BC8369F}" srcOrd="0" destOrd="0" presId="urn:microsoft.com/office/officeart/2005/8/layout/radial4"/>
    <dgm:cxn modelId="{30565011-2F59-4C23-AF0D-523C955C4D77}" type="presOf" srcId="{540D7B33-DAA3-4BA9-805F-70AB2C368F96}" destId="{FBA08747-28A5-4449-9D13-D5EC4774490F}" srcOrd="0" destOrd="0" presId="urn:microsoft.com/office/officeart/2005/8/layout/radial4"/>
    <dgm:cxn modelId="{CB8B995A-A84D-4CDA-9A60-2261F1D8E067}" srcId="{1C1D86CB-696A-4523-BB53-15C9FE503024}" destId="{6615505A-CD2A-4602-A743-5A260409D099}" srcOrd="2" destOrd="0" parTransId="{20B2415B-F85C-4B61-AB1B-1839CB2FB108}" sibTransId="{77B4DE62-58F4-41D2-9F9B-871E10BAA176}"/>
    <dgm:cxn modelId="{9487929B-5B6B-4246-89B3-5A2BA3B3363A}" type="presParOf" srcId="{05CA87B4-B960-43F6-8965-0B9A6A185FFC}" destId="{2AB49107-4D53-4E0B-B8A1-B9F84D313D83}" srcOrd="0" destOrd="0" presId="urn:microsoft.com/office/officeart/2005/8/layout/radial4"/>
    <dgm:cxn modelId="{86068847-7DF0-4DA5-922B-925ECC8411AB}" type="presParOf" srcId="{05CA87B4-B960-43F6-8965-0B9A6A185FFC}" destId="{D9B6E29C-262A-4E6D-A09C-48C44895C29D}" srcOrd="1" destOrd="0" presId="urn:microsoft.com/office/officeart/2005/8/layout/radial4"/>
    <dgm:cxn modelId="{04251FAA-7A89-4F33-81D3-DBE67436E6A1}" type="presParOf" srcId="{05CA87B4-B960-43F6-8965-0B9A6A185FFC}" destId="{8C89A208-C09D-47D5-8021-D73C2525F690}" srcOrd="2" destOrd="0" presId="urn:microsoft.com/office/officeart/2005/8/layout/radial4"/>
    <dgm:cxn modelId="{42B2B9B0-7E14-4803-AA6C-8ADBD62FF05C}" type="presParOf" srcId="{05CA87B4-B960-43F6-8965-0B9A6A185FFC}" destId="{C4DC145E-F887-4064-915A-7D0FF9EF719A}" srcOrd="3" destOrd="0" presId="urn:microsoft.com/office/officeart/2005/8/layout/radial4"/>
    <dgm:cxn modelId="{75FC5AAF-B80A-41B8-A298-22D2F361B9AA}" type="presParOf" srcId="{05CA87B4-B960-43F6-8965-0B9A6A185FFC}" destId="{1EDED0B8-6C78-4339-98A4-DCAB0A2B027F}" srcOrd="4" destOrd="0" presId="urn:microsoft.com/office/officeart/2005/8/layout/radial4"/>
    <dgm:cxn modelId="{313FD10A-486F-4608-8281-B5D61FC3BD07}" type="presParOf" srcId="{05CA87B4-B960-43F6-8965-0B9A6A185FFC}" destId="{69C1D3D6-B957-4426-8277-96DD0853A410}" srcOrd="5" destOrd="0" presId="urn:microsoft.com/office/officeart/2005/8/layout/radial4"/>
    <dgm:cxn modelId="{49C9214A-A7DD-4DB7-B43A-DF137F1DDF90}" type="presParOf" srcId="{05CA87B4-B960-43F6-8965-0B9A6A185FFC}" destId="{1D1525B6-27FE-465E-A83A-AF678BC8369F}" srcOrd="6" destOrd="0" presId="urn:microsoft.com/office/officeart/2005/8/layout/radial4"/>
    <dgm:cxn modelId="{D503CD30-64B3-4ED4-B964-6247CCBE6765}" type="presParOf" srcId="{05CA87B4-B960-43F6-8965-0B9A6A185FFC}" destId="{FBA08747-28A5-4449-9D13-D5EC4774490F}" srcOrd="7" destOrd="0" presId="urn:microsoft.com/office/officeart/2005/8/layout/radial4"/>
    <dgm:cxn modelId="{0DCACBCC-B4F0-4A7F-AEDE-A5F26BCC0ACA}" type="presParOf" srcId="{05CA87B4-B960-43F6-8965-0B9A6A185FFC}" destId="{D7CFB63A-E516-4EFA-9588-831D8ED5BFF0}" srcOrd="8" destOrd="0" presId="urn:microsoft.com/office/officeart/2005/8/layout/radial4"/>
    <dgm:cxn modelId="{3EB41061-F9DB-4F6F-8598-586A65D44AA1}" type="presParOf" srcId="{05CA87B4-B960-43F6-8965-0B9A6A185FFC}" destId="{CC700387-E468-4A87-BEE8-1ED0CF895C2D}" srcOrd="9" destOrd="0" presId="urn:microsoft.com/office/officeart/2005/8/layout/radial4"/>
    <dgm:cxn modelId="{E4C20762-5B93-4265-8E9D-CB9171D1C8B4}" type="presParOf" srcId="{05CA87B4-B960-43F6-8965-0B9A6A185FFC}" destId="{733C9BA4-4FBF-4FA1-B501-A49726B823B8}" srcOrd="10" destOrd="0" presId="urn:microsoft.com/office/officeart/2005/8/layout/radial4"/>
    <dgm:cxn modelId="{9CE98B2E-9392-4DAA-AF67-8F5A082E12F4}" type="presParOf" srcId="{05CA87B4-B960-43F6-8965-0B9A6A185FFC}" destId="{85854329-5978-4E50-AC77-0E629AC85A73}" srcOrd="11" destOrd="0" presId="urn:microsoft.com/office/officeart/2005/8/layout/radial4"/>
    <dgm:cxn modelId="{A9396731-1459-4C39-ABA7-8A7E1ED21631}" type="presParOf" srcId="{05CA87B4-B960-43F6-8965-0B9A6A185FFC}" destId="{D69F3C9F-0E49-42B0-AEE2-28A271E18BBE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49107-4D53-4E0B-B8A1-B9F84D313D83}">
      <dsp:nvSpPr>
        <dsp:cNvPr id="0" name=""/>
        <dsp:cNvSpPr/>
      </dsp:nvSpPr>
      <dsp:spPr>
        <a:xfrm>
          <a:off x="2749220" y="2432840"/>
          <a:ext cx="1990391" cy="19903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Clinical Priorities</a:t>
          </a:r>
          <a:endParaRPr lang="en-GB" sz="2900" kern="1200" dirty="0"/>
        </a:p>
      </dsp:txBody>
      <dsp:txXfrm>
        <a:off x="3040706" y="2724326"/>
        <a:ext cx="1407419" cy="1407419"/>
      </dsp:txXfrm>
    </dsp:sp>
    <dsp:sp modelId="{D9B6E29C-262A-4E6D-A09C-48C44895C29D}">
      <dsp:nvSpPr>
        <dsp:cNvPr id="0" name=""/>
        <dsp:cNvSpPr/>
      </dsp:nvSpPr>
      <dsp:spPr>
        <a:xfrm>
          <a:off x="1521437" y="3144404"/>
          <a:ext cx="1141090" cy="56726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89A208-C09D-47D5-8021-D73C2525F690}">
      <dsp:nvSpPr>
        <dsp:cNvPr id="0" name=""/>
        <dsp:cNvSpPr/>
      </dsp:nvSpPr>
      <dsp:spPr>
        <a:xfrm>
          <a:off x="30169" y="2870726"/>
          <a:ext cx="1393273" cy="111461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smtClean="0"/>
            <a:t>Cancer –  </a:t>
          </a:r>
          <a:r>
            <a:rPr lang="en-GB" sz="1600" b="0" kern="1200" dirty="0" smtClean="0"/>
            <a:t>Inadequate </a:t>
          </a:r>
          <a:r>
            <a:rPr lang="en-GB" sz="1100" b="0" kern="1200" dirty="0" smtClean="0"/>
            <a:t>(2017/18)</a:t>
          </a:r>
          <a:endParaRPr lang="en-GB" sz="1100" b="0" kern="1200" dirty="0"/>
        </a:p>
      </dsp:txBody>
      <dsp:txXfrm>
        <a:off x="62815" y="2903372"/>
        <a:ext cx="1327981" cy="1049327"/>
      </dsp:txXfrm>
    </dsp:sp>
    <dsp:sp modelId="{C4DC145E-F887-4064-915A-7D0FF9EF719A}">
      <dsp:nvSpPr>
        <dsp:cNvPr id="0" name=""/>
        <dsp:cNvSpPr/>
      </dsp:nvSpPr>
      <dsp:spPr>
        <a:xfrm rot="2137262">
          <a:off x="1966677" y="2238690"/>
          <a:ext cx="964343" cy="56726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ED0B8-6C78-4339-98A4-DCAB0A2B027F}">
      <dsp:nvSpPr>
        <dsp:cNvPr id="0" name=""/>
        <dsp:cNvSpPr/>
      </dsp:nvSpPr>
      <dsp:spPr>
        <a:xfrm>
          <a:off x="606481" y="1097019"/>
          <a:ext cx="1393273" cy="111461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Dementia – Outstanding </a:t>
          </a:r>
          <a:r>
            <a:rPr lang="en-GB" sz="1100" b="0" kern="1200" dirty="0" smtClean="0"/>
            <a:t>(2016/17)</a:t>
          </a:r>
          <a:endParaRPr lang="en-GB" sz="1100" b="0" kern="1200" dirty="0"/>
        </a:p>
      </dsp:txBody>
      <dsp:txXfrm>
        <a:off x="639127" y="1129665"/>
        <a:ext cx="1327981" cy="1049327"/>
      </dsp:txXfrm>
    </dsp:sp>
    <dsp:sp modelId="{69C1D3D6-B957-4426-8277-96DD0853A410}">
      <dsp:nvSpPr>
        <dsp:cNvPr id="0" name=""/>
        <dsp:cNvSpPr/>
      </dsp:nvSpPr>
      <dsp:spPr>
        <a:xfrm rot="4217786">
          <a:off x="2601613" y="1521055"/>
          <a:ext cx="1209739" cy="56726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525B6-27FE-465E-A83A-AF678BC8369F}">
      <dsp:nvSpPr>
        <dsp:cNvPr id="0" name=""/>
        <dsp:cNvSpPr/>
      </dsp:nvSpPr>
      <dsp:spPr>
        <a:xfrm>
          <a:off x="2115286" y="808"/>
          <a:ext cx="1393273" cy="1114619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Learning Disabilities – Requires Improvement </a:t>
          </a:r>
          <a:r>
            <a:rPr lang="en-GB" sz="1100" b="0" kern="1200" dirty="0" smtClean="0"/>
            <a:t>(2015/16)</a:t>
          </a:r>
          <a:endParaRPr lang="en-GB" sz="1100" b="0" kern="1200" dirty="0"/>
        </a:p>
      </dsp:txBody>
      <dsp:txXfrm>
        <a:off x="2147932" y="33454"/>
        <a:ext cx="1327981" cy="1049327"/>
      </dsp:txXfrm>
    </dsp:sp>
    <dsp:sp modelId="{FBA08747-28A5-4449-9D13-D5EC4774490F}">
      <dsp:nvSpPr>
        <dsp:cNvPr id="0" name=""/>
        <dsp:cNvSpPr/>
      </dsp:nvSpPr>
      <dsp:spPr>
        <a:xfrm rot="6537332">
          <a:off x="3776095" y="1507657"/>
          <a:ext cx="1211039" cy="56726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FB63A-E516-4EFA-9588-831D8ED5BFF0}">
      <dsp:nvSpPr>
        <dsp:cNvPr id="0" name=""/>
        <dsp:cNvSpPr/>
      </dsp:nvSpPr>
      <dsp:spPr>
        <a:xfrm>
          <a:off x="3980271" y="808"/>
          <a:ext cx="1393273" cy="1114619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Maternity – Rated as Requires Improvement </a:t>
          </a:r>
          <a:r>
            <a:rPr lang="en-GB" sz="1100" b="0" kern="1200" dirty="0" smtClean="0"/>
            <a:t>(2017/18)</a:t>
          </a:r>
          <a:endParaRPr lang="en-GB" sz="1100" b="0" kern="1200" dirty="0"/>
        </a:p>
      </dsp:txBody>
      <dsp:txXfrm>
        <a:off x="4012917" y="33454"/>
        <a:ext cx="1327981" cy="1049327"/>
      </dsp:txXfrm>
    </dsp:sp>
    <dsp:sp modelId="{CC700387-E468-4A87-BEE8-1ED0CF895C2D}">
      <dsp:nvSpPr>
        <dsp:cNvPr id="0" name=""/>
        <dsp:cNvSpPr/>
      </dsp:nvSpPr>
      <dsp:spPr>
        <a:xfrm rot="8667752">
          <a:off x="4580400" y="2275477"/>
          <a:ext cx="965337" cy="56726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C9BA4-4FBF-4FA1-B501-A49726B823B8}">
      <dsp:nvSpPr>
        <dsp:cNvPr id="0" name=""/>
        <dsp:cNvSpPr/>
      </dsp:nvSpPr>
      <dsp:spPr>
        <a:xfrm>
          <a:off x="5489076" y="1097019"/>
          <a:ext cx="1393273" cy="1114619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Mental Health – Good    </a:t>
          </a:r>
          <a:r>
            <a:rPr lang="en-GB" sz="1100" b="0" kern="1200" dirty="0" smtClean="0"/>
            <a:t>(2016/17)</a:t>
          </a:r>
          <a:endParaRPr lang="en-GB" sz="1100" b="0" kern="1200" dirty="0"/>
        </a:p>
      </dsp:txBody>
      <dsp:txXfrm>
        <a:off x="5521722" y="1129665"/>
        <a:ext cx="1327981" cy="1049327"/>
      </dsp:txXfrm>
    </dsp:sp>
    <dsp:sp modelId="{85854329-5978-4E50-AC77-0E629AC85A73}">
      <dsp:nvSpPr>
        <dsp:cNvPr id="0" name=""/>
        <dsp:cNvSpPr/>
      </dsp:nvSpPr>
      <dsp:spPr>
        <a:xfrm rot="10800000">
          <a:off x="4856491" y="3144404"/>
          <a:ext cx="1140841" cy="56726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F3C9F-0E49-42B0-AEE2-28A271E18BBE}">
      <dsp:nvSpPr>
        <dsp:cNvPr id="0" name=""/>
        <dsp:cNvSpPr/>
      </dsp:nvSpPr>
      <dsp:spPr>
        <a:xfrm>
          <a:off x="6065388" y="2870726"/>
          <a:ext cx="1393273" cy="111461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/>
            <a:t>Diabetes – Outstanding </a:t>
          </a:r>
          <a:r>
            <a:rPr lang="en-GB" sz="1100" b="0" kern="1200" dirty="0" smtClean="0"/>
            <a:t>(2016/17)</a:t>
          </a:r>
          <a:endParaRPr lang="en-GB" sz="1100" b="0" kern="1200" dirty="0"/>
        </a:p>
      </dsp:txBody>
      <dsp:txXfrm>
        <a:off x="6098034" y="2903372"/>
        <a:ext cx="1327981" cy="1049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8565E-6720-47FD-8B39-8E2712AD4746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92A71-8389-441B-BDCC-258C374EA5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47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.uk/Service-Search/Performance/Search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East Lincolnshire CCG is assessed against the Improvement and Assessment Framework (IAF) which consists of 4 domains: Better Health, Better Care, Sustainability, and Leadership.  CCGs are assessed against these domains by NHS England (NHSE) in quarterly and year-end, face-to-face meetings. North East Lincolnshire CCG’s performance is published 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My NHS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updated quarterly.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92A71-8389-441B-BDCC-258C374EA58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517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498D8-2B5E-4FF6-82FF-80CFEFB9503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82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Dementia and Diabetes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NELCCG is rated as 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‘Outstanding’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amongst the top performing CCG’s in the country.  </a:t>
            </a: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Mental Health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NELCCG was rated as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‘Good’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is similar to over a third of other CCGs in the country.  (It should be noted approximately half the CCGs are in the ‘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Requires Improvement or Inadequate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rating).  However despite performing well the CGG is focusing on improving performance on rates of recovery for people accessing psychological therapies.</a:t>
            </a: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LD &amp; Maternity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NELCCG is rated as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needs improvement’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However when compared nationally the majority of other CCGs are rated the same in these areas too.</a:t>
            </a: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Cancer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NELCCG is rated as </a:t>
            </a:r>
            <a:r>
              <a:rPr lang="en-GB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Inadequate’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compared nationally half the other CCGs are rated as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‘Requires Improvement’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‘Inadequate’.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92A71-8389-441B-BDCC-258C374EA5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243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92A71-8389-441B-BDCC-258C374EA5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042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498D8-2B5E-4FF6-82FF-80CFEFB9503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82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498D8-2B5E-4FF6-82FF-80CFEFB9503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82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498D8-2B5E-4FF6-82FF-80CFEFB9503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82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498D8-2B5E-4FF6-82FF-80CFEFB9503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82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498D8-2B5E-4FF6-82FF-80CFEFB9503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82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498D8-2B5E-4FF6-82FF-80CFEFB9503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82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826E-4360-4269-821E-79404EEF2FA4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7EF7-F0D4-4395-9C71-05F16D7AF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22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826E-4360-4269-821E-79404EEF2FA4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7EF7-F0D4-4395-9C71-05F16D7AF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14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826E-4360-4269-821E-79404EEF2FA4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7EF7-F0D4-4395-9C71-05F16D7AF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00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826E-4360-4269-821E-79404EEF2FA4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7EF7-F0D4-4395-9C71-05F16D7AF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13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826E-4360-4269-821E-79404EEF2FA4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7EF7-F0D4-4395-9C71-05F16D7AF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42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826E-4360-4269-821E-79404EEF2FA4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7EF7-F0D4-4395-9C71-05F16D7AF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96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826E-4360-4269-821E-79404EEF2FA4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7EF7-F0D4-4395-9C71-05F16D7AF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103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826E-4360-4269-821E-79404EEF2FA4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7EF7-F0D4-4395-9C71-05F16D7AF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86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826E-4360-4269-821E-79404EEF2FA4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7EF7-F0D4-4395-9C71-05F16D7AF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38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826E-4360-4269-821E-79404EEF2FA4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7EF7-F0D4-4395-9C71-05F16D7AF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5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826E-4360-4269-821E-79404EEF2FA4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37EF7-F0D4-4395-9C71-05F16D7AF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6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510"/>
            <a:ext cx="91821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9592" y="6356350"/>
            <a:ext cx="1691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A826E-4360-4269-821E-79404EEF2FA4}" type="datetimeFigureOut">
              <a:rPr lang="en-GB" smtClean="0"/>
              <a:t>13/09/2018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7824" y="6356350"/>
            <a:ext cx="3096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187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37EF7-F0D4-4395-9C71-05F16D7AF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87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p.northeastlincolnshireccg.nhs.uk/PerformanceInformation/Shared%20Documents/CancerWaitingTimesData(v2%20apr18).xls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sp.northeastlincolnshireccg.nhs.uk/PerformanceInformation/Shared%20Documents/CancerWaitingTimesData(v2%20apr18).xls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hyperlink" Target="http://sp.northeastlincolnshireccg.nhs.uk/PerformanceInformation/Shared%20Documents/CancerWaitingTimesData(v2%20apr18).xls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axbyj\AppData\Local\Microsoft\Windows\Temporary Internet Files\Content.Outlook\Y9M2WWHH\NHS70 cake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412775"/>
            <a:ext cx="8352928" cy="466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113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7" y="116632"/>
            <a:ext cx="5566945" cy="1080120"/>
          </a:xfrm>
        </p:spPr>
        <p:txBody>
          <a:bodyPr>
            <a:noAutofit/>
          </a:bodyPr>
          <a:lstStyle/>
          <a:p>
            <a:r>
              <a:rPr lang="en-GB" sz="3600" dirty="0"/>
              <a:t>Performance </a:t>
            </a:r>
            <a:r>
              <a:rPr lang="en-GB" sz="3600" dirty="0" smtClean="0"/>
              <a:t>– </a:t>
            </a:r>
            <a:br>
              <a:rPr lang="en-GB" sz="3600" dirty="0" smtClean="0"/>
            </a:br>
            <a:r>
              <a:rPr lang="en-GB" sz="3600" dirty="0" smtClean="0"/>
              <a:t>Notable </a:t>
            </a:r>
            <a:r>
              <a:rPr lang="en-GB" sz="3600" dirty="0"/>
              <a:t>successes</a:t>
            </a:r>
          </a:p>
        </p:txBody>
      </p:sp>
      <p:pic>
        <p:nvPicPr>
          <p:cNvPr id="6146" name="Picture 2" descr="Image result for mental heal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52749"/>
            <a:ext cx="792088" cy="98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63888" y="3923764"/>
            <a:ext cx="1558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Mental Health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107504" y="3573016"/>
            <a:ext cx="165618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IAPT access achieved Q4 target </a:t>
            </a:r>
            <a:r>
              <a:rPr lang="en-GB" sz="1200" b="1" dirty="0"/>
              <a:t>(</a:t>
            </a:r>
            <a:r>
              <a:rPr lang="en-GB" sz="1200" b="1" dirty="0" smtClean="0"/>
              <a:t>4.3% </a:t>
            </a:r>
            <a:r>
              <a:rPr lang="en-GB" sz="1200" b="1" dirty="0"/>
              <a:t>785 of </a:t>
            </a:r>
            <a:r>
              <a:rPr lang="en-GB" sz="1200" b="1" dirty="0" smtClean="0"/>
              <a:t>18,340 </a:t>
            </a:r>
            <a:r>
              <a:rPr lang="en-GB" sz="1200" b="1" dirty="0"/>
              <a:t>people).</a:t>
            </a:r>
          </a:p>
        </p:txBody>
      </p:sp>
      <p:sp>
        <p:nvSpPr>
          <p:cNvPr id="7" name="Rectangle 6"/>
          <p:cNvSpPr/>
          <p:nvPr/>
        </p:nvSpPr>
        <p:spPr>
          <a:xfrm>
            <a:off x="6804248" y="3573016"/>
            <a:ext cx="228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IAPT 6 week </a:t>
            </a:r>
            <a:r>
              <a:rPr lang="en-GB" sz="1200" b="1" dirty="0"/>
              <a:t>(</a:t>
            </a:r>
            <a:r>
              <a:rPr lang="en-GB" sz="1200" b="1" dirty="0" smtClean="0"/>
              <a:t>94.1% 1,530 </a:t>
            </a:r>
            <a:r>
              <a:rPr lang="en-GB" sz="1200" b="1" dirty="0"/>
              <a:t>of </a:t>
            </a:r>
            <a:r>
              <a:rPr lang="en-GB" sz="1200" b="1" dirty="0" smtClean="0"/>
              <a:t>1,625 </a:t>
            </a:r>
            <a:r>
              <a:rPr lang="en-GB" sz="1200" b="1" dirty="0"/>
              <a:t>people) </a:t>
            </a:r>
            <a:r>
              <a:rPr lang="en-GB" dirty="0"/>
              <a:t>&amp; 18 week </a:t>
            </a:r>
            <a:r>
              <a:rPr lang="en-GB" sz="1200" b="1" dirty="0"/>
              <a:t>(</a:t>
            </a:r>
            <a:r>
              <a:rPr lang="en-GB" sz="1200" b="1" dirty="0" smtClean="0"/>
              <a:t>99.4% 1,615 </a:t>
            </a:r>
            <a:r>
              <a:rPr lang="en-GB" sz="1200" b="1" dirty="0"/>
              <a:t>of </a:t>
            </a:r>
            <a:r>
              <a:rPr lang="en-GB" sz="1200" b="1" dirty="0" smtClean="0"/>
              <a:t>1,625 </a:t>
            </a:r>
            <a:r>
              <a:rPr lang="en-GB" sz="1200" b="1" dirty="0"/>
              <a:t>people) </a:t>
            </a:r>
            <a:r>
              <a:rPr lang="en-GB" dirty="0"/>
              <a:t>Waiting Times targets achieved.</a:t>
            </a:r>
          </a:p>
        </p:txBody>
      </p:sp>
      <p:sp>
        <p:nvSpPr>
          <p:cNvPr id="8" name="Rectangle 7"/>
          <p:cNvSpPr/>
          <p:nvPr/>
        </p:nvSpPr>
        <p:spPr>
          <a:xfrm>
            <a:off x="3635896" y="5445224"/>
            <a:ext cx="42484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Proportion on CPA discharged from inpatient care who are followed up within 7 days achieved target </a:t>
            </a:r>
            <a:r>
              <a:rPr lang="en-GB" sz="1200" b="1" dirty="0"/>
              <a:t>(</a:t>
            </a:r>
            <a:r>
              <a:rPr lang="en-GB" sz="1200" b="1" dirty="0" smtClean="0"/>
              <a:t>98.5% </a:t>
            </a:r>
            <a:r>
              <a:rPr lang="en-GB" sz="1200" b="1" dirty="0"/>
              <a:t>194 of 197 people).</a:t>
            </a:r>
          </a:p>
        </p:txBody>
      </p:sp>
      <p:sp>
        <p:nvSpPr>
          <p:cNvPr id="9" name="Rectangle 8"/>
          <p:cNvSpPr/>
          <p:nvPr/>
        </p:nvSpPr>
        <p:spPr>
          <a:xfrm>
            <a:off x="3774128" y="1373867"/>
            <a:ext cx="3390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Estimated diagnosis rate for people with dementia – </a:t>
            </a:r>
            <a:r>
              <a:rPr lang="en-GB" sz="1200" b="1" dirty="0" smtClean="0"/>
              <a:t>71.2% </a:t>
            </a:r>
            <a:r>
              <a:rPr lang="en-GB" sz="1200" b="1" dirty="0"/>
              <a:t>(</a:t>
            </a:r>
            <a:r>
              <a:rPr lang="en-GB" sz="1200" b="1" dirty="0" smtClean="0"/>
              <a:t>1,482 </a:t>
            </a:r>
            <a:r>
              <a:rPr lang="en-GB" sz="1200" b="1" dirty="0"/>
              <a:t>of </a:t>
            </a:r>
            <a:r>
              <a:rPr lang="en-GB" sz="1200" b="1" dirty="0" smtClean="0"/>
              <a:t>2,081 </a:t>
            </a:r>
            <a:r>
              <a:rPr lang="en-GB" sz="1200" b="1" dirty="0"/>
              <a:t>people) against target of 66.7%</a:t>
            </a:r>
          </a:p>
        </p:txBody>
      </p:sp>
      <p:sp>
        <p:nvSpPr>
          <p:cNvPr id="10" name="AutoShape 4" descr="Image result for access mental heal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6" descr="Image result for access mental healt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8" descr="Image result for access mental healt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4" name="Picture 10" descr="Image result for access mental heal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9" y="2369368"/>
            <a:ext cx="1700874" cy="12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Image result for mental health waiting tim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352877"/>
            <a:ext cx="1440160" cy="119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Up Arrow 15"/>
          <p:cNvSpPr/>
          <p:nvPr/>
        </p:nvSpPr>
        <p:spPr>
          <a:xfrm>
            <a:off x="3995936" y="2420888"/>
            <a:ext cx="484632" cy="3678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>
            <a:off x="5508104" y="3421840"/>
            <a:ext cx="486000" cy="36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Left Arrow 17"/>
          <p:cNvSpPr/>
          <p:nvPr/>
        </p:nvSpPr>
        <p:spPr>
          <a:xfrm>
            <a:off x="2555776" y="3429000"/>
            <a:ext cx="486000" cy="36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own Arrow 18"/>
          <p:cNvSpPr/>
          <p:nvPr/>
        </p:nvSpPr>
        <p:spPr>
          <a:xfrm>
            <a:off x="3995936" y="4501960"/>
            <a:ext cx="484632" cy="36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5" descr="Image result for adult social care revi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856" y="5445224"/>
            <a:ext cx="1886048" cy="106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4" descr="Image result for dement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60" name="Picture 16" descr="Image result for dement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78378"/>
            <a:ext cx="1225346" cy="82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49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7" y="116632"/>
            <a:ext cx="5566945" cy="1080120"/>
          </a:xfrm>
        </p:spPr>
        <p:txBody>
          <a:bodyPr>
            <a:noAutofit/>
          </a:bodyPr>
          <a:lstStyle/>
          <a:p>
            <a:r>
              <a:rPr lang="en-GB" sz="3600" dirty="0"/>
              <a:t>Performance </a:t>
            </a:r>
            <a:r>
              <a:rPr lang="en-GB" sz="3600" dirty="0" smtClean="0"/>
              <a:t>– </a:t>
            </a:r>
            <a:br>
              <a:rPr lang="en-GB" sz="3600" dirty="0" smtClean="0"/>
            </a:br>
            <a:r>
              <a:rPr lang="en-GB" sz="3600" dirty="0" smtClean="0"/>
              <a:t>Notable </a:t>
            </a:r>
            <a:r>
              <a:rPr lang="en-GB" sz="3600" dirty="0"/>
              <a:t>successes</a:t>
            </a:r>
          </a:p>
        </p:txBody>
      </p:sp>
      <p:pic>
        <p:nvPicPr>
          <p:cNvPr id="4098" name="Picture 2" descr="CWT Image 3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" t="6620" r="42294" b="10540"/>
          <a:stretch/>
        </p:blipFill>
        <p:spPr bwMode="auto">
          <a:xfrm>
            <a:off x="2051720" y="2061177"/>
            <a:ext cx="504056" cy="79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75656" y="3319824"/>
            <a:ext cx="1781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All </a:t>
            </a:r>
            <a:r>
              <a:rPr lang="en-GB" dirty="0"/>
              <a:t>2 week and 31 day waiting times achieved their targets.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65909" y="2915652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Cancer</a:t>
            </a:r>
          </a:p>
        </p:txBody>
      </p:sp>
      <p:sp>
        <p:nvSpPr>
          <p:cNvPr id="9" name="Rectangle 8"/>
          <p:cNvSpPr/>
          <p:nvPr/>
        </p:nvSpPr>
        <p:spPr>
          <a:xfrm>
            <a:off x="5204125" y="2924944"/>
            <a:ext cx="1240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Prescribing</a:t>
            </a:r>
            <a:endParaRPr lang="en-GB" b="1" dirty="0"/>
          </a:p>
        </p:txBody>
      </p:sp>
      <p:pic>
        <p:nvPicPr>
          <p:cNvPr id="5122" name="Picture 2" descr="Image result for antibiotic prescrib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842" y="1800406"/>
            <a:ext cx="1403374" cy="105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60032" y="3341891"/>
            <a:ext cx="21602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Sustained Reduction </a:t>
            </a:r>
            <a:r>
              <a:rPr lang="en-GB" dirty="0"/>
              <a:t>in antibiotics </a:t>
            </a:r>
            <a:r>
              <a:rPr lang="en-GB" sz="1400" b="1" dirty="0" smtClean="0"/>
              <a:t>(4% from 15/16 baseline) </a:t>
            </a:r>
            <a:r>
              <a:rPr lang="en-GB" dirty="0" smtClean="0"/>
              <a:t>and </a:t>
            </a:r>
            <a:r>
              <a:rPr lang="en-GB" dirty="0"/>
              <a:t>broad spectrum antibiotics</a:t>
            </a:r>
            <a:r>
              <a:rPr lang="en-GB" sz="1400" b="1" dirty="0"/>
              <a:t> </a:t>
            </a:r>
            <a:r>
              <a:rPr lang="en-GB" sz="1400" b="1" dirty="0" smtClean="0"/>
              <a:t>(22% from 15/16 baseline) </a:t>
            </a:r>
            <a:r>
              <a:rPr lang="en-GB" dirty="0" smtClean="0"/>
              <a:t>prescribed </a:t>
            </a:r>
            <a:r>
              <a:rPr lang="en-GB" dirty="0"/>
              <a:t>in primary care achieved.</a:t>
            </a:r>
          </a:p>
        </p:txBody>
      </p:sp>
    </p:spTree>
    <p:extLst>
      <p:ext uri="{BB962C8B-B14F-4D97-AF65-F5344CB8AC3E}">
        <p14:creationId xmlns:p14="http://schemas.microsoft.com/office/powerpoint/2010/main" val="13907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7" y="116632"/>
            <a:ext cx="5566946" cy="1080120"/>
          </a:xfrm>
        </p:spPr>
        <p:txBody>
          <a:bodyPr>
            <a:noAutofit/>
          </a:bodyPr>
          <a:lstStyle/>
          <a:p>
            <a:r>
              <a:rPr lang="en-GB" sz="3600" dirty="0"/>
              <a:t>Performance </a:t>
            </a:r>
            <a:r>
              <a:rPr lang="en-GB" sz="3600" dirty="0" smtClean="0"/>
              <a:t>– </a:t>
            </a:r>
            <a:br>
              <a:rPr lang="en-GB" sz="3600" dirty="0" smtClean="0"/>
            </a:br>
            <a:r>
              <a:rPr lang="en-GB" sz="3600" dirty="0" smtClean="0"/>
              <a:t>Challenging </a:t>
            </a:r>
            <a:r>
              <a:rPr lang="en-GB" sz="3600" dirty="0"/>
              <a:t>targets</a:t>
            </a:r>
          </a:p>
        </p:txBody>
      </p:sp>
      <p:pic>
        <p:nvPicPr>
          <p:cNvPr id="5" name="Picture 2" descr="Image result for mental heal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97068"/>
            <a:ext cx="792088" cy="98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15616" y="2768083"/>
            <a:ext cx="1558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Mental Health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845840" y="3068960"/>
            <a:ext cx="27900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IAPT Recovery rate – </a:t>
            </a:r>
            <a:r>
              <a:rPr lang="en-GB" dirty="0" smtClean="0"/>
              <a:t>47.5% </a:t>
            </a:r>
            <a:r>
              <a:rPr lang="en-GB" dirty="0"/>
              <a:t>against national target of 50% </a:t>
            </a:r>
            <a:r>
              <a:rPr lang="en-GB" sz="1200" b="1" dirty="0"/>
              <a:t>(745 of </a:t>
            </a:r>
            <a:r>
              <a:rPr lang="en-GB" sz="1200" b="1" dirty="0" smtClean="0"/>
              <a:t>1,570 </a:t>
            </a:r>
            <a:r>
              <a:rPr lang="en-GB" sz="1200" b="1" dirty="0"/>
              <a:t>people).</a:t>
            </a:r>
          </a:p>
        </p:txBody>
      </p:sp>
      <p:pic>
        <p:nvPicPr>
          <p:cNvPr id="9" name="Picture 2" descr="CWT Image 3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" t="6620" r="42294" b="10540"/>
          <a:stretch/>
        </p:blipFill>
        <p:spPr bwMode="auto">
          <a:xfrm>
            <a:off x="6156176" y="1916832"/>
            <a:ext cx="504056" cy="79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652120" y="3068960"/>
            <a:ext cx="27363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62 </a:t>
            </a:r>
            <a:r>
              <a:rPr lang="en-GB" dirty="0"/>
              <a:t>day (GP Referral) – </a:t>
            </a:r>
            <a:r>
              <a:rPr lang="en-GB" dirty="0" smtClean="0"/>
              <a:t>72.1% </a:t>
            </a:r>
            <a:r>
              <a:rPr lang="en-GB" dirty="0"/>
              <a:t>against national target of 85% </a:t>
            </a:r>
            <a:r>
              <a:rPr lang="en-GB" sz="1200" b="1" dirty="0"/>
              <a:t>(356 of 494 people).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70365" y="2771307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Cancer</a:t>
            </a:r>
          </a:p>
        </p:txBody>
      </p:sp>
    </p:spTree>
    <p:extLst>
      <p:ext uri="{BB962C8B-B14F-4D97-AF65-F5344CB8AC3E}">
        <p14:creationId xmlns:p14="http://schemas.microsoft.com/office/powerpoint/2010/main" val="236041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7" y="116632"/>
            <a:ext cx="5566946" cy="1080120"/>
          </a:xfrm>
        </p:spPr>
        <p:txBody>
          <a:bodyPr>
            <a:noAutofit/>
          </a:bodyPr>
          <a:lstStyle/>
          <a:p>
            <a:r>
              <a:rPr lang="en-GB" sz="3600" dirty="0"/>
              <a:t>Performance </a:t>
            </a:r>
            <a:r>
              <a:rPr lang="en-GB" sz="3600" dirty="0" smtClean="0"/>
              <a:t>– </a:t>
            </a:r>
            <a:br>
              <a:rPr lang="en-GB" sz="3600" dirty="0" smtClean="0"/>
            </a:br>
            <a:r>
              <a:rPr lang="en-GB" sz="3600" dirty="0" smtClean="0"/>
              <a:t>Challenging </a:t>
            </a:r>
            <a:r>
              <a:rPr lang="en-GB" sz="3600" dirty="0"/>
              <a:t>targets</a:t>
            </a:r>
          </a:p>
        </p:txBody>
      </p:sp>
      <p:pic>
        <p:nvPicPr>
          <p:cNvPr id="7172" name="Picture 4" descr="Image result for a&amp;e ti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76425"/>
            <a:ext cx="1296144" cy="12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a&amp;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51" y="1476425"/>
            <a:ext cx="1806777" cy="127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520" y="3068960"/>
            <a:ext cx="32403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err="1"/>
              <a:t>NLaG</a:t>
            </a:r>
            <a:r>
              <a:rPr lang="en-GB" dirty="0"/>
              <a:t> Total time in A&amp;E: four hours or less was </a:t>
            </a:r>
            <a:r>
              <a:rPr lang="en-GB" dirty="0" smtClean="0"/>
              <a:t>85.7% </a:t>
            </a:r>
            <a:r>
              <a:rPr lang="en-GB" dirty="0"/>
              <a:t>against national target 95% </a:t>
            </a:r>
            <a:r>
              <a:rPr lang="en-GB" sz="1200" b="1" dirty="0"/>
              <a:t>(</a:t>
            </a:r>
            <a:r>
              <a:rPr lang="en-GB" sz="1200" b="1" dirty="0" smtClean="0"/>
              <a:t>128,775 </a:t>
            </a:r>
            <a:r>
              <a:rPr lang="en-GB" sz="1200" b="1" dirty="0"/>
              <a:t>of </a:t>
            </a:r>
            <a:r>
              <a:rPr lang="en-GB" sz="1200" b="1" dirty="0" smtClean="0"/>
              <a:t>150,337 </a:t>
            </a:r>
            <a:r>
              <a:rPr lang="en-GB" sz="1200" b="1" dirty="0"/>
              <a:t>people)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No waits from decision to admit to admission over 12 hours – </a:t>
            </a:r>
            <a:r>
              <a:rPr lang="en-GB" dirty="0" err="1"/>
              <a:t>DPoW</a:t>
            </a:r>
            <a:r>
              <a:rPr lang="en-GB" dirty="0"/>
              <a:t> 18, Target zero.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5" t="20595" r="63135" b="71741"/>
          <a:stretch/>
        </p:blipFill>
        <p:spPr bwMode="auto">
          <a:xfrm>
            <a:off x="6000458" y="1776493"/>
            <a:ext cx="1091822" cy="78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36504" y="333085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Incomplete Patients: % Seen Within 18 Weeks – </a:t>
            </a:r>
            <a:r>
              <a:rPr lang="en-GB" dirty="0" smtClean="0"/>
              <a:t>71.5% </a:t>
            </a:r>
            <a:r>
              <a:rPr lang="en-GB" dirty="0"/>
              <a:t>at March 2018 against national target of 92% </a:t>
            </a:r>
            <a:r>
              <a:rPr lang="en-GB" sz="1200" b="1" dirty="0"/>
              <a:t>(</a:t>
            </a:r>
            <a:r>
              <a:rPr lang="en-GB" sz="1200" b="1" dirty="0" smtClean="0"/>
              <a:t>9,074 </a:t>
            </a:r>
            <a:r>
              <a:rPr lang="en-GB" sz="1200" b="1" dirty="0"/>
              <a:t>of </a:t>
            </a:r>
            <a:r>
              <a:rPr lang="en-GB" sz="1200" b="1" dirty="0" smtClean="0"/>
              <a:t>12,697 </a:t>
            </a:r>
            <a:r>
              <a:rPr lang="en-GB" sz="1200" b="1" dirty="0"/>
              <a:t>people).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52 week waiters – 81 at March 2018 against target of zero.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9181" y="2780928"/>
            <a:ext cx="2008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A&amp;E Waiting Times</a:t>
            </a:r>
            <a:endParaRPr lang="en-GB" b="1" dirty="0"/>
          </a:p>
        </p:txBody>
      </p:sp>
      <p:sp>
        <p:nvSpPr>
          <p:cNvPr id="13" name="Rectangle 12"/>
          <p:cNvSpPr/>
          <p:nvPr/>
        </p:nvSpPr>
        <p:spPr>
          <a:xfrm>
            <a:off x="4507653" y="2780928"/>
            <a:ext cx="4384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Consultant-led referral to treatment waiting times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440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400600" cy="108012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2018-19 Planning</a:t>
            </a:r>
            <a:endParaRPr lang="en-GB" sz="4000" dirty="0"/>
          </a:p>
        </p:txBody>
      </p:sp>
      <p:sp>
        <p:nvSpPr>
          <p:cNvPr id="3" name="Rectangle 2"/>
          <p:cNvSpPr/>
          <p:nvPr/>
        </p:nvSpPr>
        <p:spPr>
          <a:xfrm>
            <a:off x="323528" y="2060848"/>
            <a:ext cx="24842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Consultant-led referral to treatment waiting times </a:t>
            </a:r>
            <a:endParaRPr lang="en-GB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5" t="20595" r="63135" b="71741"/>
          <a:stretch/>
        </p:blipFill>
        <p:spPr bwMode="auto">
          <a:xfrm>
            <a:off x="251520" y="1340768"/>
            <a:ext cx="1091822" cy="78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80527" y="2915652"/>
            <a:ext cx="34563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GB" dirty="0" smtClean="0"/>
              <a:t>Priority </a:t>
            </a:r>
            <a:r>
              <a:rPr lang="en-GB" dirty="0"/>
              <a:t>to stabilise all </a:t>
            </a:r>
            <a:r>
              <a:rPr lang="en-GB" dirty="0" smtClean="0"/>
              <a:t>lists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Aspiration </a:t>
            </a:r>
            <a:r>
              <a:rPr lang="en-GB" dirty="0"/>
              <a:t>to eliminate 52 week waiters but current plan meets planning requirements to half </a:t>
            </a:r>
            <a:r>
              <a:rPr lang="en-GB" dirty="0" smtClean="0"/>
              <a:t>them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Focus on long waiters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0" name="Picture 2" descr="CWT Image 3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" t="6620" r="42294" b="10540"/>
          <a:stretch/>
        </p:blipFill>
        <p:spPr bwMode="auto">
          <a:xfrm>
            <a:off x="3779912" y="1340768"/>
            <a:ext cx="504056" cy="79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987824" y="2348880"/>
            <a:ext cx="2736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GB" dirty="0" smtClean="0"/>
              <a:t>Ensure </a:t>
            </a:r>
            <a:r>
              <a:rPr lang="en-GB" dirty="0"/>
              <a:t>all eight waiting time standards for cancer are met, including the 62 day referral-to-treatment cancer standard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07904" y="2060848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Cancer</a:t>
            </a:r>
          </a:p>
        </p:txBody>
      </p:sp>
      <p:pic>
        <p:nvPicPr>
          <p:cNvPr id="13" name="Picture 4" descr="Image result for a&amp;e tim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420674"/>
            <a:ext cx="1296144" cy="12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a&amp;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67" y="1420674"/>
            <a:ext cx="1806777" cy="127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364088" y="3013209"/>
            <a:ext cx="3240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GB" dirty="0"/>
              <a:t>A&amp;E – 3% month on month improvement compared to 17-18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GB" dirty="0"/>
              <a:t>Achieves the requirement of 90% for September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03797" y="2725177"/>
            <a:ext cx="2008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A&amp;E Waiting Times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2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400600" cy="1080120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2018-19 Place Based Plan</a:t>
            </a:r>
            <a:endParaRPr lang="en-GB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86128"/>
            <a:ext cx="6840760" cy="410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28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355160" cy="7200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External Assurance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72556"/>
            <a:ext cx="8568952" cy="904316"/>
          </a:xfrm>
        </p:spPr>
        <p:txBody>
          <a:bodyPr>
            <a:normAutofit/>
          </a:bodyPr>
          <a:lstStyle/>
          <a:p>
            <a:r>
              <a:rPr lang="en-GB" sz="2000" dirty="0" smtClean="0"/>
              <a:t>Assessed as </a:t>
            </a:r>
            <a:r>
              <a:rPr lang="en-GB" sz="2000" dirty="0" smtClean="0">
                <a:solidFill>
                  <a:srgbClr val="92D050"/>
                </a:solidFill>
              </a:rPr>
              <a:t>‘</a:t>
            </a:r>
            <a:r>
              <a:rPr lang="en-GB" sz="2000" b="1" dirty="0" smtClean="0">
                <a:solidFill>
                  <a:srgbClr val="92D050"/>
                </a:solidFill>
              </a:rPr>
              <a:t>Good’</a:t>
            </a:r>
            <a:r>
              <a:rPr lang="en-GB" sz="2000" dirty="0" smtClean="0">
                <a:solidFill>
                  <a:srgbClr val="92D050"/>
                </a:solidFill>
              </a:rPr>
              <a:t> </a:t>
            </a:r>
            <a:r>
              <a:rPr lang="en-GB" sz="2000" dirty="0" smtClean="0"/>
              <a:t>under the CCG Improvement &amp; Assessment Framework, which covers the following 4 domains:-</a:t>
            </a:r>
          </a:p>
          <a:p>
            <a:pPr marL="557213" indent="0">
              <a:buNone/>
            </a:pPr>
            <a:endParaRPr lang="en-GB" sz="800" dirty="0" smtClean="0"/>
          </a:p>
          <a:p>
            <a:endParaRPr lang="en-GB" sz="800" dirty="0" smtClean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33494" t="26781" r="34295" b="35328"/>
          <a:stretch/>
        </p:blipFill>
        <p:spPr bwMode="auto">
          <a:xfrm>
            <a:off x="1403648" y="2348880"/>
            <a:ext cx="6120679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2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355160" cy="7200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External Assurance</a:t>
            </a:r>
            <a:endParaRPr lang="en-GB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71832561"/>
              </p:ext>
            </p:extLst>
          </p:nvPr>
        </p:nvGraphicFramePr>
        <p:xfrm>
          <a:off x="827584" y="1412776"/>
          <a:ext cx="7488832" cy="4424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243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 – 2017/2018.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Safety – triangulation of CCG intelligence, listening and responding to concerns raised across the System (NITS), focus on clinical harm from excessive waiting and infection </a:t>
            </a:r>
            <a:r>
              <a:rPr lang="en-GB" dirty="0"/>
              <a:t>prevention and </a:t>
            </a:r>
            <a:r>
              <a:rPr lang="en-GB" dirty="0" smtClean="0"/>
              <a:t>control.</a:t>
            </a:r>
          </a:p>
          <a:p>
            <a:r>
              <a:rPr lang="en-GB" dirty="0" smtClean="0"/>
              <a:t>Effectiveness – mortality and Learning Disabilities Mortality Reviews (</a:t>
            </a:r>
            <a:r>
              <a:rPr lang="en-GB" dirty="0" err="1" smtClean="0"/>
              <a:t>LeDeR</a:t>
            </a:r>
            <a:r>
              <a:rPr lang="en-GB" dirty="0" smtClean="0"/>
              <a:t>) to improve clinical care, assurance visits to seek assurances, working with Humber CCGs to align clinical policies, changes to our CCG Quality Committee.</a:t>
            </a:r>
          </a:p>
          <a:p>
            <a:r>
              <a:rPr lang="en-GB" dirty="0" smtClean="0"/>
              <a:t>Positive experience – patient stories &amp; engaging with the community through Accord to hear peoples experience of services,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719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Quality in 2018/2019.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Continue to improve our systems &amp; processes, data and reporting in respect of the 3 areas of quality and clinical governance, and working closer on this with the council</a:t>
            </a:r>
          </a:p>
          <a:p>
            <a:r>
              <a:rPr lang="en-GB" dirty="0" smtClean="0"/>
              <a:t>Challenging targets in respect of infection  prevention &amp; control</a:t>
            </a:r>
          </a:p>
          <a:p>
            <a:r>
              <a:rPr lang="en-GB" dirty="0" smtClean="0"/>
              <a:t>Focus on areas of concern. </a:t>
            </a:r>
          </a:p>
          <a:p>
            <a:r>
              <a:rPr lang="en-GB" dirty="0" smtClean="0"/>
              <a:t>Leading developments with all providers to improve quality and focus on professional nursing issues.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20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dirty="0"/>
              <a:t>Financial </a:t>
            </a:r>
            <a:r>
              <a:rPr lang="en-GB" sz="3200" dirty="0" smtClean="0"/>
              <a:t>Performance   - 2017/18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All statutory financial duties achieved.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Delivered surplus of £8.1m, as required by NHS England.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Delivered a break-even position on Adult Social Care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Managed cash within notified Cash Limit.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Delivered Running Costs expenditure within target.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Paid 95% of supplier invoices within target.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Delivered savings across Health &amp; Social Care   of £6.1m in the financial year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Unqualified external audit opinion ; financial statements, regularity &amp; value for money.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211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How was the £267.9m spent.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58" y="1600200"/>
            <a:ext cx="753148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948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/>
              <a:t>In 2017/18 NEL CCG commissioned:-</a:t>
            </a:r>
            <a:endParaRPr lang="en-GB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01419"/>
          </a:xfrm>
        </p:spPr>
        <p:txBody>
          <a:bodyPr>
            <a:noAutofit/>
          </a:bodyPr>
          <a:lstStyle/>
          <a:p>
            <a:r>
              <a:rPr lang="en-GB" sz="2800" dirty="0" smtClean="0"/>
              <a:t>30,485 planned admitted spells averaging £657 each</a:t>
            </a:r>
          </a:p>
          <a:p>
            <a:r>
              <a:rPr lang="en-GB" sz="2800" dirty="0" smtClean="0"/>
              <a:t>14,763 emergency spells averaging £2,139 each</a:t>
            </a:r>
          </a:p>
          <a:p>
            <a:r>
              <a:rPr lang="en-GB" sz="2800" dirty="0" smtClean="0"/>
              <a:t>191,885 outpatient attendances averaging £111 each</a:t>
            </a:r>
          </a:p>
          <a:p>
            <a:r>
              <a:rPr lang="en-GB" sz="2800" dirty="0" smtClean="0"/>
              <a:t>57,057 A&amp;E attendances averaging £120 each</a:t>
            </a:r>
          </a:p>
          <a:p>
            <a:r>
              <a:rPr lang="en-GB" sz="2800" dirty="0" smtClean="0"/>
              <a:t>5,778 critical care days averaging </a:t>
            </a:r>
            <a:r>
              <a:rPr lang="en-GB" sz="2800" dirty="0"/>
              <a:t>£ 683 </a:t>
            </a:r>
            <a:r>
              <a:rPr lang="en-GB" sz="2800" dirty="0" smtClean="0"/>
              <a:t>each</a:t>
            </a:r>
          </a:p>
          <a:p>
            <a:r>
              <a:rPr lang="en-GB" sz="2800" dirty="0" smtClean="0"/>
              <a:t>860 people supported in residential &amp; nursing care averaging £566 per week</a:t>
            </a:r>
          </a:p>
          <a:p>
            <a:r>
              <a:rPr lang="en-GB" sz="2800" dirty="0" smtClean="0"/>
              <a:t>1,637 people supported with domiciliary care packages averaging £161 each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88645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7" y="116632"/>
            <a:ext cx="5566945" cy="1080120"/>
          </a:xfrm>
        </p:spPr>
        <p:txBody>
          <a:bodyPr>
            <a:noAutofit/>
          </a:bodyPr>
          <a:lstStyle/>
          <a:p>
            <a:r>
              <a:rPr lang="en-GB" sz="3600" dirty="0"/>
              <a:t>Performance </a:t>
            </a:r>
            <a:r>
              <a:rPr lang="en-GB" sz="3600" dirty="0" smtClean="0"/>
              <a:t>– </a:t>
            </a:r>
            <a:br>
              <a:rPr lang="en-GB" sz="3600" dirty="0" smtClean="0"/>
            </a:br>
            <a:r>
              <a:rPr lang="en-GB" sz="3600" dirty="0" smtClean="0"/>
              <a:t>Notable </a:t>
            </a:r>
            <a:r>
              <a:rPr lang="en-GB" sz="3600" dirty="0"/>
              <a:t>successes</a:t>
            </a:r>
          </a:p>
        </p:txBody>
      </p:sp>
      <p:pic>
        <p:nvPicPr>
          <p:cNvPr id="4099" name="Picture 3" descr="Description: Description: Description: Description: Description: Description: C:\Users\WilsonM\Desktop\sig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081" y="3140968"/>
            <a:ext cx="13239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566160" y="4139788"/>
            <a:ext cx="1797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Adult Social Care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107504" y="3320405"/>
            <a:ext cx="17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Adult </a:t>
            </a:r>
            <a:r>
              <a:rPr lang="en-GB" dirty="0"/>
              <a:t>and older clients receiving a review </a:t>
            </a:r>
            <a:r>
              <a:rPr lang="en-GB" dirty="0" smtClean="0"/>
              <a:t>87.1%  </a:t>
            </a:r>
            <a:r>
              <a:rPr lang="en-GB" sz="1200" dirty="0" smtClean="0"/>
              <a:t>(</a:t>
            </a:r>
            <a:r>
              <a:rPr lang="en-GB" sz="1200" b="1" dirty="0" smtClean="0"/>
              <a:t>1,346 </a:t>
            </a:r>
            <a:r>
              <a:rPr lang="en-GB" sz="1200" b="1" dirty="0"/>
              <a:t>of </a:t>
            </a:r>
            <a:r>
              <a:rPr lang="en-GB" sz="1200" b="1" dirty="0" smtClean="0"/>
              <a:t>1,546 </a:t>
            </a:r>
            <a:r>
              <a:rPr lang="en-GB" sz="1200" b="1" dirty="0"/>
              <a:t>people</a:t>
            </a:r>
            <a:r>
              <a:rPr lang="en-GB" sz="1200" b="1" dirty="0" smtClean="0"/>
              <a:t>).</a:t>
            </a:r>
            <a:endParaRPr lang="en-GB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3611137" y="5746030"/>
            <a:ext cx="37691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Permanent admissions 18-64 </a:t>
            </a:r>
            <a:r>
              <a:rPr lang="en-GB" sz="1200" b="1" dirty="0"/>
              <a:t>(13) </a:t>
            </a:r>
            <a:r>
              <a:rPr lang="en-GB" dirty="0"/>
              <a:t>&amp; 65+ </a:t>
            </a:r>
            <a:r>
              <a:rPr lang="en-GB" sz="1200" b="1" dirty="0"/>
              <a:t>(203) </a:t>
            </a:r>
            <a:r>
              <a:rPr lang="en-GB" dirty="0"/>
              <a:t>to residential &amp; nursing care both achieved target.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16216" y="3331438"/>
            <a:ext cx="25922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Proportion of adults 18+ </a:t>
            </a:r>
            <a:r>
              <a:rPr lang="en-GB" sz="1200" b="1" dirty="0"/>
              <a:t>(95.6% </a:t>
            </a:r>
            <a:r>
              <a:rPr lang="en-GB" sz="1200" b="1" dirty="0" smtClean="0"/>
              <a:t>1,237 </a:t>
            </a:r>
            <a:r>
              <a:rPr lang="en-GB" sz="1200" b="1" dirty="0"/>
              <a:t>of </a:t>
            </a:r>
            <a:r>
              <a:rPr lang="en-GB" sz="1200" b="1" dirty="0" smtClean="0"/>
              <a:t>1,294 </a:t>
            </a:r>
            <a:r>
              <a:rPr lang="en-GB" sz="1200" b="1" dirty="0"/>
              <a:t>people) </a:t>
            </a:r>
            <a:r>
              <a:rPr lang="en-GB" dirty="0"/>
              <a:t>and Carers </a:t>
            </a:r>
            <a:r>
              <a:rPr lang="en-GB" sz="1200" b="1" dirty="0"/>
              <a:t>(98.1% 365 of 372 people)</a:t>
            </a:r>
            <a:r>
              <a:rPr lang="en-GB" sz="1400" dirty="0"/>
              <a:t> </a:t>
            </a:r>
            <a:r>
              <a:rPr lang="en-GB" dirty="0"/>
              <a:t>who receive self-directed support both achieved target</a:t>
            </a:r>
            <a:r>
              <a:rPr lang="en-GB" sz="14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23928" y="1344389"/>
            <a:ext cx="2213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Delayed Transfers of Care </a:t>
            </a:r>
            <a:r>
              <a:rPr lang="en-GB" dirty="0"/>
              <a:t>18% reduction year on year </a:t>
            </a:r>
            <a:r>
              <a:rPr lang="en-GB" sz="1200" b="1" dirty="0"/>
              <a:t>(</a:t>
            </a:r>
            <a:r>
              <a:rPr lang="en-GB" sz="1200" b="1" dirty="0" smtClean="0"/>
              <a:t>3,560 </a:t>
            </a:r>
            <a:r>
              <a:rPr lang="en-GB" sz="1200" b="1" dirty="0"/>
              <a:t>days 2016/17 vs </a:t>
            </a:r>
            <a:r>
              <a:rPr lang="en-GB" sz="1200" b="1" dirty="0" smtClean="0"/>
              <a:t>2,909 </a:t>
            </a:r>
            <a:r>
              <a:rPr lang="en-GB" sz="1200" b="1" dirty="0"/>
              <a:t>days 2017/18</a:t>
            </a:r>
            <a:r>
              <a:rPr lang="en-GB" sz="1200" b="1" dirty="0" smtClean="0"/>
              <a:t>).</a:t>
            </a:r>
            <a:endParaRPr lang="en-GB" sz="1200" b="1" dirty="0"/>
          </a:p>
        </p:txBody>
      </p:sp>
      <p:pic>
        <p:nvPicPr>
          <p:cNvPr id="4101" name="Picture 5" descr="Image result for adult social care 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64430"/>
            <a:ext cx="1886048" cy="106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Image result for care 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26" y="5597798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Image result for self directed suppo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771" y="2029768"/>
            <a:ext cx="2192717" cy="139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7"/>
          <a:srcRect l="30972" t="38025" r="56752" b="39999"/>
          <a:stretch/>
        </p:blipFill>
        <p:spPr bwMode="auto">
          <a:xfrm>
            <a:off x="2987824" y="1412776"/>
            <a:ext cx="973466" cy="923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Up Arrow 15"/>
          <p:cNvSpPr/>
          <p:nvPr/>
        </p:nvSpPr>
        <p:spPr>
          <a:xfrm>
            <a:off x="4139952" y="2780928"/>
            <a:ext cx="484632" cy="3678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>
            <a:off x="5670176" y="3709872"/>
            <a:ext cx="486000" cy="36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Left Arrow 18"/>
          <p:cNvSpPr/>
          <p:nvPr/>
        </p:nvSpPr>
        <p:spPr>
          <a:xfrm>
            <a:off x="2627784" y="3717032"/>
            <a:ext cx="486000" cy="36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own Arrow 19"/>
          <p:cNvSpPr/>
          <p:nvPr/>
        </p:nvSpPr>
        <p:spPr>
          <a:xfrm>
            <a:off x="4139952" y="4717984"/>
            <a:ext cx="484632" cy="36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62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2203</TotalTime>
  <Words>1038</Words>
  <Application>Microsoft Office PowerPoint</Application>
  <PresentationFormat>On-screen Show (4:3)</PresentationFormat>
  <Paragraphs>97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External Assurance</vt:lpstr>
      <vt:lpstr>External Assurance</vt:lpstr>
      <vt:lpstr>Quality – 2017/2018.</vt:lpstr>
      <vt:lpstr>Quality in 2018/2019.  </vt:lpstr>
      <vt:lpstr>Financial Performance   - 2017/18</vt:lpstr>
      <vt:lpstr>How was the £267.9m spent.</vt:lpstr>
      <vt:lpstr>In 2017/18 NEL CCG commissioned:-</vt:lpstr>
      <vt:lpstr>Performance –  Notable successes</vt:lpstr>
      <vt:lpstr>Performance –  Notable successes</vt:lpstr>
      <vt:lpstr>Performance –  Notable successes</vt:lpstr>
      <vt:lpstr>Performance –  Challenging targets</vt:lpstr>
      <vt:lpstr>Performance –  Challenging targets</vt:lpstr>
      <vt:lpstr>2018-19 Planning</vt:lpstr>
      <vt:lpstr>2018-19 Place Based Plan</vt:lpstr>
    </vt:vector>
  </TitlesOfParts>
  <Company>NHS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Hannam</dc:creator>
  <cp:lastModifiedBy>Helen Askham</cp:lastModifiedBy>
  <cp:revision>150</cp:revision>
  <dcterms:created xsi:type="dcterms:W3CDTF">2018-01-09T11:40:40Z</dcterms:created>
  <dcterms:modified xsi:type="dcterms:W3CDTF">2018-09-13T10:23:39Z</dcterms:modified>
</cp:coreProperties>
</file>