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15"/>
  </p:notesMasterIdLst>
  <p:handoutMasterIdLst>
    <p:handoutMasterId r:id="rId16"/>
  </p:handoutMasterIdLst>
  <p:sldIdLst>
    <p:sldId id="263" r:id="rId5"/>
    <p:sldId id="305" r:id="rId6"/>
    <p:sldId id="302" r:id="rId7"/>
    <p:sldId id="265" r:id="rId8"/>
    <p:sldId id="266" r:id="rId9"/>
    <p:sldId id="267" r:id="rId10"/>
    <p:sldId id="268" r:id="rId11"/>
    <p:sldId id="307" r:id="rId12"/>
    <p:sldId id="269" r:id="rId13"/>
    <p:sldId id="30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CFD5EA"/>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22" autoAdjust="0"/>
    <p:restoredTop sz="94674" autoAdjust="0"/>
  </p:normalViewPr>
  <p:slideViewPr>
    <p:cSldViewPr snapToGrid="0" snapToObjects="1">
      <p:cViewPr varScale="1">
        <p:scale>
          <a:sx n="67" d="100"/>
          <a:sy n="67" d="100"/>
        </p:scale>
        <p:origin x="432"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16/08/2021</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dirty="0"/>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dirty="0"/>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16/08/2021</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dirty="0"/>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dirty="0"/>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id="{18E0D45E-0B97-4E29-8499-AB2B710EB4A3}"/>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8" name="Text Box 4">
            <a:extLst>
              <a:ext uri="{FF2B5EF4-FFF2-40B4-BE49-F238E27FC236}">
                <a16:creationId xmlns:a16="http://schemas.microsoft.com/office/drawing/2014/main" id="{A426801C-6EF1-44D5-BB49-CF9B1BD26219}"/>
              </a:ext>
            </a:extLst>
          </p:cNvPr>
          <p:cNvSpPr txBox="1"/>
          <p:nvPr userDrawn="1"/>
        </p:nvSpPr>
        <p:spPr>
          <a:xfrm>
            <a:off x="4099560" y="5714168"/>
            <a:ext cx="3992880" cy="406400"/>
          </a:xfrm>
          <a:prstGeom prst="rect">
            <a:avLst/>
          </a:prstGeom>
          <a:solidFill>
            <a:schemeClr val="lt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Content Placeholder 16">
            <a:extLst>
              <a:ext uri="{FF2B5EF4-FFF2-40B4-BE49-F238E27FC236}">
                <a16:creationId xmlns:a16="http://schemas.microsoft.com/office/drawing/2014/main" id="{2E504B7B-6AD1-45D7-8AE3-FA3C863D3A2A}"/>
              </a:ext>
            </a:extLst>
          </p:cNvPr>
          <p:cNvPicPr>
            <a:picLocks noChangeAspect="1"/>
          </p:cNvPicPr>
          <p:nvPr userDrawn="1"/>
        </p:nvPicPr>
        <p:blipFill>
          <a:blip r:embed="rId3"/>
          <a:stretch>
            <a:fillRect/>
          </a:stretch>
        </p:blipFill>
        <p:spPr>
          <a:xfrm>
            <a:off x="0" y="6213677"/>
            <a:ext cx="12211879" cy="413293"/>
          </a:xfrm>
          <a:prstGeom prst="rect">
            <a:avLst/>
          </a:prstGeom>
        </p:spPr>
      </p:pic>
    </p:spTree>
    <p:extLst>
      <p:ext uri="{BB962C8B-B14F-4D97-AF65-F5344CB8AC3E}">
        <p14:creationId xmlns:p14="http://schemas.microsoft.com/office/powerpoint/2010/main" val="35067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370131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16/08/2021</a:t>
            </a:fld>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dirty="0"/>
          </a:p>
        </p:txBody>
      </p:sp>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3539" y="3764665"/>
            <a:ext cx="7886700" cy="689541"/>
          </a:xfrm>
        </p:spPr>
        <p:txBody>
          <a:bodyPr>
            <a:normAutofit fontScale="90000"/>
          </a:bodyPr>
          <a:lstStyle/>
          <a:p>
            <a:r>
              <a:rPr lang="en-GB" dirty="0"/>
              <a:t>Learning from Covid-19</a:t>
            </a:r>
            <a:br>
              <a:rPr lang="en-GB" dirty="0"/>
            </a:br>
            <a:r>
              <a:rPr lang="en-GB" dirty="0"/>
              <a:t>North East Lincolnshire CCG</a:t>
            </a:r>
          </a:p>
        </p:txBody>
      </p:sp>
    </p:spTree>
    <p:extLst>
      <p:ext uri="{BB962C8B-B14F-4D97-AF65-F5344CB8AC3E}">
        <p14:creationId xmlns:p14="http://schemas.microsoft.com/office/powerpoint/2010/main" val="314411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F4EB2-48C9-4CC1-BBB9-7F2AAB1DF511}"/>
              </a:ext>
            </a:extLst>
          </p:cNvPr>
          <p:cNvSpPr>
            <a:spLocks noGrp="1"/>
          </p:cNvSpPr>
          <p:nvPr>
            <p:ph type="title"/>
          </p:nvPr>
        </p:nvSpPr>
        <p:spPr>
          <a:xfrm>
            <a:off x="0" y="44177"/>
            <a:ext cx="10641498" cy="611649"/>
          </a:xfrm>
        </p:spPr>
        <p:txBody>
          <a:bodyPr/>
          <a:lstStyle/>
          <a:p>
            <a:r>
              <a:rPr lang="en-GB" dirty="0"/>
              <a:t>JESIP Principles as part of Covid-19</a:t>
            </a:r>
          </a:p>
        </p:txBody>
      </p:sp>
      <p:graphicFrame>
        <p:nvGraphicFramePr>
          <p:cNvPr id="9" name="Table 8">
            <a:extLst>
              <a:ext uri="{FF2B5EF4-FFF2-40B4-BE49-F238E27FC236}">
                <a16:creationId xmlns:a16="http://schemas.microsoft.com/office/drawing/2014/main" id="{A7A73297-C613-46A5-9B49-D9456D110971}"/>
              </a:ext>
            </a:extLst>
          </p:cNvPr>
          <p:cNvGraphicFramePr>
            <a:graphicFrameLocks noGrp="1"/>
          </p:cNvGraphicFramePr>
          <p:nvPr>
            <p:extLst>
              <p:ext uri="{D42A27DB-BD31-4B8C-83A1-F6EECF244321}">
                <p14:modId xmlns:p14="http://schemas.microsoft.com/office/powerpoint/2010/main" val="3048693164"/>
              </p:ext>
            </p:extLst>
          </p:nvPr>
        </p:nvGraphicFramePr>
        <p:xfrm>
          <a:off x="186748" y="607193"/>
          <a:ext cx="11824277" cy="7347697"/>
        </p:xfrm>
        <a:graphic>
          <a:graphicData uri="http://schemas.openxmlformats.org/drawingml/2006/table">
            <a:tbl>
              <a:tblPr firstRow="1" bandRow="1">
                <a:tableStyleId>{5C22544A-7EE6-4342-B048-85BDC9FD1C3A}</a:tableStyleId>
              </a:tblPr>
              <a:tblGrid>
                <a:gridCol w="1897105">
                  <a:extLst>
                    <a:ext uri="{9D8B030D-6E8A-4147-A177-3AD203B41FA5}">
                      <a16:colId xmlns:a16="http://schemas.microsoft.com/office/drawing/2014/main" val="1433886139"/>
                    </a:ext>
                  </a:extLst>
                </a:gridCol>
                <a:gridCol w="4002973">
                  <a:extLst>
                    <a:ext uri="{9D8B030D-6E8A-4147-A177-3AD203B41FA5}">
                      <a16:colId xmlns:a16="http://schemas.microsoft.com/office/drawing/2014/main" val="1483180461"/>
                    </a:ext>
                  </a:extLst>
                </a:gridCol>
                <a:gridCol w="5924199">
                  <a:extLst>
                    <a:ext uri="{9D8B030D-6E8A-4147-A177-3AD203B41FA5}">
                      <a16:colId xmlns:a16="http://schemas.microsoft.com/office/drawing/2014/main" val="3355244308"/>
                    </a:ext>
                  </a:extLst>
                </a:gridCol>
              </a:tblGrid>
              <a:tr h="276337">
                <a:tc>
                  <a:txBody>
                    <a:bodyPr/>
                    <a:lstStyle/>
                    <a:p>
                      <a:pPr algn="ctr"/>
                      <a:r>
                        <a:rPr lang="en-GB" sz="1000" dirty="0"/>
                        <a:t>Principle</a:t>
                      </a:r>
                    </a:p>
                  </a:txBody>
                  <a:tcPr/>
                </a:tc>
                <a:tc>
                  <a:txBody>
                    <a:bodyPr/>
                    <a:lstStyle/>
                    <a:p>
                      <a:pPr algn="ctr"/>
                      <a:r>
                        <a:rPr lang="en-GB" sz="1000" dirty="0"/>
                        <a:t>Context</a:t>
                      </a:r>
                    </a:p>
                  </a:txBody>
                  <a:tcPr/>
                </a:tc>
                <a:tc>
                  <a:txBody>
                    <a:bodyPr/>
                    <a:lstStyle/>
                    <a:p>
                      <a:pPr algn="ctr"/>
                      <a:r>
                        <a:rPr lang="en-GB" sz="1000" dirty="0"/>
                        <a:t>Comments</a:t>
                      </a:r>
                    </a:p>
                  </a:txBody>
                  <a:tcPr/>
                </a:tc>
                <a:extLst>
                  <a:ext uri="{0D108BD9-81ED-4DB2-BD59-A6C34878D82A}">
                    <a16:rowId xmlns:a16="http://schemas.microsoft.com/office/drawing/2014/main" val="3883116260"/>
                  </a:ext>
                </a:extLst>
              </a:tr>
              <a:tr h="10829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Preparation &amp; Planning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a:t>
                      </a:r>
                      <a:r>
                        <a:rPr lang="en-GB" sz="1000" dirty="0" err="1"/>
                        <a:t>inc.</a:t>
                      </a:r>
                      <a:r>
                        <a:rPr lang="en-GB" sz="1000" dirty="0"/>
                        <a:t> training &amp; exercising)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How well prepared do you think you were following reviewing the learning identified in the first waves of COVID-19?</a:t>
                      </a:r>
                    </a:p>
                  </a:txBody>
                  <a:tcPr anchor="ctr"/>
                </a:tc>
                <a:tc>
                  <a:txBody>
                    <a:bodyPr/>
                    <a:lstStyle/>
                    <a:p>
                      <a:r>
                        <a:rPr lang="en-GB" sz="1000" dirty="0">
                          <a:solidFill>
                            <a:schemeClr val="tx1"/>
                          </a:solidFill>
                        </a:rPr>
                        <a:t>The first wave of Covid-19 prepared us for what came later on. We held fast arrangements that had worked well (e.g. PPE service, remote working, meetings that were stood up continued their good work) however we were able to better organise and streamline the meetings and conversations taking place. By the second wave and Winter 2020, meetings were feeding into one another more seamlessly and decision making felt easier. We had all the appropriate tools to stand up and down, flexing on the needs of the system. Staffing issues across the system were still hard to navigate given that there is no “quick fix” for this. Surprising impacts from things like the NHS Covid-19 app on staffing pushed business continuity plans to their limits. </a:t>
                      </a:r>
                    </a:p>
                  </a:txBody>
                  <a:tcPr>
                    <a:solidFill>
                      <a:srgbClr val="CFD5EA"/>
                    </a:solidFill>
                  </a:tcPr>
                </a:tc>
                <a:extLst>
                  <a:ext uri="{0D108BD9-81ED-4DB2-BD59-A6C34878D82A}">
                    <a16:rowId xmlns:a16="http://schemas.microsoft.com/office/drawing/2014/main" val="1197324731"/>
                  </a:ext>
                </a:extLst>
              </a:tr>
              <a:tr h="68656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Communication</a:t>
                      </a:r>
                    </a:p>
                    <a:p>
                      <a:pPr algn="ctr"/>
                      <a:endParaRPr lang="en-GB" sz="1000" dirty="0"/>
                    </a:p>
                  </a:txBody>
                  <a:tcPr anchor="ctr">
                    <a:lnB w="12700" cmpd="sng">
                      <a:no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How effective do you feel communications were within your organisation in responding to Covid-19</a:t>
                      </a:r>
                    </a:p>
                  </a:txBody>
                  <a:tcPr/>
                </a:tc>
                <a:tc>
                  <a:txBody>
                    <a:bodyPr/>
                    <a:lstStyle/>
                    <a:p>
                      <a:r>
                        <a:rPr lang="en-GB" sz="1000" dirty="0">
                          <a:solidFill>
                            <a:schemeClr val="tx1"/>
                          </a:solidFill>
                        </a:rPr>
                        <a:t>Communications within the CCG are well established. Individual commissioning teams have regular meetings, and all staff briefings take place every 2 weeks. Regular briefings and updates are also sent out by the Chief Exec to all staff. Senior management meet regularly at both OLT and SMT level. Communication out to partners works well with targeted support on guidance running alongside general comms campaigns.</a:t>
                      </a:r>
                    </a:p>
                  </a:txBody>
                  <a:tcPr>
                    <a:solidFill>
                      <a:srgbClr val="E9EBF5"/>
                    </a:solidFill>
                  </a:tcPr>
                </a:tc>
                <a:extLst>
                  <a:ext uri="{0D108BD9-81ED-4DB2-BD59-A6C34878D82A}">
                    <a16:rowId xmlns:a16="http://schemas.microsoft.com/office/drawing/2014/main" val="510385770"/>
                  </a:ext>
                </a:extLst>
              </a:tr>
              <a:tr h="655466">
                <a:tc vMerge="1">
                  <a:txBody>
                    <a:bodyPr/>
                    <a:lstStyle/>
                    <a:p>
                      <a:endParaRPr lang="en-GB" sz="1100" dirty="0"/>
                    </a:p>
                  </a:txBody>
                  <a:tcPr/>
                </a:tc>
                <a:tc>
                  <a:txBody>
                    <a:bodyPr/>
                    <a:lstStyle/>
                    <a:p>
                      <a:pPr algn="l"/>
                      <a:r>
                        <a:rPr lang="en-GB" sz="1000" dirty="0"/>
                        <a:t>How effective do you feel communications were between your organisations and wider health partners in responding to Covid-19</a:t>
                      </a:r>
                    </a:p>
                  </a:txBody>
                  <a:tcPr>
                    <a:lnB w="12700" cmpd="sng">
                      <a:noFill/>
                    </a:lnB>
                    <a:solidFill>
                      <a:srgbClr val="E9EBF5"/>
                    </a:solidFill>
                  </a:tcPr>
                </a:tc>
                <a:tc>
                  <a:txBody>
                    <a:bodyPr/>
                    <a:lstStyle/>
                    <a:p>
                      <a:r>
                        <a:rPr lang="en-GB" sz="1000" dirty="0"/>
                        <a:t>Very effective. The weekly Health and Care Executive meeting allowed for senior staff across the health and care system to touch base at least once a week to discuss ongoing issues and programmes of work which facilitated timely communications. Specific sectors were helped by weekly CCG webinars and guidance breakdowns to help cut through confusing updated from DHSC. </a:t>
                      </a:r>
                    </a:p>
                  </a:txBody>
                  <a:tcPr>
                    <a:lnB w="12700" cmpd="sng">
                      <a:noFill/>
                    </a:lnB>
                    <a:solidFill>
                      <a:srgbClr val="E9EBF5"/>
                    </a:solidFill>
                  </a:tcPr>
                </a:tc>
                <a:extLst>
                  <a:ext uri="{0D108BD9-81ED-4DB2-BD59-A6C34878D82A}">
                    <a16:rowId xmlns:a16="http://schemas.microsoft.com/office/drawing/2014/main" val="739003217"/>
                  </a:ext>
                </a:extLst>
              </a:tr>
              <a:tr h="512974">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Coordination</a:t>
                      </a:r>
                    </a:p>
                  </a:txBody>
                  <a:tcPr anchor="ctr">
                    <a:lnL w="12700" cmpd="sng">
                      <a:noFill/>
                    </a:lnL>
                    <a:lnR w="12700" cmpd="sng">
                      <a:noFill/>
                    </a:lnR>
                    <a:lnT w="12700" cmpd="sng">
                      <a:noFill/>
                    </a:lnT>
                    <a:lnTlToBr w="12700" cmpd="sng">
                      <a:noFill/>
                      <a:prstDash val="solid"/>
                    </a:lnTlToBr>
                    <a:lnBlToTr w="12700" cmpd="sng">
                      <a:noFill/>
                      <a:prstDash val="solid"/>
                    </a:lnBlToTr>
                    <a:solidFill>
                      <a:srgbClr val="CFD5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How effective do you feel coordination was within your organisation in responding to Covid-19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FD5EA"/>
                    </a:solidFill>
                  </a:tcPr>
                </a:tc>
                <a:tc>
                  <a:txBody>
                    <a:bodyPr/>
                    <a:lstStyle/>
                    <a:p>
                      <a:r>
                        <a:rPr lang="en-GB" sz="1000" dirty="0"/>
                        <a:t>Co-ordination worked well with individual teams focussing on supporting their commissioned services, on-call being co-ordinated centrally for the Humber, regular meetings at senior level at which decisions could be escalated etc.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365901255"/>
                  </a:ext>
                </a:extLst>
              </a:tr>
              <a:tr h="370481">
                <a:tc vMerge="1">
                  <a:txBody>
                    <a:bodyPr/>
                    <a:lstStyle/>
                    <a:p>
                      <a:pPr algn="ctr"/>
                      <a:endParaRPr lang="en-GB" sz="1100" dirty="0"/>
                    </a:p>
                  </a:txBody>
                  <a:tcPr>
                    <a:lnT w="12700" cmpd="sng">
                      <a:noFill/>
                    </a:lnT>
                    <a:solidFill>
                      <a:srgbClr val="CFD5EA"/>
                    </a:solidFill>
                  </a:tcPr>
                </a:tc>
                <a:tc>
                  <a:txBody>
                    <a:bodyPr/>
                    <a:lstStyle/>
                    <a:p>
                      <a:pPr algn="l"/>
                      <a:r>
                        <a:rPr lang="en-GB" sz="1000" dirty="0"/>
                        <a:t>How effective do you feel coordination was between your organisations and wider health partners in responding to Covid-19</a:t>
                      </a:r>
                    </a:p>
                  </a:txBody>
                  <a:tcPr>
                    <a:lnT w="12700" cmpd="sng">
                      <a:noFill/>
                    </a:lnT>
                    <a:solidFill>
                      <a:srgbClr val="CFD5EA"/>
                    </a:solidFill>
                  </a:tcPr>
                </a:tc>
                <a:tc>
                  <a:txBody>
                    <a:bodyPr/>
                    <a:lstStyle/>
                    <a:p>
                      <a:r>
                        <a:rPr lang="en-GB" sz="1000" dirty="0"/>
                        <a:t>This was well managed, largely due to the mechanism already in place for system calls to relieve pressure, but also because of the HCE meeting established at the start of the pandemic. </a:t>
                      </a:r>
                    </a:p>
                  </a:txBody>
                  <a:tcPr>
                    <a:lnT w="12700" cmpd="sng">
                      <a:noFill/>
                    </a:lnT>
                    <a:solidFill>
                      <a:srgbClr val="CFD5EA"/>
                    </a:solidFill>
                  </a:tcPr>
                </a:tc>
                <a:extLst>
                  <a:ext uri="{0D108BD9-81ED-4DB2-BD59-A6C34878D82A}">
                    <a16:rowId xmlns:a16="http://schemas.microsoft.com/office/drawing/2014/main" val="2969765086"/>
                  </a:ext>
                </a:extLst>
              </a:tr>
              <a:tr h="797959">
                <a:tc rowSpan="2">
                  <a:txBody>
                    <a:bodyPr/>
                    <a:lstStyle/>
                    <a:p>
                      <a:pPr algn="ctr"/>
                      <a:r>
                        <a:rPr lang="en-GB" sz="1000" dirty="0"/>
                        <a:t>Joint Understanding of Risk</a:t>
                      </a:r>
                    </a:p>
                  </a:txBody>
                  <a:tcPr anchor="ctr">
                    <a:solidFill>
                      <a:srgbClr val="E9EBF5"/>
                    </a:solidFill>
                  </a:tcPr>
                </a:tc>
                <a:tc>
                  <a:txBody>
                    <a:bodyPr/>
                    <a:lstStyle/>
                    <a:p>
                      <a:r>
                        <a:rPr lang="en-GB" sz="1000" dirty="0"/>
                        <a:t>How effectively do you think risk was understood across all levels of your organisation?</a:t>
                      </a:r>
                    </a:p>
                  </a:txBody>
                  <a:tcPr>
                    <a:solidFill>
                      <a:srgbClr val="E9EBF5"/>
                    </a:solidFill>
                  </a:tcPr>
                </a:tc>
                <a:tc>
                  <a:txBody>
                    <a:bodyPr/>
                    <a:lstStyle/>
                    <a:p>
                      <a:r>
                        <a:rPr lang="en-GB" sz="1000" kern="1200" dirty="0">
                          <a:solidFill>
                            <a:schemeClr val="dk1"/>
                          </a:solidFill>
                          <a:latin typeface="+mn-lt"/>
                          <a:ea typeface="+mn-ea"/>
                          <a:cs typeface="+mn-cs"/>
                        </a:rPr>
                        <a:t>The CCG established a Covid Risk Committee as part of the Covid19 Pandemic Special Emergency Powers to gain more responsive oversight given the fast changing environment the CCG were working in, this included the 3 lay members from the Governing Body as well as the Accountable officer, Chief Exec &amp; Director of Finance, and enabled in depth discussion of the risks/pressures at a point in time and provided an assurance mechanism to the Governing Body.</a:t>
                      </a:r>
                    </a:p>
                    <a:p>
                      <a:r>
                        <a:rPr lang="en-GB" sz="1000" kern="1200" dirty="0">
                          <a:solidFill>
                            <a:schemeClr val="dk1"/>
                          </a:solidFill>
                          <a:latin typeface="+mn-lt"/>
                          <a:ea typeface="+mn-ea"/>
                          <a:cs typeface="+mn-cs"/>
                        </a:rPr>
                        <a:t>Regular catch ups within teams &amp; across the wider CCG (with all levels of staff), these happened at least weekly &amp; in some cases daily – this enabled risks to be discussed &amp; responded to, with a central risk register being maintained.</a:t>
                      </a:r>
                    </a:p>
                  </a:txBody>
                  <a:tcPr>
                    <a:solidFill>
                      <a:srgbClr val="E9EBF5"/>
                    </a:solidFill>
                  </a:tcPr>
                </a:tc>
                <a:extLst>
                  <a:ext uri="{0D108BD9-81ED-4DB2-BD59-A6C34878D82A}">
                    <a16:rowId xmlns:a16="http://schemas.microsoft.com/office/drawing/2014/main" val="3640328860"/>
                  </a:ext>
                </a:extLst>
              </a:tr>
              <a:tr h="655466">
                <a:tc vMerge="1">
                  <a:txBody>
                    <a:bodyPr/>
                    <a:lstStyle/>
                    <a:p>
                      <a:pPr algn="ctr"/>
                      <a:endParaRPr lang="en-GB" sz="1100" dirty="0"/>
                    </a:p>
                  </a:txBody>
                  <a:tcPr>
                    <a:solidFill>
                      <a:srgbClr val="E9EBF5"/>
                    </a:solidFill>
                  </a:tcPr>
                </a:tc>
                <a:tc>
                  <a:txBody>
                    <a:bodyPr/>
                    <a:lstStyle/>
                    <a:p>
                      <a:r>
                        <a:rPr lang="en-GB" sz="1000" dirty="0"/>
                        <a:t>How effectively do you think risk was jointly understood between your organisation and other health and multi-agency partners?</a:t>
                      </a:r>
                    </a:p>
                  </a:txBody>
                  <a:tcPr>
                    <a:solidFill>
                      <a:srgbClr val="E9EBF5"/>
                    </a:solidFill>
                  </a:tcPr>
                </a:tc>
                <a:tc>
                  <a:txBody>
                    <a:bodyPr/>
                    <a:lstStyle/>
                    <a:p>
                      <a:r>
                        <a:rPr lang="en-GB" sz="1000" kern="1200" dirty="0">
                          <a:solidFill>
                            <a:schemeClr val="dk1"/>
                          </a:solidFill>
                          <a:latin typeface="+mn-lt"/>
                          <a:ea typeface="+mn-ea"/>
                          <a:cs typeface="+mn-cs"/>
                        </a:rPr>
                        <a:t>Attendance from across the NEL Health &amp; Care system at weekly HCE meetings was good, with representation from both clinical and senior leaders allowing for dynamic risk assessment and decision making where required. </a:t>
                      </a:r>
                    </a:p>
                    <a:p>
                      <a:r>
                        <a:rPr lang="en-GB" sz="1000" kern="1200" dirty="0">
                          <a:solidFill>
                            <a:schemeClr val="dk1"/>
                          </a:solidFill>
                          <a:latin typeface="+mn-lt"/>
                          <a:ea typeface="+mn-ea"/>
                          <a:cs typeface="+mn-cs"/>
                        </a:rPr>
                        <a:t>Bi weekly COVID meetings with Directors &amp; Assistant Directors of both the CCG &amp; NELC were held – which supported a good joint understanding of the risks. A risk assessment tool on the return of staff to the workplace when isolating as contacts was developed by NEL for roll out across the Humber. </a:t>
                      </a:r>
                    </a:p>
                  </a:txBody>
                  <a:tcPr>
                    <a:solidFill>
                      <a:srgbClr val="E9EBF5"/>
                    </a:solidFill>
                  </a:tcPr>
                </a:tc>
                <a:extLst>
                  <a:ext uri="{0D108BD9-81ED-4DB2-BD59-A6C34878D82A}">
                    <a16:rowId xmlns:a16="http://schemas.microsoft.com/office/drawing/2014/main" val="3163151216"/>
                  </a:ext>
                </a:extLst>
              </a:tr>
              <a:tr h="655466">
                <a:tc rowSpan="2">
                  <a:txBody>
                    <a:bodyPr/>
                    <a:lstStyle/>
                    <a:p>
                      <a:pPr algn="ctr"/>
                      <a:r>
                        <a:rPr lang="en-GB" sz="1000" dirty="0"/>
                        <a:t>Shared Situational Awareness</a:t>
                      </a:r>
                    </a:p>
                  </a:txBody>
                  <a:tcPr anchor="ctr">
                    <a:solidFill>
                      <a:srgbClr val="CFD5EA"/>
                    </a:solidFill>
                  </a:tcPr>
                </a:tc>
                <a:tc>
                  <a:txBody>
                    <a:bodyPr/>
                    <a:lstStyle/>
                    <a:p>
                      <a:r>
                        <a:rPr lang="en-GB" sz="1000" dirty="0"/>
                        <a:t>How effectively do you think the situation was understood across all levels of your organisation?</a:t>
                      </a:r>
                    </a:p>
                  </a:txBody>
                  <a:tcPr>
                    <a:solidFill>
                      <a:srgbClr val="CFD5EA"/>
                    </a:solidFill>
                  </a:tcPr>
                </a:tc>
                <a:tc>
                  <a:txBody>
                    <a:bodyPr/>
                    <a:lstStyle/>
                    <a:p>
                      <a:r>
                        <a:rPr lang="en-GB" sz="1000" dirty="0"/>
                        <a:t>Internally there is a daily situation report shared in respect of Covid-19 but also in terms of system pressures. This is shared across the relevant individuals in the CCG. The BI Team also have an accessible data area through which colleagues can access Covid-19 SITREPs like the capacity tracker. Improved reliance on RAIDR and it’s continued roll out has improved accessibility. </a:t>
                      </a:r>
                    </a:p>
                  </a:txBody>
                  <a:tcPr>
                    <a:solidFill>
                      <a:srgbClr val="CFD5EA"/>
                    </a:solidFill>
                  </a:tcPr>
                </a:tc>
                <a:extLst>
                  <a:ext uri="{0D108BD9-81ED-4DB2-BD59-A6C34878D82A}">
                    <a16:rowId xmlns:a16="http://schemas.microsoft.com/office/drawing/2014/main" val="109174138"/>
                  </a:ext>
                </a:extLst>
              </a:tr>
              <a:tr h="512974">
                <a:tc vMerge="1">
                  <a:txBody>
                    <a:bodyPr/>
                    <a:lstStyle/>
                    <a:p>
                      <a:pPr algn="ctr"/>
                      <a:endParaRPr lang="en-GB" sz="1100" dirty="0"/>
                    </a:p>
                  </a:txBody>
                  <a:tcPr>
                    <a:solidFill>
                      <a:srgbClr val="CFD5EA"/>
                    </a:solidFill>
                  </a:tcPr>
                </a:tc>
                <a:tc>
                  <a:txBody>
                    <a:bodyPr/>
                    <a:lstStyle/>
                    <a:p>
                      <a:r>
                        <a:rPr lang="en-GB" sz="1000" dirty="0"/>
                        <a:t>How effectively do you think your organisations situation was understood between your organisation and other health and multi-agency partners?</a:t>
                      </a:r>
                    </a:p>
                  </a:txBody>
                  <a:tcPr>
                    <a:solidFill>
                      <a:srgbClr val="CFD5EA"/>
                    </a:solidFill>
                  </a:tcPr>
                </a:tc>
                <a:tc>
                  <a:txBody>
                    <a:bodyPr/>
                    <a:lstStyle/>
                    <a:p>
                      <a:r>
                        <a:rPr lang="en-GB" sz="1000" dirty="0"/>
                        <a:t>Well, but mostly due to pre-existing structures for OPEL reporting and pressure mitigation. A daily pressure report is shared across system partners, a weekly dashboard is shared across NEL, and a weekly update is provided at the Local Authority’s Covid-19 Steering Group. </a:t>
                      </a:r>
                    </a:p>
                  </a:txBody>
                  <a:tcPr>
                    <a:solidFill>
                      <a:srgbClr val="CFD5EA"/>
                    </a:solidFill>
                  </a:tcPr>
                </a:tc>
                <a:extLst>
                  <a:ext uri="{0D108BD9-81ED-4DB2-BD59-A6C34878D82A}">
                    <a16:rowId xmlns:a16="http://schemas.microsoft.com/office/drawing/2014/main" val="909408579"/>
                  </a:ext>
                </a:extLst>
              </a:tr>
            </a:tbl>
          </a:graphicData>
        </a:graphic>
      </p:graphicFrame>
    </p:spTree>
    <p:extLst>
      <p:ext uri="{BB962C8B-B14F-4D97-AF65-F5344CB8AC3E}">
        <p14:creationId xmlns:p14="http://schemas.microsoft.com/office/powerpoint/2010/main" val="2857328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06942-7E89-4A6C-87A4-BFC6CAFD8310}"/>
              </a:ext>
            </a:extLst>
          </p:cNvPr>
          <p:cNvSpPr>
            <a:spLocks noGrp="1"/>
          </p:cNvSpPr>
          <p:nvPr>
            <p:ph type="title"/>
          </p:nvPr>
        </p:nvSpPr>
        <p:spPr>
          <a:xfrm>
            <a:off x="320483" y="93832"/>
            <a:ext cx="10641498" cy="611649"/>
          </a:xfrm>
        </p:spPr>
        <p:txBody>
          <a:bodyPr/>
          <a:lstStyle/>
          <a:p>
            <a:r>
              <a:rPr lang="en-GB" dirty="0"/>
              <a:t>System Impact Points</a:t>
            </a:r>
          </a:p>
        </p:txBody>
      </p:sp>
      <p:graphicFrame>
        <p:nvGraphicFramePr>
          <p:cNvPr id="4" name="Table 3">
            <a:extLst>
              <a:ext uri="{FF2B5EF4-FFF2-40B4-BE49-F238E27FC236}">
                <a16:creationId xmlns:a16="http://schemas.microsoft.com/office/drawing/2014/main" id="{5F51CF5E-24B7-4930-A0C0-B08E9168FC84}"/>
              </a:ext>
            </a:extLst>
          </p:cNvPr>
          <p:cNvGraphicFramePr>
            <a:graphicFrameLocks noGrp="1"/>
          </p:cNvGraphicFramePr>
          <p:nvPr>
            <p:extLst>
              <p:ext uri="{D42A27DB-BD31-4B8C-83A1-F6EECF244321}">
                <p14:modId xmlns:p14="http://schemas.microsoft.com/office/powerpoint/2010/main" val="3021660074"/>
              </p:ext>
            </p:extLst>
          </p:nvPr>
        </p:nvGraphicFramePr>
        <p:xfrm>
          <a:off x="135925" y="704168"/>
          <a:ext cx="11308360" cy="6058501"/>
        </p:xfrm>
        <a:graphic>
          <a:graphicData uri="http://schemas.openxmlformats.org/drawingml/2006/table">
            <a:tbl>
              <a:tblPr firstRow="1" bandRow="1">
                <a:tableStyleId>{5C22544A-7EE6-4342-B048-85BDC9FD1C3A}</a:tableStyleId>
              </a:tblPr>
              <a:tblGrid>
                <a:gridCol w="1723313">
                  <a:extLst>
                    <a:ext uri="{9D8B030D-6E8A-4147-A177-3AD203B41FA5}">
                      <a16:colId xmlns:a16="http://schemas.microsoft.com/office/drawing/2014/main" val="2629018790"/>
                    </a:ext>
                  </a:extLst>
                </a:gridCol>
                <a:gridCol w="9585047">
                  <a:extLst>
                    <a:ext uri="{9D8B030D-6E8A-4147-A177-3AD203B41FA5}">
                      <a16:colId xmlns:a16="http://schemas.microsoft.com/office/drawing/2014/main" val="2895633172"/>
                    </a:ext>
                  </a:extLst>
                </a:gridCol>
              </a:tblGrid>
              <a:tr h="401909">
                <a:tc>
                  <a:txBody>
                    <a:bodyPr/>
                    <a:lstStyle/>
                    <a:p>
                      <a:r>
                        <a:rPr lang="en-GB" dirty="0"/>
                        <a:t>Date</a:t>
                      </a:r>
                    </a:p>
                  </a:txBody>
                  <a:tcPr/>
                </a:tc>
                <a:tc>
                  <a:txBody>
                    <a:bodyPr/>
                    <a:lstStyle/>
                    <a:p>
                      <a:r>
                        <a:rPr lang="en-GB" dirty="0"/>
                        <a:t>Event/Decisions</a:t>
                      </a:r>
                    </a:p>
                  </a:txBody>
                  <a:tcPr/>
                </a:tc>
                <a:extLst>
                  <a:ext uri="{0D108BD9-81ED-4DB2-BD59-A6C34878D82A}">
                    <a16:rowId xmlns:a16="http://schemas.microsoft.com/office/drawing/2014/main" val="1868574909"/>
                  </a:ext>
                </a:extLst>
              </a:tr>
              <a:tr h="764414">
                <a:tc>
                  <a:txBody>
                    <a:bodyPr/>
                    <a:lstStyle/>
                    <a:p>
                      <a:pPr>
                        <a:lnSpc>
                          <a:spcPct val="115000"/>
                        </a:lnSpc>
                        <a:spcAft>
                          <a:spcPts val="0"/>
                        </a:spcAft>
                      </a:pPr>
                      <a:r>
                        <a:rPr lang="en-GB" sz="1050" dirty="0">
                          <a:effectLst/>
                          <a:latin typeface="Calibri"/>
                          <a:ea typeface="Calibri"/>
                          <a:cs typeface="Times New Roman"/>
                        </a:rPr>
                        <a:t>Ongoing but more prevalent in 2021</a:t>
                      </a:r>
                    </a:p>
                  </a:txBody>
                  <a:tcPr/>
                </a:tc>
                <a:tc>
                  <a:txBody>
                    <a:bodyPr/>
                    <a:lstStyle/>
                    <a:p>
                      <a:pPr>
                        <a:lnSpc>
                          <a:spcPct val="115000"/>
                        </a:lnSpc>
                        <a:spcAft>
                          <a:spcPts val="0"/>
                        </a:spcAft>
                      </a:pPr>
                      <a:r>
                        <a:rPr lang="en-GB" sz="1050" dirty="0">
                          <a:effectLst/>
                          <a:latin typeface="Calibri"/>
                          <a:ea typeface="Calibri"/>
                          <a:cs typeface="Times New Roman"/>
                        </a:rPr>
                        <a:t>Significant staffing shortages due to self-isolation notifications and childcare issues; as well as normal seasonal illness. Work is ongoing in the local health and care system to look at “staff sharing” and pooling – currently exploring ICP leading this. Risk assessment tool developed locally based on 19</a:t>
                      </a:r>
                      <a:r>
                        <a:rPr lang="en-GB" sz="1050" baseline="30000" dirty="0">
                          <a:effectLst/>
                          <a:latin typeface="Calibri"/>
                          <a:ea typeface="Calibri"/>
                          <a:cs typeface="Times New Roman"/>
                        </a:rPr>
                        <a:t>th</a:t>
                      </a:r>
                      <a:r>
                        <a:rPr lang="en-GB" sz="1050" dirty="0">
                          <a:effectLst/>
                          <a:latin typeface="Calibri"/>
                          <a:ea typeface="Calibri"/>
                          <a:cs typeface="Times New Roman"/>
                        </a:rPr>
                        <a:t> July NHSE guidance to allow staff to return to work safely when they are self isolating as contacts. Discussions being had as part of early winter planning on staffing resilience using Power BI mapping and arrangements for transportation in severe weather. </a:t>
                      </a:r>
                    </a:p>
                  </a:txBody>
                  <a:tcPr/>
                </a:tc>
                <a:extLst>
                  <a:ext uri="{0D108BD9-81ED-4DB2-BD59-A6C34878D82A}">
                    <a16:rowId xmlns:a16="http://schemas.microsoft.com/office/drawing/2014/main" val="1794514117"/>
                  </a:ext>
                </a:extLst>
              </a:tr>
              <a:tr h="936648">
                <a:tc>
                  <a:txBody>
                    <a:bodyPr/>
                    <a:lstStyle/>
                    <a:p>
                      <a:pPr>
                        <a:lnSpc>
                          <a:spcPct val="115000"/>
                        </a:lnSpc>
                        <a:spcAft>
                          <a:spcPts val="0"/>
                        </a:spcAft>
                      </a:pPr>
                      <a:r>
                        <a:rPr lang="en-GB" sz="1050" dirty="0">
                          <a:effectLst/>
                          <a:latin typeface="Calibri"/>
                          <a:ea typeface="Calibri"/>
                          <a:cs typeface="Times New Roman"/>
                        </a:rPr>
                        <a:t>Ongoing but mostly since December 2020</a:t>
                      </a:r>
                    </a:p>
                  </a:txBody>
                  <a:tcPr/>
                </a:tc>
                <a:tc>
                  <a:txBody>
                    <a:bodyPr/>
                    <a:lstStyle/>
                    <a:p>
                      <a:pPr>
                        <a:lnSpc>
                          <a:spcPct val="115000"/>
                        </a:lnSpc>
                        <a:spcAft>
                          <a:spcPts val="0"/>
                        </a:spcAft>
                      </a:pPr>
                      <a:r>
                        <a:rPr lang="en-GB" sz="1050" dirty="0">
                          <a:effectLst/>
                          <a:latin typeface="Calibri"/>
                          <a:ea typeface="Calibri"/>
                          <a:cs typeface="Times New Roman"/>
                        </a:rPr>
                        <a:t>System demand - A&amp;E attendances significantly higher than normal – particularly through the Spring and Summer months when normally the system has some relief. Mental health providers reporting OPEL 3 and 4 consistently with bed shortages and busy community teams. Community health providers experiencing high demand but also staffing issues which is compounding the issue. Managed daily through system calls and SRO calls. More comprehensive winter support team in place for last year and going forward. Winter planning has started for winter 2021/22. System planning continues through A&amp;E Delivery Board and NEL Health and Care Covid-19 Executive meetings. </a:t>
                      </a:r>
                    </a:p>
                  </a:txBody>
                  <a:tcPr/>
                </a:tc>
                <a:extLst>
                  <a:ext uri="{0D108BD9-81ED-4DB2-BD59-A6C34878D82A}">
                    <a16:rowId xmlns:a16="http://schemas.microsoft.com/office/drawing/2014/main" val="3546753912"/>
                  </a:ext>
                </a:extLst>
              </a:tr>
              <a:tr h="419947">
                <a:tc>
                  <a:txBody>
                    <a:bodyPr/>
                    <a:lstStyle/>
                    <a:p>
                      <a:pPr>
                        <a:lnSpc>
                          <a:spcPct val="115000"/>
                        </a:lnSpc>
                        <a:spcAft>
                          <a:spcPts val="0"/>
                        </a:spcAft>
                      </a:pPr>
                      <a:r>
                        <a:rPr lang="en-GB" sz="1050" dirty="0">
                          <a:effectLst/>
                          <a:latin typeface="Calibri"/>
                          <a:ea typeface="Calibri"/>
                          <a:cs typeface="Times New Roman"/>
                        </a:rPr>
                        <a:t>November 2020</a:t>
                      </a:r>
                    </a:p>
                  </a:txBody>
                  <a:tcPr/>
                </a:tc>
                <a:tc>
                  <a:txBody>
                    <a:bodyPr/>
                    <a:lstStyle/>
                    <a:p>
                      <a:pPr>
                        <a:lnSpc>
                          <a:spcPct val="115000"/>
                        </a:lnSpc>
                        <a:spcAft>
                          <a:spcPts val="0"/>
                        </a:spcAft>
                      </a:pPr>
                      <a:r>
                        <a:rPr lang="en-GB" sz="1050" dirty="0">
                          <a:effectLst/>
                          <a:latin typeface="Calibri"/>
                          <a:ea typeface="Calibri"/>
                          <a:cs typeface="Times New Roman"/>
                        </a:rPr>
                        <a:t>Major incident declared at NLAG due to Oxygen Shortages. Managed through high level calls and mutual aid provided from neighbouring trusts. Long term work continued in terms of improving oxygen infrastructure. </a:t>
                      </a:r>
                    </a:p>
                  </a:txBody>
                  <a:tcPr/>
                </a:tc>
                <a:extLst>
                  <a:ext uri="{0D108BD9-81ED-4DB2-BD59-A6C34878D82A}">
                    <a16:rowId xmlns:a16="http://schemas.microsoft.com/office/drawing/2014/main" val="998802242"/>
                  </a:ext>
                </a:extLst>
              </a:tr>
              <a:tr h="923660">
                <a:tc>
                  <a:txBody>
                    <a:bodyPr/>
                    <a:lstStyle/>
                    <a:p>
                      <a:pPr>
                        <a:lnSpc>
                          <a:spcPct val="115000"/>
                        </a:lnSpc>
                        <a:spcAft>
                          <a:spcPts val="0"/>
                        </a:spcAft>
                      </a:pPr>
                      <a:r>
                        <a:rPr lang="en-GB" sz="1050" dirty="0">
                          <a:effectLst/>
                          <a:latin typeface="Calibri"/>
                          <a:ea typeface="Calibri"/>
                          <a:cs typeface="Times New Roman"/>
                        </a:rPr>
                        <a:t>March/April 2020</a:t>
                      </a:r>
                    </a:p>
                  </a:txBody>
                  <a:tcPr/>
                </a:tc>
                <a:tc>
                  <a:txBody>
                    <a:bodyPr/>
                    <a:lstStyle/>
                    <a:p>
                      <a:pPr>
                        <a:lnSpc>
                          <a:spcPct val="115000"/>
                        </a:lnSpc>
                        <a:spcAft>
                          <a:spcPts val="0"/>
                        </a:spcAft>
                      </a:pPr>
                      <a:r>
                        <a:rPr lang="en-GB" sz="1050" dirty="0">
                          <a:effectLst/>
                          <a:latin typeface="Calibri"/>
                          <a:ea typeface="Calibri"/>
                          <a:cs typeface="Times New Roman"/>
                        </a:rPr>
                        <a:t>Availability of PPE: at the start of the pandemic there was a shortage of PPE across the UK and this was felt most keenly in the health and care sector. The decision was taken by the North East Lincolnshire health and care system to create a local “PPE Service” which still runs today (however now it mostly exists to distribute and store PPE delivered by DHSC). Until DHSC were able to provide regular PPE drops to key services, the CCG purchased PPE on behalf of the system and commissioned the service to store and distribute it, allowing the services to continue to operate safely until a long term solution were provided by central government. </a:t>
                      </a:r>
                    </a:p>
                  </a:txBody>
                  <a:tcPr/>
                </a:tc>
                <a:extLst>
                  <a:ext uri="{0D108BD9-81ED-4DB2-BD59-A6C34878D82A}">
                    <a16:rowId xmlns:a16="http://schemas.microsoft.com/office/drawing/2014/main" val="3450996171"/>
                  </a:ext>
                </a:extLst>
              </a:tr>
              <a:tr h="592181">
                <a:tc>
                  <a:txBody>
                    <a:bodyPr/>
                    <a:lstStyle/>
                    <a:p>
                      <a:pPr>
                        <a:lnSpc>
                          <a:spcPct val="115000"/>
                        </a:lnSpc>
                        <a:spcAft>
                          <a:spcPts val="0"/>
                        </a:spcAft>
                      </a:pPr>
                      <a:r>
                        <a:rPr lang="en-GB" sz="1050" dirty="0">
                          <a:effectLst/>
                          <a:latin typeface="Calibri"/>
                          <a:ea typeface="Calibri"/>
                          <a:cs typeface="Times New Roman"/>
                        </a:rPr>
                        <a:t>Ongoing but more prevalent in 2020</a:t>
                      </a:r>
                    </a:p>
                  </a:txBody>
                  <a:tcPr/>
                </a:tc>
                <a:tc>
                  <a:txBody>
                    <a:bodyPr/>
                    <a:lstStyle/>
                    <a:p>
                      <a:pPr>
                        <a:lnSpc>
                          <a:spcPct val="115000"/>
                        </a:lnSpc>
                        <a:spcAft>
                          <a:spcPts val="0"/>
                        </a:spcAft>
                      </a:pPr>
                      <a:r>
                        <a:rPr lang="en-GB" sz="1050" dirty="0">
                          <a:effectLst/>
                          <a:latin typeface="Calibri"/>
                          <a:ea typeface="Calibri"/>
                          <a:cs typeface="Times New Roman"/>
                        </a:rPr>
                        <a:t>Bed availability both in the acute and community sectors: at the start of the pandemic and as cases peaked in hospital, unprecedented bed pressures were felt due to the need to cohort and isolate potential Covid patients. The system created plans to sit alongside those developed internally by the acute trust for escalation into the private sector where needed. Plans for an intermediate care facility were expedited in order to expand “red” capacity in the community. </a:t>
                      </a:r>
                    </a:p>
                  </a:txBody>
                  <a:tcPr/>
                </a:tc>
                <a:extLst>
                  <a:ext uri="{0D108BD9-81ED-4DB2-BD59-A6C34878D82A}">
                    <a16:rowId xmlns:a16="http://schemas.microsoft.com/office/drawing/2014/main" val="4010018355"/>
                  </a:ext>
                </a:extLst>
              </a:tr>
              <a:tr h="592181">
                <a:tc>
                  <a:txBody>
                    <a:bodyPr/>
                    <a:lstStyle/>
                    <a:p>
                      <a:pPr>
                        <a:lnSpc>
                          <a:spcPct val="115000"/>
                        </a:lnSpc>
                        <a:spcAft>
                          <a:spcPts val="0"/>
                        </a:spcAft>
                      </a:pPr>
                      <a:r>
                        <a:rPr lang="en-GB" sz="1050" dirty="0">
                          <a:effectLst/>
                          <a:latin typeface="Calibri"/>
                          <a:ea typeface="Calibri"/>
                          <a:cs typeface="Times New Roman"/>
                        </a:rPr>
                        <a:t>Ongoing but more prevalent in 2020</a:t>
                      </a:r>
                    </a:p>
                  </a:txBody>
                  <a:tcPr/>
                </a:tc>
                <a:tc>
                  <a:txBody>
                    <a:bodyPr/>
                    <a:lstStyle/>
                    <a:p>
                      <a:pPr>
                        <a:lnSpc>
                          <a:spcPct val="115000"/>
                        </a:lnSpc>
                        <a:spcAft>
                          <a:spcPts val="0"/>
                        </a:spcAft>
                      </a:pPr>
                      <a:r>
                        <a:rPr lang="en-GB" sz="1050" dirty="0">
                          <a:effectLst/>
                          <a:latin typeface="Calibri"/>
                          <a:ea typeface="Calibri"/>
                          <a:cs typeface="Times New Roman"/>
                        </a:rPr>
                        <a:t>Care home were asked to work in an astronomically different manner than they were used to, and the level of adjustment for this sector required a high level of support from commissioners and system partners. The CCG and commissioned providers worked together to provide a package of “support to care homes” which included IPC support, guidance support, digital solution support, and regular weekly webinars amongst a raft of other measures. </a:t>
                      </a:r>
                    </a:p>
                  </a:txBody>
                  <a:tcPr/>
                </a:tc>
                <a:extLst>
                  <a:ext uri="{0D108BD9-81ED-4DB2-BD59-A6C34878D82A}">
                    <a16:rowId xmlns:a16="http://schemas.microsoft.com/office/drawing/2014/main" val="10006"/>
                  </a:ext>
                </a:extLst>
              </a:tr>
              <a:tr h="592181">
                <a:tc>
                  <a:txBody>
                    <a:bodyPr/>
                    <a:lstStyle/>
                    <a:p>
                      <a:pPr>
                        <a:lnSpc>
                          <a:spcPct val="115000"/>
                        </a:lnSpc>
                        <a:spcAft>
                          <a:spcPts val="0"/>
                        </a:spcAft>
                      </a:pPr>
                      <a:r>
                        <a:rPr lang="en-GB" sz="1050" dirty="0">
                          <a:effectLst/>
                          <a:latin typeface="Calibri"/>
                          <a:ea typeface="Calibri"/>
                          <a:cs typeface="Times New Roman"/>
                        </a:rPr>
                        <a:t>At pinch points in 2020 – Spring and then September/October</a:t>
                      </a:r>
                    </a:p>
                  </a:txBody>
                  <a:tcPr/>
                </a:tc>
                <a:tc>
                  <a:txBody>
                    <a:bodyPr/>
                    <a:lstStyle/>
                    <a:p>
                      <a:pPr>
                        <a:lnSpc>
                          <a:spcPct val="115000"/>
                        </a:lnSpc>
                        <a:spcAft>
                          <a:spcPts val="0"/>
                        </a:spcAft>
                      </a:pPr>
                      <a:r>
                        <a:rPr lang="en-GB" sz="1050" dirty="0">
                          <a:effectLst/>
                          <a:latin typeface="Calibri"/>
                          <a:ea typeface="Calibri"/>
                          <a:cs typeface="Times New Roman"/>
                        </a:rPr>
                        <a:t>Lack of availability in Pillar 2 and Pillar 1 testing. Pillar 1 generated high demand in it’s early days understandably, but this was mitigated through the creation of a local prioritisation framework and also a Humber level framework of a similar nature. In September 2020 we saw demand increase again, and the framework was re-implemented to preserve use of P1 in hospitals to ensure continued flow. </a:t>
                      </a:r>
                    </a:p>
                  </a:txBody>
                  <a:tcPr/>
                </a:tc>
                <a:extLst>
                  <a:ext uri="{0D108BD9-81ED-4DB2-BD59-A6C34878D82A}">
                    <a16:rowId xmlns:a16="http://schemas.microsoft.com/office/drawing/2014/main" val="2873582734"/>
                  </a:ext>
                </a:extLst>
              </a:tr>
              <a:tr h="592181">
                <a:tc>
                  <a:txBody>
                    <a:bodyPr/>
                    <a:lstStyle/>
                    <a:p>
                      <a:pPr>
                        <a:lnSpc>
                          <a:spcPct val="115000"/>
                        </a:lnSpc>
                        <a:spcAft>
                          <a:spcPts val="0"/>
                        </a:spcAft>
                      </a:pPr>
                      <a:r>
                        <a:rPr lang="en-GB" sz="1050" dirty="0">
                          <a:effectLst/>
                          <a:latin typeface="Calibri"/>
                          <a:ea typeface="Calibri"/>
                          <a:cs typeface="Times New Roman"/>
                        </a:rPr>
                        <a:t>Ongoing </a:t>
                      </a:r>
                    </a:p>
                  </a:txBody>
                  <a:tcPr/>
                </a:tc>
                <a:tc>
                  <a:txBody>
                    <a:bodyPr/>
                    <a:lstStyle/>
                    <a:p>
                      <a:pPr>
                        <a:lnSpc>
                          <a:spcPct val="115000"/>
                        </a:lnSpc>
                        <a:spcAft>
                          <a:spcPts val="0"/>
                        </a:spcAft>
                      </a:pPr>
                      <a:r>
                        <a:rPr lang="en-GB" sz="1050" dirty="0">
                          <a:effectLst/>
                          <a:latin typeface="Calibri"/>
                          <a:ea typeface="Calibri"/>
                          <a:cs typeface="Times New Roman"/>
                        </a:rPr>
                        <a:t>Conflicting information was often pushed out by central government, with some guidance being released after the news was sent out to press. The only way to push through this was to ensure regular communication across the system, which was achieved by the creation of a weekly health and care executive meeting and through individual commissioning teams maintaining a regular dialogue with their services. </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14000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6C5AE-DA56-4D86-8F1D-C8ED73671FAC}"/>
              </a:ext>
            </a:extLst>
          </p:cNvPr>
          <p:cNvSpPr>
            <a:spLocks noGrp="1"/>
          </p:cNvSpPr>
          <p:nvPr>
            <p:ph type="title"/>
          </p:nvPr>
        </p:nvSpPr>
        <p:spPr>
          <a:xfrm>
            <a:off x="775251" y="3563464"/>
            <a:ext cx="10641498" cy="611649"/>
          </a:xfrm>
        </p:spPr>
        <p:txBody>
          <a:bodyPr/>
          <a:lstStyle/>
          <a:p>
            <a:r>
              <a:rPr lang="en-GB" dirty="0"/>
              <a:t>Capturing learning</a:t>
            </a:r>
          </a:p>
        </p:txBody>
      </p:sp>
    </p:spTree>
    <p:extLst>
      <p:ext uri="{BB962C8B-B14F-4D97-AF65-F5344CB8AC3E}">
        <p14:creationId xmlns:p14="http://schemas.microsoft.com/office/powerpoint/2010/main" val="929264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2736" y="0"/>
            <a:ext cx="10515600" cy="1325563"/>
          </a:xfrm>
        </p:spPr>
        <p:txBody>
          <a:bodyPr>
            <a:normAutofit/>
          </a:bodyPr>
          <a:lstStyle/>
          <a:p>
            <a:r>
              <a:rPr lang="en-US" sz="3200" dirty="0"/>
              <a:t>Elements your organisation feel have worked well?</a:t>
            </a:r>
            <a:endParaRPr lang="en-GB" sz="3200" dirty="0"/>
          </a:p>
        </p:txBody>
      </p:sp>
      <p:sp>
        <p:nvSpPr>
          <p:cNvPr id="2" name="Content Placeholder 1"/>
          <p:cNvSpPr>
            <a:spLocks noGrp="1"/>
          </p:cNvSpPr>
          <p:nvPr>
            <p:ph idx="4294967295"/>
          </p:nvPr>
        </p:nvSpPr>
        <p:spPr>
          <a:xfrm>
            <a:off x="777240" y="982285"/>
            <a:ext cx="9393948" cy="3974889"/>
          </a:xfrm>
        </p:spPr>
        <p:txBody>
          <a:bodyPr>
            <a:noAutofit/>
          </a:bodyPr>
          <a:lstStyle/>
          <a:p>
            <a:pPr marL="457200" indent="-457200">
              <a:buClr>
                <a:srgbClr val="005EB8"/>
              </a:buClr>
              <a:buFont typeface="+mj-lt"/>
              <a:buAutoNum type="arabicPeriod"/>
            </a:pPr>
            <a:r>
              <a:rPr lang="en-GB" sz="2000" dirty="0"/>
              <a:t>Shared Humber Inbox acting as virtual ICC as freed up more time for Humber EPRR leads in responding to the incident. </a:t>
            </a:r>
          </a:p>
          <a:p>
            <a:pPr marL="457200" indent="-457200">
              <a:buClr>
                <a:srgbClr val="005EB8"/>
              </a:buClr>
              <a:buFont typeface="+mj-lt"/>
              <a:buAutoNum type="arabicPeriod"/>
            </a:pPr>
            <a:r>
              <a:rPr lang="en-GB" sz="2000" dirty="0"/>
              <a:t>Local NEL PPE store to prevent shortages which continues to run for the harder to reach services. </a:t>
            </a:r>
          </a:p>
          <a:p>
            <a:pPr marL="457200" indent="-457200">
              <a:buClr>
                <a:srgbClr val="005EB8"/>
              </a:buClr>
              <a:buFont typeface="+mj-lt"/>
              <a:buAutoNum type="arabicPeriod"/>
            </a:pPr>
            <a:r>
              <a:rPr lang="en-GB" sz="2000" dirty="0"/>
              <a:t>Pillar 1 testing service and local co-ordination hub (CHUB)</a:t>
            </a:r>
          </a:p>
          <a:p>
            <a:pPr marL="457200" indent="-457200">
              <a:buClr>
                <a:srgbClr val="005EB8"/>
              </a:buClr>
              <a:buFont typeface="+mj-lt"/>
              <a:buAutoNum type="arabicPeriod"/>
            </a:pPr>
            <a:r>
              <a:rPr lang="en-GB" sz="2000" dirty="0"/>
              <a:t>Improved collaboration and system oversight through Covid-19 HCE group. </a:t>
            </a:r>
          </a:p>
          <a:p>
            <a:pPr marL="457200" indent="-457200">
              <a:buClr>
                <a:srgbClr val="005EB8"/>
              </a:buClr>
              <a:buFont typeface="+mj-lt"/>
              <a:buAutoNum type="arabicPeriod"/>
            </a:pPr>
            <a:r>
              <a:rPr lang="en-GB" sz="2000" dirty="0"/>
              <a:t>Improved system for winter reporting and inclusion of primary care in RAIDR reporting as opposed to reporting by exception. </a:t>
            </a:r>
          </a:p>
          <a:p>
            <a:pPr marL="457200" indent="-457200">
              <a:buClr>
                <a:srgbClr val="005EB8"/>
              </a:buClr>
              <a:buFont typeface="+mj-lt"/>
              <a:buAutoNum type="arabicPeriod"/>
            </a:pPr>
            <a:r>
              <a:rPr lang="en-GB" sz="2000" dirty="0"/>
              <a:t>CCG contact tracing for primary care. </a:t>
            </a:r>
          </a:p>
          <a:p>
            <a:pPr marL="457200" indent="-457200">
              <a:buClr>
                <a:srgbClr val="005EB8"/>
              </a:buClr>
              <a:buFont typeface="+mj-lt"/>
              <a:buAutoNum type="arabicPeriod"/>
            </a:pPr>
            <a:r>
              <a:rPr lang="en-GB" sz="2000" dirty="0"/>
              <a:t>Support to care homes (IPC, digital (including remote vital signs monitoring), guidance breakdowns, weekly webinars and primary care support). Capacity tracker was useful in gaining intelligence. </a:t>
            </a:r>
          </a:p>
          <a:p>
            <a:pPr marL="457200" indent="-457200">
              <a:buClr>
                <a:srgbClr val="005EB8"/>
              </a:buClr>
              <a:buFont typeface="+mj-lt"/>
              <a:buAutoNum type="arabicPeriod"/>
            </a:pPr>
            <a:r>
              <a:rPr lang="en-GB" sz="2000" dirty="0"/>
              <a:t>Centralised infection control support through IPC and Quality Teams</a:t>
            </a:r>
          </a:p>
          <a:p>
            <a:pPr marL="457200" indent="-457200">
              <a:buClr>
                <a:srgbClr val="005EB8"/>
              </a:buClr>
              <a:buFont typeface="+mj-lt"/>
              <a:buAutoNum type="arabicPeriod"/>
            </a:pPr>
            <a:r>
              <a:rPr lang="en-GB" sz="2000" dirty="0"/>
              <a:t>Implementation of a system workforce agency</a:t>
            </a:r>
          </a:p>
          <a:p>
            <a:pPr marL="457200" indent="-457200">
              <a:buClr>
                <a:srgbClr val="005EB8"/>
              </a:buClr>
              <a:buFont typeface="+mj-lt"/>
              <a:buAutoNum type="arabicPeriod"/>
            </a:pPr>
            <a:r>
              <a:rPr lang="en-GB" sz="2000" dirty="0"/>
              <a:t>Relocating CCG staff </a:t>
            </a:r>
            <a:r>
              <a:rPr lang="en-GB" sz="2000" dirty="0" err="1"/>
              <a:t>e.g</a:t>
            </a:r>
            <a:r>
              <a:rPr lang="en-GB" sz="2000" dirty="0"/>
              <a:t> CHC nurses being utilised in hospital discharge teams</a:t>
            </a:r>
          </a:p>
          <a:p>
            <a:pPr marL="0" indent="0">
              <a:buClr>
                <a:srgbClr val="005EB8"/>
              </a:buClr>
              <a:buNone/>
            </a:pPr>
            <a:endParaRPr lang="en-GB" sz="2400" dirty="0"/>
          </a:p>
        </p:txBody>
      </p:sp>
    </p:spTree>
    <p:extLst>
      <p:ext uri="{BB962C8B-B14F-4D97-AF65-F5344CB8AC3E}">
        <p14:creationId xmlns:p14="http://schemas.microsoft.com/office/powerpoint/2010/main" val="3830883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7239" y="31259"/>
            <a:ext cx="10515600" cy="1325563"/>
          </a:xfrm>
        </p:spPr>
        <p:txBody>
          <a:bodyPr>
            <a:normAutofit/>
          </a:bodyPr>
          <a:lstStyle/>
          <a:p>
            <a:r>
              <a:rPr lang="en-US" sz="2800" dirty="0"/>
              <a:t>Elements your organisation feel could have been improved?</a:t>
            </a:r>
            <a:endParaRPr lang="en-GB" sz="2800" dirty="0"/>
          </a:p>
        </p:txBody>
      </p:sp>
      <p:sp>
        <p:nvSpPr>
          <p:cNvPr id="2" name="Content Placeholder 1"/>
          <p:cNvSpPr>
            <a:spLocks noGrp="1"/>
          </p:cNvSpPr>
          <p:nvPr>
            <p:ph idx="4294967295"/>
          </p:nvPr>
        </p:nvSpPr>
        <p:spPr>
          <a:xfrm>
            <a:off x="777239" y="1371645"/>
            <a:ext cx="9393948" cy="4410969"/>
          </a:xfrm>
        </p:spPr>
        <p:txBody>
          <a:bodyPr>
            <a:normAutofit/>
          </a:bodyPr>
          <a:lstStyle/>
          <a:p>
            <a:pPr marL="457200" indent="-457200">
              <a:lnSpc>
                <a:spcPct val="110000"/>
              </a:lnSpc>
              <a:buClr>
                <a:srgbClr val="005EB8"/>
              </a:buClr>
              <a:buFont typeface="+mj-lt"/>
              <a:buAutoNum type="arabicPeriod"/>
            </a:pPr>
            <a:r>
              <a:rPr lang="en-GB" sz="2400" dirty="0">
                <a:latin typeface="Arial" panose="020B0604020202020204" pitchFamily="34" charset="0"/>
                <a:cs typeface="Arial" panose="020B0604020202020204" pitchFamily="34" charset="0"/>
              </a:rPr>
              <a:t> Repetitive information streams and information irrelevant to EPRR sent to ICC’s (e.g. faulty devices and medication changes – sits more with quality) </a:t>
            </a:r>
          </a:p>
          <a:p>
            <a:pPr marL="457200" indent="-457200">
              <a:lnSpc>
                <a:spcPct val="110000"/>
              </a:lnSpc>
              <a:buClr>
                <a:srgbClr val="005EB8"/>
              </a:buClr>
              <a:buFont typeface="+mj-lt"/>
              <a:buAutoNum type="arabicPeriod"/>
            </a:pPr>
            <a:endParaRPr lang="en-GB" sz="2400" dirty="0">
              <a:latin typeface="Arial" panose="020B0604020202020204" pitchFamily="34" charset="0"/>
              <a:cs typeface="Arial" panose="020B0604020202020204" pitchFamily="34" charset="0"/>
            </a:endParaRPr>
          </a:p>
          <a:p>
            <a:pPr marL="457200" indent="-457200">
              <a:lnSpc>
                <a:spcPct val="110000"/>
              </a:lnSpc>
              <a:buClr>
                <a:srgbClr val="005EB8"/>
              </a:buClr>
              <a:buFont typeface="+mj-lt"/>
              <a:buAutoNum type="arabicPeriod"/>
            </a:pPr>
            <a:r>
              <a:rPr lang="en-GB" sz="2400" dirty="0">
                <a:latin typeface="Arial" panose="020B0604020202020204" pitchFamily="34" charset="0"/>
                <a:cs typeface="Arial" panose="020B0604020202020204" pitchFamily="34" charset="0"/>
              </a:rPr>
              <a:t>One consistent decision log used for all meetings to combine action logs for Covid-19 specific meetings, but this would prove challenging. </a:t>
            </a:r>
          </a:p>
          <a:p>
            <a:pPr marL="0" indent="0">
              <a:lnSpc>
                <a:spcPct val="110000"/>
              </a:lnSpc>
              <a:buClr>
                <a:srgbClr val="005EB8"/>
              </a:buClr>
              <a:buNone/>
            </a:pPr>
            <a:endParaRPr lang="en-GB" sz="1800" dirty="0">
              <a:latin typeface="Arial" panose="020B0604020202020204" pitchFamily="34" charset="0"/>
              <a:cs typeface="Arial" panose="020B0604020202020204" pitchFamily="34" charset="0"/>
            </a:endParaRPr>
          </a:p>
          <a:p>
            <a:pPr marL="0" indent="0">
              <a:lnSpc>
                <a:spcPct val="110000"/>
              </a:lnSpc>
              <a:buClr>
                <a:srgbClr val="005EB8"/>
              </a:buClr>
              <a:buNone/>
            </a:pPr>
            <a:endParaRPr lang="en-GB" sz="1800" dirty="0">
              <a:latin typeface="Arial" panose="020B0604020202020204" pitchFamily="34" charset="0"/>
              <a:cs typeface="Arial" panose="020B0604020202020204" pitchFamily="34" charset="0"/>
            </a:endParaRPr>
          </a:p>
          <a:p>
            <a:pPr marL="0" indent="0">
              <a:lnSpc>
                <a:spcPct val="110000"/>
              </a:lnSpc>
              <a:buClr>
                <a:srgbClr val="005EB8"/>
              </a:buClr>
              <a:buNone/>
            </a:pPr>
            <a:endParaRPr lang="en-GB" sz="1800" dirty="0">
              <a:latin typeface="Arial" panose="020B0604020202020204" pitchFamily="34" charset="0"/>
              <a:cs typeface="Arial" panose="020B0604020202020204" pitchFamily="34" charset="0"/>
            </a:endParaRPr>
          </a:p>
          <a:p>
            <a:pPr marL="0" indent="0">
              <a:lnSpc>
                <a:spcPct val="110000"/>
              </a:lnSpc>
              <a:buClr>
                <a:srgbClr val="005EB8"/>
              </a:buClr>
              <a:buNone/>
            </a:pPr>
            <a:endParaRPr lang="en-GB" sz="1800" dirty="0">
              <a:latin typeface="Arial" panose="020B0604020202020204" pitchFamily="34" charset="0"/>
              <a:cs typeface="Arial" panose="020B0604020202020204" pitchFamily="34" charset="0"/>
            </a:endParaRPr>
          </a:p>
          <a:p>
            <a:pPr marL="0" indent="0">
              <a:lnSpc>
                <a:spcPct val="110000"/>
              </a:lnSpc>
              <a:buClr>
                <a:srgbClr val="005EB8"/>
              </a:buClr>
              <a:buNone/>
            </a:pPr>
            <a:endParaRPr lang="en-GB" sz="1800" dirty="0">
              <a:latin typeface="Arial" panose="020B0604020202020204" pitchFamily="34" charset="0"/>
              <a:cs typeface="Arial" panose="020B0604020202020204" pitchFamily="34" charset="0"/>
            </a:endParaRPr>
          </a:p>
          <a:p>
            <a:pPr>
              <a:buClr>
                <a:srgbClr val="005EB8"/>
              </a:buClr>
            </a:pPr>
            <a:endParaRPr lang="en-GB" dirty="0"/>
          </a:p>
        </p:txBody>
      </p:sp>
    </p:spTree>
    <p:extLst>
      <p:ext uri="{BB962C8B-B14F-4D97-AF65-F5344CB8AC3E}">
        <p14:creationId xmlns:p14="http://schemas.microsoft.com/office/powerpoint/2010/main" val="719501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7239" y="0"/>
            <a:ext cx="10515600" cy="1325563"/>
          </a:xfrm>
        </p:spPr>
        <p:txBody>
          <a:bodyPr>
            <a:normAutofit/>
          </a:bodyPr>
          <a:lstStyle/>
          <a:p>
            <a:r>
              <a:rPr lang="en-US" sz="2400" dirty="0"/>
              <a:t>Things that your organisation feel need to be reviewed/ considered as</a:t>
            </a:r>
            <a:br>
              <a:rPr lang="en-US" sz="2400" dirty="0"/>
            </a:br>
            <a:r>
              <a:rPr lang="en-US" sz="2400" dirty="0"/>
              <a:t>we continue planning for Autumn and winter</a:t>
            </a:r>
            <a:endParaRPr lang="en-GB" sz="2400" dirty="0"/>
          </a:p>
        </p:txBody>
      </p:sp>
      <p:sp>
        <p:nvSpPr>
          <p:cNvPr id="2" name="Content Placeholder 1"/>
          <p:cNvSpPr>
            <a:spLocks noGrp="1"/>
          </p:cNvSpPr>
          <p:nvPr>
            <p:ph idx="4294967295"/>
          </p:nvPr>
        </p:nvSpPr>
        <p:spPr>
          <a:xfrm>
            <a:off x="777239" y="1637561"/>
            <a:ext cx="10400098" cy="4691050"/>
          </a:xfrm>
        </p:spPr>
        <p:txBody>
          <a:bodyPr>
            <a:normAutofit/>
          </a:bodyPr>
          <a:lstStyle/>
          <a:p>
            <a:pPr marL="1371600" indent="-1371600">
              <a:lnSpc>
                <a:spcPct val="120000"/>
              </a:lnSpc>
              <a:buClr>
                <a:srgbClr val="005EB8"/>
              </a:buClr>
              <a:buFont typeface="+mj-lt"/>
              <a:buAutoNum type="arabicPeriod"/>
            </a:pPr>
            <a:r>
              <a:rPr lang="en-GB" sz="1500" dirty="0">
                <a:latin typeface="Arial" panose="020B0604020202020204" pitchFamily="34" charset="0"/>
                <a:cs typeface="Arial" panose="020B0604020202020204" pitchFamily="34" charset="0"/>
              </a:rPr>
              <a:t>Arrangements for treating increased paediatric patients in urgent and emergency care and preparation for spikes in RSV</a:t>
            </a:r>
          </a:p>
          <a:p>
            <a:pPr marL="1371600" indent="-1371600">
              <a:lnSpc>
                <a:spcPct val="120000"/>
              </a:lnSpc>
              <a:buClr>
                <a:srgbClr val="005EB8"/>
              </a:buClr>
              <a:buFont typeface="+mj-lt"/>
              <a:buAutoNum type="arabicPeriod"/>
            </a:pPr>
            <a:r>
              <a:rPr lang="en-GB" sz="1500" dirty="0">
                <a:latin typeface="Arial" panose="020B0604020202020204" pitchFamily="34" charset="0"/>
                <a:cs typeface="Arial" panose="020B0604020202020204" pitchFamily="34" charset="0"/>
              </a:rPr>
              <a:t>Joined up infection control promotion going into winter</a:t>
            </a:r>
          </a:p>
          <a:p>
            <a:pPr marL="1371600" indent="-1371600">
              <a:lnSpc>
                <a:spcPct val="120000"/>
              </a:lnSpc>
              <a:buClr>
                <a:srgbClr val="005EB8"/>
              </a:buClr>
              <a:buFont typeface="+mj-lt"/>
              <a:buAutoNum type="arabicPeriod"/>
            </a:pPr>
            <a:r>
              <a:rPr lang="en-GB" sz="1500" dirty="0">
                <a:latin typeface="Arial" panose="020B0604020202020204" pitchFamily="34" charset="0"/>
                <a:cs typeface="Arial" panose="020B0604020202020204" pitchFamily="34" charset="0"/>
              </a:rPr>
              <a:t>Increased staffing resilience in terms of “pool” piece of work, staff mapping and testing escalation plans for severe weather vehicles. </a:t>
            </a:r>
          </a:p>
          <a:p>
            <a:pPr marL="1371600" indent="-1371600">
              <a:lnSpc>
                <a:spcPct val="120000"/>
              </a:lnSpc>
              <a:buClr>
                <a:srgbClr val="005EB8"/>
              </a:buClr>
              <a:buFont typeface="+mj-lt"/>
              <a:buAutoNum type="arabicPeriod"/>
            </a:pPr>
            <a:r>
              <a:rPr lang="en-GB" sz="1500" dirty="0">
                <a:latin typeface="Arial" panose="020B0604020202020204" pitchFamily="34" charset="0"/>
                <a:cs typeface="Arial" panose="020B0604020202020204" pitchFamily="34" charset="0"/>
              </a:rPr>
              <a:t>Delivery of tandem flu vaccination and Covid booster programmes and ensuring good uptake. </a:t>
            </a:r>
          </a:p>
          <a:p>
            <a:pPr marL="1371600" indent="-1371600">
              <a:lnSpc>
                <a:spcPct val="120000"/>
              </a:lnSpc>
              <a:buClr>
                <a:srgbClr val="005EB8"/>
              </a:buClr>
              <a:buFont typeface="+mj-lt"/>
              <a:buAutoNum type="arabicPeriod"/>
            </a:pPr>
            <a:r>
              <a:rPr lang="en-GB" sz="1500" dirty="0">
                <a:latin typeface="Arial" panose="020B0604020202020204" pitchFamily="34" charset="0"/>
                <a:cs typeface="Arial" panose="020B0604020202020204" pitchFamily="34" charset="0"/>
              </a:rPr>
              <a:t>Review of isolation facility and capability with ability to flex up and down due to increases in Covid-19 cases, norovirus and flu. </a:t>
            </a:r>
          </a:p>
          <a:p>
            <a:pPr marL="1371600" indent="-1371600">
              <a:lnSpc>
                <a:spcPct val="120000"/>
              </a:lnSpc>
              <a:buClr>
                <a:srgbClr val="005EB8"/>
              </a:buClr>
              <a:buFont typeface="+mj-lt"/>
              <a:buAutoNum type="arabicPeriod"/>
            </a:pPr>
            <a:r>
              <a:rPr lang="en-GB" sz="1500" dirty="0">
                <a:latin typeface="Arial" panose="020B0604020202020204" pitchFamily="34" charset="0"/>
                <a:cs typeface="Arial" panose="020B0604020202020204" pitchFamily="34" charset="0"/>
              </a:rPr>
              <a:t>Seeking assurance of BCP plans in terms of supply chain following Roche incident</a:t>
            </a:r>
          </a:p>
          <a:p>
            <a:pPr marL="1371600" indent="-1371600">
              <a:lnSpc>
                <a:spcPct val="120000"/>
              </a:lnSpc>
              <a:buClr>
                <a:srgbClr val="005EB8"/>
              </a:buClr>
              <a:buFont typeface="+mj-lt"/>
              <a:buAutoNum type="arabicPeriod"/>
            </a:pPr>
            <a:r>
              <a:rPr lang="en-GB" sz="1500" dirty="0">
                <a:latin typeface="Arial" panose="020B0604020202020204" pitchFamily="34" charset="0"/>
                <a:cs typeface="Arial" panose="020B0604020202020204" pitchFamily="34" charset="0"/>
              </a:rPr>
              <a:t>Primary care resilience intelligence via late summer questionnaire on current arrangements. </a:t>
            </a:r>
          </a:p>
          <a:p>
            <a:pPr marL="1371600" indent="-1371600">
              <a:lnSpc>
                <a:spcPct val="120000"/>
              </a:lnSpc>
              <a:buClr>
                <a:srgbClr val="005EB8"/>
              </a:buClr>
              <a:buFont typeface="+mj-lt"/>
              <a:buAutoNum type="arabicPeriod"/>
            </a:pPr>
            <a:r>
              <a:rPr lang="en-GB" sz="1500" dirty="0">
                <a:latin typeface="Arial" panose="020B0604020202020204" pitchFamily="34" charset="0"/>
                <a:cs typeface="Arial" panose="020B0604020202020204" pitchFamily="34" charset="0"/>
              </a:rPr>
              <a:t>Finalisation of comms test review.</a:t>
            </a:r>
          </a:p>
          <a:p>
            <a:pPr marL="1371600" indent="-1371600">
              <a:lnSpc>
                <a:spcPct val="120000"/>
              </a:lnSpc>
              <a:buClr>
                <a:srgbClr val="005EB8"/>
              </a:buClr>
              <a:buFont typeface="+mj-lt"/>
              <a:buAutoNum type="arabicPeriod"/>
            </a:pPr>
            <a:r>
              <a:rPr lang="en-GB" sz="1500" dirty="0">
                <a:latin typeface="Arial" panose="020B0604020202020204" pitchFamily="34" charset="0"/>
                <a:cs typeface="Arial" panose="020B0604020202020204" pitchFamily="34" charset="0"/>
              </a:rPr>
              <a:t>Mental health resilience for staff and wellbeing. </a:t>
            </a:r>
          </a:p>
          <a:p>
            <a:pPr marL="0" indent="0">
              <a:buClr>
                <a:srgbClr val="005EB8"/>
              </a:buClr>
              <a:buNone/>
            </a:pPr>
            <a:endParaRPr lang="en-GB" dirty="0"/>
          </a:p>
        </p:txBody>
      </p:sp>
    </p:spTree>
    <p:extLst>
      <p:ext uri="{BB962C8B-B14F-4D97-AF65-F5344CB8AC3E}">
        <p14:creationId xmlns:p14="http://schemas.microsoft.com/office/powerpoint/2010/main" val="3992146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7239" y="7282"/>
            <a:ext cx="10515600" cy="1325563"/>
          </a:xfrm>
        </p:spPr>
        <p:txBody>
          <a:bodyPr>
            <a:normAutofit/>
          </a:bodyPr>
          <a:lstStyle/>
          <a:p>
            <a:r>
              <a:rPr lang="en-US" sz="2400" dirty="0"/>
              <a:t>Things that your organisation feel need to be reviewed/ considered as</a:t>
            </a:r>
            <a:br>
              <a:rPr lang="en-US" sz="2400" dirty="0"/>
            </a:br>
            <a:r>
              <a:rPr lang="en-US" sz="2400" dirty="0"/>
              <a:t>we continue with our planning for autumn and winter</a:t>
            </a:r>
            <a:endParaRPr lang="en-GB" sz="2400" dirty="0"/>
          </a:p>
        </p:txBody>
      </p:sp>
      <p:sp>
        <p:nvSpPr>
          <p:cNvPr id="2" name="Content Placeholder 1"/>
          <p:cNvSpPr>
            <a:spLocks noGrp="1"/>
          </p:cNvSpPr>
          <p:nvPr>
            <p:ph idx="4294967295"/>
          </p:nvPr>
        </p:nvSpPr>
        <p:spPr>
          <a:xfrm>
            <a:off x="777240" y="1468192"/>
            <a:ext cx="9393948" cy="4546242"/>
          </a:xfrm>
        </p:spPr>
        <p:txBody>
          <a:bodyPr>
            <a:normAutofit/>
          </a:bodyPr>
          <a:lstStyle/>
          <a:p>
            <a:pPr marL="457200" indent="-457200">
              <a:lnSpc>
                <a:spcPct val="110000"/>
              </a:lnSpc>
              <a:buClr>
                <a:srgbClr val="005EB8"/>
              </a:buClr>
              <a:buFont typeface="+mj-lt"/>
              <a:buAutoNum type="arabicPeriod"/>
            </a:pPr>
            <a:r>
              <a:rPr lang="en-GB" sz="2400" dirty="0">
                <a:latin typeface="Arial" panose="020B0604020202020204" pitchFamily="34" charset="0"/>
                <a:cs typeface="Arial" panose="020B0604020202020204" pitchFamily="34" charset="0"/>
              </a:rPr>
              <a:t>Stepping back up monitoring of testing reports with Lincolnshire Testing cell to keep an eye on capacity going into winter with recent demand peaking for LFD’s and PCR’s. </a:t>
            </a:r>
          </a:p>
          <a:p>
            <a:pPr marL="457200" indent="-457200">
              <a:lnSpc>
                <a:spcPct val="110000"/>
              </a:lnSpc>
              <a:buClr>
                <a:srgbClr val="005EB8"/>
              </a:buClr>
              <a:buFont typeface="+mj-lt"/>
              <a:buAutoNum type="arabicPeriod"/>
            </a:pPr>
            <a:r>
              <a:rPr lang="en-GB" sz="2400" dirty="0">
                <a:latin typeface="Arial" panose="020B0604020202020204" pitchFamily="34" charset="0"/>
                <a:cs typeface="Arial" panose="020B0604020202020204" pitchFamily="34" charset="0"/>
              </a:rPr>
              <a:t>Review of system business continuity/resilience plan created last year </a:t>
            </a:r>
          </a:p>
          <a:p>
            <a:pPr marL="457200" indent="-457200">
              <a:lnSpc>
                <a:spcPct val="110000"/>
              </a:lnSpc>
              <a:buClr>
                <a:srgbClr val="005EB8"/>
              </a:buClr>
              <a:buFont typeface="+mj-lt"/>
              <a:buAutoNum type="arabicPeriod"/>
            </a:pPr>
            <a:r>
              <a:rPr lang="en-GB" sz="2400" dirty="0">
                <a:latin typeface="Arial" panose="020B0604020202020204" pitchFamily="34" charset="0"/>
                <a:cs typeface="Arial" panose="020B0604020202020204" pitchFamily="34" charset="0"/>
              </a:rPr>
              <a:t>Consideration of the expectations of service users and patients as restrictions lift, and the probability of frustrations and abuse being projected onto staff. </a:t>
            </a:r>
          </a:p>
          <a:p>
            <a:pPr marL="457200" indent="-457200">
              <a:lnSpc>
                <a:spcPct val="110000"/>
              </a:lnSpc>
              <a:buClr>
                <a:srgbClr val="005EB8"/>
              </a:buClr>
              <a:buFont typeface="+mj-lt"/>
              <a:buAutoNum type="arabicPeriod"/>
            </a:pPr>
            <a:r>
              <a:rPr lang="en-GB" sz="2400" dirty="0">
                <a:latin typeface="Arial" panose="020B0604020202020204" pitchFamily="34" charset="0"/>
                <a:cs typeface="Arial" panose="020B0604020202020204" pitchFamily="34" charset="0"/>
              </a:rPr>
              <a:t>Oxygen resilience – previous Oxygen demand incident November 2020</a:t>
            </a:r>
            <a:endParaRPr lang="en-GB" dirty="0"/>
          </a:p>
        </p:txBody>
      </p:sp>
    </p:spTree>
    <p:extLst>
      <p:ext uri="{BB962C8B-B14F-4D97-AF65-F5344CB8AC3E}">
        <p14:creationId xmlns:p14="http://schemas.microsoft.com/office/powerpoint/2010/main" val="2935184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7239" y="7282"/>
            <a:ext cx="10515600" cy="1325563"/>
          </a:xfrm>
        </p:spPr>
        <p:txBody>
          <a:bodyPr>
            <a:normAutofit/>
          </a:bodyPr>
          <a:lstStyle/>
          <a:p>
            <a:r>
              <a:rPr lang="en-US" sz="2400" dirty="0"/>
              <a:t>What are your top 3 risks ahead of Winter 2021?</a:t>
            </a:r>
            <a:br>
              <a:rPr lang="en-US" sz="2400" dirty="0"/>
            </a:br>
            <a:r>
              <a:rPr lang="en-US" sz="2400" dirty="0"/>
              <a:t>What have you done to mitigate them at:</a:t>
            </a:r>
            <a:endParaRPr lang="en-GB" sz="2400" dirty="0"/>
          </a:p>
        </p:txBody>
      </p:sp>
      <p:sp>
        <p:nvSpPr>
          <p:cNvPr id="2" name="Content Placeholder 1"/>
          <p:cNvSpPr>
            <a:spLocks noGrp="1"/>
          </p:cNvSpPr>
          <p:nvPr>
            <p:ph idx="4294967295"/>
          </p:nvPr>
        </p:nvSpPr>
        <p:spPr>
          <a:xfrm>
            <a:off x="777240" y="1468192"/>
            <a:ext cx="9393948" cy="4546242"/>
          </a:xfrm>
        </p:spPr>
        <p:txBody>
          <a:bodyPr>
            <a:normAutofit fontScale="85000" lnSpcReduction="10000"/>
          </a:bodyPr>
          <a:lstStyle/>
          <a:p>
            <a:pPr>
              <a:lnSpc>
                <a:spcPct val="110000"/>
              </a:lnSpc>
              <a:buClr>
                <a:srgbClr val="005EB8"/>
              </a:buClr>
            </a:pPr>
            <a:r>
              <a:rPr lang="en-GB" sz="1900" dirty="0">
                <a:solidFill>
                  <a:srgbClr val="005EB8"/>
                </a:solidFill>
                <a:latin typeface="Arial" panose="020B0604020202020204" pitchFamily="34" charset="0"/>
                <a:cs typeface="Arial" panose="020B0604020202020204" pitchFamily="34" charset="0"/>
              </a:rPr>
              <a:t>Top 3 risks – increased need for </a:t>
            </a:r>
            <a:r>
              <a:rPr lang="en-GB" sz="1900" dirty="0" err="1">
                <a:solidFill>
                  <a:srgbClr val="005EB8"/>
                </a:solidFill>
                <a:latin typeface="Arial" panose="020B0604020202020204" pitchFamily="34" charset="0"/>
                <a:cs typeface="Arial" panose="020B0604020202020204" pitchFamily="34" charset="0"/>
              </a:rPr>
              <a:t>paed</a:t>
            </a:r>
            <a:r>
              <a:rPr lang="en-GB" sz="1900" dirty="0">
                <a:solidFill>
                  <a:srgbClr val="005EB8"/>
                </a:solidFill>
                <a:latin typeface="Arial" panose="020B0604020202020204" pitchFamily="34" charset="0"/>
                <a:cs typeface="Arial" panose="020B0604020202020204" pitchFamily="34" charset="0"/>
              </a:rPr>
              <a:t> critical care capacity/response to RSV, increased need for isolation space/general bed capacity, staffing levels across the sector and in care. </a:t>
            </a:r>
          </a:p>
          <a:p>
            <a:pPr>
              <a:lnSpc>
                <a:spcPct val="110000"/>
              </a:lnSpc>
              <a:buClr>
                <a:srgbClr val="005EB8"/>
              </a:buClr>
            </a:pPr>
            <a:r>
              <a:rPr lang="en-GB" sz="1900" dirty="0">
                <a:solidFill>
                  <a:srgbClr val="005EB8"/>
                </a:solidFill>
                <a:latin typeface="Arial" panose="020B0604020202020204" pitchFamily="34" charset="0"/>
                <a:cs typeface="Arial" panose="020B0604020202020204" pitchFamily="34" charset="0"/>
              </a:rPr>
              <a:t>An organisational level – staff wellbeing and ICS transition. Ensuring key leads on pieces of work spanning the CCG. Winter planning taking place as early as possible.</a:t>
            </a:r>
            <a:endParaRPr lang="en-GB" sz="1900" dirty="0">
              <a:latin typeface="Arial" panose="020B0604020202020204" pitchFamily="34" charset="0"/>
              <a:cs typeface="Arial" panose="020B0604020202020204" pitchFamily="34" charset="0"/>
            </a:endParaRPr>
          </a:p>
          <a:p>
            <a:pPr>
              <a:lnSpc>
                <a:spcPct val="110000"/>
              </a:lnSpc>
              <a:buClr>
                <a:srgbClr val="005EB8"/>
              </a:buClr>
            </a:pPr>
            <a:r>
              <a:rPr lang="en-GB" sz="1900" dirty="0">
                <a:solidFill>
                  <a:srgbClr val="005EB8"/>
                </a:solidFill>
                <a:latin typeface="Arial" panose="020B0604020202020204" pitchFamily="34" charset="0"/>
                <a:cs typeface="Arial" panose="020B0604020202020204" pitchFamily="34" charset="0"/>
              </a:rPr>
              <a:t>At place with your local systems – Continuing useful meetings and project work at HCE level, AEDB and through the ICP. HCE encouraging proactive planning work with key stakeholders that do not attend AEDB, implementation of “Hospital at Home” (</a:t>
            </a:r>
            <a:r>
              <a:rPr lang="en-GB" sz="1900" dirty="0" err="1">
                <a:solidFill>
                  <a:srgbClr val="005EB8"/>
                </a:solidFill>
                <a:latin typeface="Arial" panose="020B0604020202020204" pitchFamily="34" charset="0"/>
                <a:cs typeface="Arial" panose="020B0604020202020204" pitchFamily="34" charset="0"/>
              </a:rPr>
              <a:t>paeds</a:t>
            </a:r>
            <a:r>
              <a:rPr lang="en-GB" sz="1900" dirty="0">
                <a:solidFill>
                  <a:srgbClr val="005EB8"/>
                </a:solidFill>
                <a:latin typeface="Arial" panose="020B0604020202020204" pitchFamily="34" charset="0"/>
                <a:cs typeface="Arial" panose="020B0604020202020204" pitchFamily="34" charset="0"/>
              </a:rPr>
              <a:t>). </a:t>
            </a:r>
          </a:p>
          <a:p>
            <a:pPr>
              <a:lnSpc>
                <a:spcPct val="110000"/>
              </a:lnSpc>
              <a:buClr>
                <a:srgbClr val="005EB8"/>
              </a:buClr>
            </a:pPr>
            <a:r>
              <a:rPr lang="en-GB" sz="1900" dirty="0">
                <a:solidFill>
                  <a:srgbClr val="005EB8"/>
                </a:solidFill>
                <a:latin typeface="Arial" panose="020B0604020202020204" pitchFamily="34" charset="0"/>
                <a:cs typeface="Arial" panose="020B0604020202020204" pitchFamily="34" charset="0"/>
              </a:rPr>
              <a:t>At ICS level – plan has been produced by the ICS on mutual aid but a better understanding of what the triggers are and how external organisations might factor into escalation would be beneficial. Workshops in place at senior level on reviewing external support e.g. MACA. </a:t>
            </a:r>
          </a:p>
          <a:p>
            <a:pPr>
              <a:lnSpc>
                <a:spcPct val="110000"/>
              </a:lnSpc>
              <a:buClr>
                <a:srgbClr val="005EB8"/>
              </a:buClr>
            </a:pPr>
            <a:r>
              <a:rPr lang="en-GB" sz="1900" dirty="0">
                <a:solidFill>
                  <a:srgbClr val="005EB8"/>
                </a:solidFill>
                <a:latin typeface="Arial" panose="020B0604020202020204" pitchFamily="34" charset="0"/>
                <a:cs typeface="Arial" panose="020B0604020202020204" pitchFamily="34" charset="0"/>
              </a:rPr>
              <a:t>What support would you ask of region? Support to build on mutual aid plans and confirmation from region of what could be expected in terms of support. Clear lines of communication and lack of duplication would be an ask – including better use of cells like Vax Cell instead of sending duplicate guidance to EPRR inboxes or other cells. </a:t>
            </a:r>
          </a:p>
          <a:p>
            <a:pPr>
              <a:buClr>
                <a:srgbClr val="005EB8"/>
              </a:buClr>
            </a:pPr>
            <a:endParaRPr lang="en-GB" dirty="0"/>
          </a:p>
        </p:txBody>
      </p:sp>
    </p:spTree>
    <p:extLst>
      <p:ext uri="{BB962C8B-B14F-4D97-AF65-F5344CB8AC3E}">
        <p14:creationId xmlns:p14="http://schemas.microsoft.com/office/powerpoint/2010/main" val="3926982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7239" y="5133"/>
            <a:ext cx="10515600" cy="1325563"/>
          </a:xfrm>
        </p:spPr>
        <p:txBody>
          <a:bodyPr>
            <a:normAutofit/>
          </a:bodyPr>
          <a:lstStyle/>
          <a:p>
            <a:r>
              <a:rPr lang="en-US" sz="2800" dirty="0"/>
              <a:t>Key EPRR Specific Risks in the next 3-6 months</a:t>
            </a:r>
            <a:endParaRPr lang="en-GB" sz="2800" dirty="0"/>
          </a:p>
        </p:txBody>
      </p:sp>
      <p:sp>
        <p:nvSpPr>
          <p:cNvPr id="2" name="Content Placeholder 1"/>
          <p:cNvSpPr>
            <a:spLocks noGrp="1"/>
          </p:cNvSpPr>
          <p:nvPr>
            <p:ph idx="4294967295"/>
          </p:nvPr>
        </p:nvSpPr>
        <p:spPr>
          <a:xfrm>
            <a:off x="777240" y="1506828"/>
            <a:ext cx="9393948" cy="4188577"/>
          </a:xfrm>
        </p:spPr>
        <p:txBody>
          <a:bodyPr>
            <a:normAutofit/>
          </a:bodyPr>
          <a:lstStyle/>
          <a:p>
            <a:pPr marL="742950" indent="-742950">
              <a:lnSpc>
                <a:spcPct val="110000"/>
              </a:lnSpc>
              <a:buClr>
                <a:srgbClr val="005EB8"/>
              </a:buClr>
              <a:buFont typeface="+mj-lt"/>
              <a:buAutoNum type="arabicPeriod"/>
            </a:pPr>
            <a:r>
              <a:rPr lang="en-GB" sz="3800" dirty="0">
                <a:latin typeface="Arial" panose="020B0604020202020204" pitchFamily="34" charset="0"/>
                <a:cs typeface="Arial" panose="020B0604020202020204" pitchFamily="34" charset="0"/>
              </a:rPr>
              <a:t>Flooding and Severe Weather </a:t>
            </a:r>
          </a:p>
          <a:p>
            <a:pPr marL="742950" indent="-742950">
              <a:lnSpc>
                <a:spcPct val="110000"/>
              </a:lnSpc>
              <a:buClr>
                <a:srgbClr val="005EB8"/>
              </a:buClr>
              <a:buFont typeface="+mj-lt"/>
              <a:buAutoNum type="arabicPeriod"/>
            </a:pPr>
            <a:r>
              <a:rPr lang="en-GB" sz="3800" dirty="0">
                <a:latin typeface="Arial" panose="020B0604020202020204" pitchFamily="34" charset="0"/>
                <a:cs typeface="Arial" panose="020B0604020202020204" pitchFamily="34" charset="0"/>
              </a:rPr>
              <a:t>Digital incident due to dependence on IT/black start</a:t>
            </a:r>
          </a:p>
          <a:p>
            <a:pPr marL="742950" indent="-742950">
              <a:lnSpc>
                <a:spcPct val="110000"/>
              </a:lnSpc>
              <a:buClr>
                <a:srgbClr val="005EB8"/>
              </a:buClr>
              <a:buFont typeface="+mj-lt"/>
              <a:buAutoNum type="arabicPeriod"/>
            </a:pPr>
            <a:r>
              <a:rPr lang="en-GB" sz="3800" dirty="0">
                <a:latin typeface="Arial" panose="020B0604020202020204" pitchFamily="34" charset="0"/>
                <a:cs typeface="Arial" panose="020B0604020202020204" pitchFamily="34" charset="0"/>
              </a:rPr>
              <a:t>Requirement to identify vulnerable patients. </a:t>
            </a:r>
          </a:p>
          <a:p>
            <a:pPr marL="742950" indent="-742950">
              <a:lnSpc>
                <a:spcPct val="110000"/>
              </a:lnSpc>
              <a:buClr>
                <a:srgbClr val="005EB8"/>
              </a:buClr>
              <a:buFont typeface="+mj-lt"/>
              <a:buAutoNum type="arabicPeriod"/>
            </a:pPr>
            <a:endParaRPr lang="en-GB" sz="3800" dirty="0">
              <a:latin typeface="Arial" panose="020B0604020202020204" pitchFamily="34" charset="0"/>
              <a:cs typeface="Arial" panose="020B0604020202020204" pitchFamily="34" charset="0"/>
            </a:endParaRPr>
          </a:p>
          <a:p>
            <a:pPr>
              <a:lnSpc>
                <a:spcPct val="110000"/>
              </a:lnSpc>
              <a:buClr>
                <a:srgbClr val="005EB8"/>
              </a:buClr>
            </a:pPr>
            <a:endParaRPr lang="en-GB" sz="2400" dirty="0">
              <a:latin typeface="Arial" panose="020B0604020202020204" pitchFamily="34" charset="0"/>
              <a:cs typeface="Arial" panose="020B0604020202020204" pitchFamily="34" charset="0"/>
            </a:endParaRPr>
          </a:p>
          <a:p>
            <a:pPr>
              <a:buClr>
                <a:srgbClr val="005EB8"/>
              </a:buClr>
            </a:pPr>
            <a:endParaRPr lang="en-GB" dirty="0"/>
          </a:p>
        </p:txBody>
      </p:sp>
    </p:spTree>
    <p:extLst>
      <p:ext uri="{BB962C8B-B14F-4D97-AF65-F5344CB8AC3E}">
        <p14:creationId xmlns:p14="http://schemas.microsoft.com/office/powerpoint/2010/main" val="258432078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ate xmlns="5d66da30-c57e-467e-bd92-94ce3dcc2d9c">2020-02-06T00:00:00+00:00</Date>
    <TaxKeywordTaxHTField xmlns="f90e7bc6-a3db-487f-b513-bfabef5bed32">
      <Terms xmlns="http://schemas.microsoft.com/office/infopath/2007/PartnerControls"/>
    </TaxKeywordTaxHTField>
    <template xmlns="5d66da30-c57e-467e-bd92-94ce3dcc2d9c">Presentation</template>
    <TaxCatchAll xmlns="cccaf3ac-2de9-44d4-aa31-54302fceb5f7"/>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54A07F297CB714AA444711BE03C57E6" ma:contentTypeVersion="9" ma:contentTypeDescription="Create a new document." ma:contentTypeScope="" ma:versionID="8169ffbeba509925200f3a3d0b494290">
  <xsd:schema xmlns:xsd="http://www.w3.org/2001/XMLSchema" xmlns:xs="http://www.w3.org/2001/XMLSchema" xmlns:p="http://schemas.microsoft.com/office/2006/metadata/properties" xmlns:ns2="f90e7bc6-a3db-487f-b513-bfabef5bed32" xmlns:ns3="cccaf3ac-2de9-44d4-aa31-54302fceb5f7" xmlns:ns4="5d66da30-c57e-467e-bd92-94ce3dcc2d9c" targetNamespace="http://schemas.microsoft.com/office/2006/metadata/properties" ma:root="true" ma:fieldsID="96a69e71d600c1e148d8985e5128b887" ns2:_="" ns3:_="" ns4:_="">
    <xsd:import namespace="f90e7bc6-a3db-487f-b513-bfabef5bed32"/>
    <xsd:import namespace="cccaf3ac-2de9-44d4-aa31-54302fceb5f7"/>
    <xsd:import namespace="5d66da30-c57e-467e-bd92-94ce3dcc2d9c"/>
    <xsd:element name="properties">
      <xsd:complexType>
        <xsd:sequence>
          <xsd:element name="documentManagement">
            <xsd:complexType>
              <xsd:all>
                <xsd:element ref="ns2:TaxKeywordTaxHTField" minOccurs="0"/>
                <xsd:element ref="ns3:TaxCatchAll" minOccurs="0"/>
                <xsd:element ref="ns4:MediaServiceMetadata" minOccurs="0"/>
                <xsd:element ref="ns4:MediaServiceFastMetadata" minOccurs="0"/>
                <xsd:element ref="ns4:template" minOccurs="0"/>
                <xsd:element ref="ns2:SharedWithUsers" minOccurs="0"/>
                <xsd:element ref="ns2:SharedWithDetails" minOccurs="0"/>
                <xsd:element ref="ns4: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e7bc6-a3db-487f-b513-bfabef5bed32"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Enterprise Keywords" ma:fieldId="{23f27201-bee3-471e-b2e7-b64fd8b7ca38}" ma:taxonomyMulti="true" ma:sspId="443b0bdb-28a8-4814-9fb9-624c17c095fc" ma:termSetId="00000000-0000-0000-0000-000000000000" ma:anchorId="00000000-0000-0000-0000-000000000000" ma:open="true" ma:isKeyword="true">
      <xsd:complexType>
        <xsd:sequence>
          <xsd:element ref="pc:Terms" minOccurs="0" maxOccurs="1"/>
        </xsd:sequence>
      </xsd:complexType>
    </xsd:element>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9149f758-a6f2-4b74-bc3e-e8922073796b}" ma:internalName="TaxCatchAll" ma:showField="CatchAllData" ma:web="f90e7bc6-a3db-487f-b513-bfabef5bed3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d66da30-c57e-467e-bd92-94ce3dcc2d9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template" ma:index="13" nillable="true" ma:displayName="template" ma:format="Dropdown" ma:internalName="template">
      <xsd:simpleType>
        <xsd:restriction base="dms:Text">
          <xsd:maxLength value="255"/>
        </xsd:restriction>
      </xsd:simpleType>
    </xsd:element>
    <xsd:element name="Date" ma:index="16" nillable="true" ma:displayName="Date" ma:format="DateTime" ma:internalNam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2.xml><?xml version="1.0" encoding="utf-8"?>
<ds:datastoreItem xmlns:ds="http://schemas.openxmlformats.org/officeDocument/2006/customXml" ds:itemID="{A4D9FD49-C1C5-400A-B04D-90A236984D1F}">
  <ds:schemaRefs>
    <ds:schemaRef ds:uri="http://schemas.microsoft.com/office/2006/metadata/properties"/>
    <ds:schemaRef ds:uri="http://schemas.microsoft.com/office/2006/documentManagement/types"/>
    <ds:schemaRef ds:uri="f90e7bc6-a3db-487f-b513-bfabef5bed32"/>
    <ds:schemaRef ds:uri="http://purl.org/dc/elements/1.1/"/>
    <ds:schemaRef ds:uri="http://purl.org/dc/terms/"/>
    <ds:schemaRef ds:uri="http://www.w3.org/XML/1998/namespace"/>
    <ds:schemaRef ds:uri="http://schemas.microsoft.com/office/infopath/2007/PartnerControls"/>
    <ds:schemaRef ds:uri="http://purl.org/dc/dcmitype/"/>
    <ds:schemaRef ds:uri="http://schemas.openxmlformats.org/package/2006/metadata/core-properties"/>
    <ds:schemaRef ds:uri="5d66da30-c57e-467e-bd92-94ce3dcc2d9c"/>
    <ds:schemaRef ds:uri="cccaf3ac-2de9-44d4-aa31-54302fceb5f7"/>
  </ds:schemaRefs>
</ds:datastoreItem>
</file>

<file path=customXml/itemProps3.xml><?xml version="1.0" encoding="utf-8"?>
<ds:datastoreItem xmlns:ds="http://schemas.openxmlformats.org/officeDocument/2006/customXml" ds:itemID="{29CE14AB-F942-4F81-98BA-13239629BB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0e7bc6-a3db-487f-b513-bfabef5bed32"/>
    <ds:schemaRef ds:uri="cccaf3ac-2de9-44d4-aa31-54302fceb5f7"/>
    <ds:schemaRef ds:uri="5d66da30-c57e-467e-bd92-94ce3dcc2d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4157</TotalTime>
  <Words>2306</Words>
  <Application>Microsoft Office PowerPoint</Application>
  <PresentationFormat>Widescreen</PresentationFormat>
  <Paragraphs>96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Custom Design</vt:lpstr>
      <vt:lpstr>Learning from Covid-19 North East Lincolnshire CCG</vt:lpstr>
      <vt:lpstr>System Impact Points</vt:lpstr>
      <vt:lpstr>Capturing learning</vt:lpstr>
      <vt:lpstr>Elements your organisation feel have worked well?</vt:lpstr>
      <vt:lpstr>Elements your organisation feel could have been improved?</vt:lpstr>
      <vt:lpstr>Things that your organisation feel need to be reviewed/ considered as we continue planning for Autumn and winter</vt:lpstr>
      <vt:lpstr>Things that your organisation feel need to be reviewed/ considered as we continue with our planning for autumn and winter</vt:lpstr>
      <vt:lpstr>What are your top 3 risks ahead of Winter 2021? What have you done to mitigate them at:</vt:lpstr>
      <vt:lpstr>Key EPRR Specific Risks in the next 3-6 months</vt:lpstr>
      <vt:lpstr>JESIP Principles as part of Covid-19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Covid-19</dc:title>
  <dc:creator>Tomlinson, Sarah</dc:creator>
  <cp:lastModifiedBy>CLEMENTS-PEARCE, Levi (NHS NORTH EAST LINCOLNSHIRE CCG)</cp:lastModifiedBy>
  <cp:revision>51</cp:revision>
  <dcterms:created xsi:type="dcterms:W3CDTF">2020-05-06T09:40:45Z</dcterms:created>
  <dcterms:modified xsi:type="dcterms:W3CDTF">2021-08-16T11:04:06Z</dcterms:modified>
</cp:coreProperties>
</file>