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73" r:id="rId2"/>
    <p:sldId id="280" r:id="rId3"/>
    <p:sldId id="283" r:id="rId4"/>
    <p:sldId id="284" r:id="rId5"/>
    <p:sldId id="274" r:id="rId6"/>
    <p:sldId id="281" r:id="rId7"/>
    <p:sldId id="282" r:id="rId8"/>
    <p:sldId id="27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9E6"/>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8" autoAdjust="0"/>
  </p:normalViewPr>
  <p:slideViewPr>
    <p:cSldViewPr>
      <p:cViewPr varScale="1">
        <p:scale>
          <a:sx n="62" d="100"/>
          <a:sy n="62" d="100"/>
        </p:scale>
        <p:origin x="1400"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BC40B7-4B07-482D-9976-F32DE779DA37}" type="datetimeFigureOut">
              <a:rPr lang="en-GB" smtClean="0"/>
              <a:t>14/09/2021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3498D8-2B5E-4FF6-82FF-80CFEFB9503B}" type="slidenum">
              <a:rPr lang="en-GB" smtClean="0"/>
              <a:t>‹#›</a:t>
            </a:fld>
            <a:endParaRPr lang="en-GB"/>
          </a:p>
        </p:txBody>
      </p:sp>
    </p:spTree>
    <p:extLst>
      <p:ext uri="{BB962C8B-B14F-4D97-AF65-F5344CB8AC3E}">
        <p14:creationId xmlns:p14="http://schemas.microsoft.com/office/powerpoint/2010/main" val="3303378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lgn="ctr">
              <a:defRPr sz="3600">
                <a:solidFill>
                  <a:schemeClr val="tx1"/>
                </a:solidFill>
                <a:latin typeface="Arial" pitchFamily="34" charset="0"/>
                <a:cs typeface="Arial"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400">
                <a:solidFill>
                  <a:schemeClr val="tx1">
                    <a:lumMod val="50000"/>
                    <a:lumOff val="50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p>
            <a:fld id="{AF6D516C-4413-45A6-A87F-6249D4EF472C}" type="datetimeFigureOut">
              <a:rPr lang="en-US" smtClean="0"/>
              <a:t>9/14/2021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C36B72-8189-47B3-97C2-363415E09031}" type="slidenum">
              <a:rPr lang="en-GB" smtClean="0"/>
              <a:t>‹#›</a:t>
            </a:fld>
            <a:endParaRPr lang="en-GB"/>
          </a:p>
        </p:txBody>
      </p:sp>
      <p:sp>
        <p:nvSpPr>
          <p:cNvPr id="10" name="Rectangle 9"/>
          <p:cNvSpPr/>
          <p:nvPr userDrawn="1"/>
        </p:nvSpPr>
        <p:spPr>
          <a:xfrm>
            <a:off x="0" y="1071546"/>
            <a:ext cx="9144000" cy="71438"/>
          </a:xfrm>
          <a:prstGeom prst="rect">
            <a:avLst/>
          </a:prstGeom>
          <a:solidFill>
            <a:srgbClr val="0089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F6D516C-4413-45A6-A87F-6249D4EF472C}" type="datetimeFigureOut">
              <a:rPr lang="en-US" smtClean="0"/>
              <a:t>9/14/2021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C36B72-8189-47B3-97C2-363415E09031}"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00108"/>
            <a:ext cx="2057400" cy="5126055"/>
          </a:xfrm>
        </p:spPr>
        <p:txBody>
          <a:bodyPr vert="eaVert">
            <a:normAutofit/>
          </a:bodyPr>
          <a:lstStyle>
            <a:lvl1pPr>
              <a:defRPr sz="3200"/>
            </a:lvl1pPr>
          </a:lstStyle>
          <a:p>
            <a:r>
              <a:rPr lang="en-US"/>
              <a:t>Click to edit Master title style</a:t>
            </a:r>
            <a:endParaRPr lang="en-GB"/>
          </a:p>
        </p:txBody>
      </p:sp>
      <p:sp>
        <p:nvSpPr>
          <p:cNvPr id="3" name="Vertical Text Placeholder 2"/>
          <p:cNvSpPr>
            <a:spLocks noGrp="1"/>
          </p:cNvSpPr>
          <p:nvPr>
            <p:ph type="body" orient="vert" idx="1"/>
          </p:nvPr>
        </p:nvSpPr>
        <p:spPr>
          <a:xfrm>
            <a:off x="457200" y="1000108"/>
            <a:ext cx="6019800" cy="5126055"/>
          </a:xfrm>
        </p:spPr>
        <p:txBody>
          <a:bodyPr vert="eaVert">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F6D516C-4413-45A6-A87F-6249D4EF472C}" type="datetimeFigureOut">
              <a:rPr lang="en-US" smtClean="0"/>
              <a:t>9/14/2021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C36B72-8189-47B3-97C2-363415E09031}"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F6D516C-4413-45A6-A87F-6249D4EF472C}" type="datetimeFigureOut">
              <a:rPr lang="en-US" smtClean="0"/>
              <a:t>9/14/2021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C36B72-8189-47B3-97C2-363415E09031}"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F6D516C-4413-45A6-A87F-6249D4EF472C}" type="datetimeFigureOut">
              <a:rPr lang="en-US" smtClean="0"/>
              <a:t>9/14/2021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C36B72-8189-47B3-97C2-363415E09031}"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42910" y="1928802"/>
            <a:ext cx="3786214" cy="419736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3438" y="1928802"/>
            <a:ext cx="3929090" cy="419736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F6D516C-4413-45A6-A87F-6249D4EF472C}" type="datetimeFigureOut">
              <a:rPr lang="en-US" smtClean="0"/>
              <a:t>9/14/2021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C36B72-8189-47B3-97C2-363415E09031}"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42910" y="1857364"/>
            <a:ext cx="3857652" cy="568324"/>
          </a:xfrm>
        </p:spPr>
        <p:txBody>
          <a:bodyPr anchor="b">
            <a:normAutofit/>
          </a:bodyPr>
          <a:lstStyle>
            <a:lvl1pPr marL="0" indent="0" algn="ctr">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42910" y="2500305"/>
            <a:ext cx="3854478" cy="3625857"/>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43438" y="1857364"/>
            <a:ext cx="3857652" cy="568324"/>
          </a:xfrm>
        </p:spPr>
        <p:txBody>
          <a:bodyPr anchor="b">
            <a:normAutofit/>
          </a:bodyPr>
          <a:lstStyle>
            <a:lvl1pPr marL="0" indent="0" algn="ctr">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500307"/>
            <a:ext cx="3856065" cy="3625856"/>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Date Placeholder 6"/>
          <p:cNvSpPr>
            <a:spLocks noGrp="1"/>
          </p:cNvSpPr>
          <p:nvPr>
            <p:ph type="dt" sz="half" idx="10"/>
          </p:nvPr>
        </p:nvSpPr>
        <p:spPr/>
        <p:txBody>
          <a:bodyPr/>
          <a:lstStyle/>
          <a:p>
            <a:fld id="{AF6D516C-4413-45A6-A87F-6249D4EF472C}" type="datetimeFigureOut">
              <a:rPr lang="en-US" smtClean="0"/>
              <a:t>9/14/2021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1C36B72-8189-47B3-97C2-363415E09031}"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F6D516C-4413-45A6-A87F-6249D4EF472C}" type="datetimeFigureOut">
              <a:rPr lang="en-US" smtClean="0"/>
              <a:t>9/14/2021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1C36B72-8189-47B3-97C2-363415E09031}"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6D516C-4413-45A6-A87F-6249D4EF472C}" type="datetimeFigureOut">
              <a:rPr lang="en-US" smtClean="0"/>
              <a:t>9/14/2021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1C36B72-8189-47B3-97C2-363415E09031}"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2117" y="785794"/>
            <a:ext cx="3008313" cy="1162050"/>
          </a:xfrm>
        </p:spPr>
        <p:txBody>
          <a:bodyPr anchor="b"/>
          <a:lstStyle>
            <a:lvl1pPr algn="l">
              <a:defRPr sz="2000" b="1"/>
            </a:lvl1pPr>
          </a:lstStyle>
          <a:p>
            <a:r>
              <a:rPr lang="en-US" dirty="0"/>
              <a:t>Click to edit Master title style</a:t>
            </a:r>
            <a:endParaRPr lang="en-GB" dirty="0"/>
          </a:p>
        </p:txBody>
      </p:sp>
      <p:sp>
        <p:nvSpPr>
          <p:cNvPr id="3" name="Content Placeholder 2"/>
          <p:cNvSpPr>
            <a:spLocks noGrp="1"/>
          </p:cNvSpPr>
          <p:nvPr>
            <p:ph idx="1"/>
          </p:nvPr>
        </p:nvSpPr>
        <p:spPr>
          <a:xfrm>
            <a:off x="3575050" y="1071546"/>
            <a:ext cx="5111750" cy="5054617"/>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p:cNvSpPr>
            <a:spLocks noGrp="1"/>
          </p:cNvSpPr>
          <p:nvPr>
            <p:ph type="body" sz="half" idx="2"/>
          </p:nvPr>
        </p:nvSpPr>
        <p:spPr>
          <a:xfrm>
            <a:off x="457200" y="1928802"/>
            <a:ext cx="3008313" cy="419736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AF6D516C-4413-45A6-A87F-6249D4EF472C}" type="datetimeFigureOut">
              <a:rPr lang="en-US" smtClean="0"/>
              <a:t>9/14/2021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C36B72-8189-47B3-97C2-363415E09031}"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F6D516C-4413-45A6-A87F-6249D4EF472C}" type="datetimeFigureOut">
              <a:rPr lang="en-US" smtClean="0"/>
              <a:t>9/14/2021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C36B72-8189-47B3-97C2-363415E09031}"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2910" y="714356"/>
            <a:ext cx="7943848"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642910" y="2000240"/>
            <a:ext cx="7929618" cy="412592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6D516C-4413-45A6-A87F-6249D4EF472C}" type="datetimeFigureOut">
              <a:rPr lang="en-US" smtClean="0"/>
              <a:t>9/14/2021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C36B72-8189-47B3-97C2-363415E09031}" type="slidenum">
              <a:rPr lang="en-GB" smtClean="0"/>
              <a:t>‹#›</a:t>
            </a:fld>
            <a:endParaRPr lang="en-GB"/>
          </a:p>
        </p:txBody>
      </p:sp>
      <p:pic>
        <p:nvPicPr>
          <p:cNvPr id="7" name="Picture 2"/>
          <p:cNvPicPr>
            <a:picLocks noChangeAspect="1" noChangeArrowheads="1"/>
          </p:cNvPicPr>
          <p:nvPr userDrawn="1"/>
        </p:nvPicPr>
        <p:blipFill>
          <a:blip r:embed="rId13"/>
          <a:srcRect/>
          <a:stretch>
            <a:fillRect/>
          </a:stretch>
        </p:blipFill>
        <p:spPr bwMode="auto">
          <a:xfrm>
            <a:off x="6643702" y="0"/>
            <a:ext cx="2286016" cy="799728"/>
          </a:xfrm>
          <a:prstGeom prst="rect">
            <a:avLst/>
          </a:prstGeom>
          <a:noFill/>
          <a:ln w="9525">
            <a:noFill/>
            <a:miter lim="800000"/>
            <a:headEnd/>
            <a:tailEnd/>
          </a:ln>
          <a:effectLst/>
        </p:spPr>
      </p:pic>
      <p:pic>
        <p:nvPicPr>
          <p:cNvPr id="2050" name="Picture 2" descr="C:\Users\Alison\Documents\Kinetic\Client Files\CCG\Branding\nhstridiagramtri.jpg"/>
          <p:cNvPicPr>
            <a:picLocks noChangeAspect="1" noChangeArrowheads="1"/>
          </p:cNvPicPr>
          <p:nvPr userDrawn="1"/>
        </p:nvPicPr>
        <p:blipFill>
          <a:blip r:embed="rId14" cstate="print"/>
          <a:srcRect/>
          <a:stretch>
            <a:fillRect/>
          </a:stretch>
        </p:blipFill>
        <p:spPr bwMode="auto">
          <a:xfrm>
            <a:off x="7778246" y="5643578"/>
            <a:ext cx="1230828" cy="1100427"/>
          </a:xfrm>
          <a:prstGeom prst="rect">
            <a:avLst/>
          </a:prstGeom>
          <a:noFill/>
        </p:spPr>
      </p:pic>
      <p:pic>
        <p:nvPicPr>
          <p:cNvPr id="2051" name="Picture 3" descr="C:\Users\Alison\Documents\Kinetic\Client Files\CCG\Branding\nhstridiagram2 script.jpg"/>
          <p:cNvPicPr>
            <a:picLocks noChangeAspect="1" noChangeArrowheads="1"/>
          </p:cNvPicPr>
          <p:nvPr userDrawn="1"/>
        </p:nvPicPr>
        <p:blipFill>
          <a:blip r:embed="rId15" cstate="print"/>
          <a:srcRect/>
          <a:stretch>
            <a:fillRect/>
          </a:stretch>
        </p:blipFill>
        <p:spPr bwMode="auto">
          <a:xfrm>
            <a:off x="142844" y="6380875"/>
            <a:ext cx="3000396" cy="405711"/>
          </a:xfrm>
          <a:prstGeom prst="rect">
            <a:avLst/>
          </a:prstGeom>
          <a:noFill/>
        </p:spPr>
      </p:pic>
      <p:pic>
        <p:nvPicPr>
          <p:cNvPr id="12" name="Picture 11" descr="ovalicon flip.jpg"/>
          <p:cNvPicPr>
            <a:picLocks noChangeAspect="1"/>
          </p:cNvPicPr>
          <p:nvPr userDrawn="1"/>
        </p:nvPicPr>
        <p:blipFill>
          <a:blip r:embed="rId16" cstate="print"/>
          <a:srcRect t="7068"/>
          <a:stretch>
            <a:fillRect/>
          </a:stretch>
        </p:blipFill>
        <p:spPr>
          <a:xfrm>
            <a:off x="71406" y="0"/>
            <a:ext cx="1214446" cy="93954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0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rgbClr val="0089E6"/>
        </a:buClr>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Clr>
          <a:srgbClr val="0089E6"/>
        </a:buClr>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Clr>
          <a:srgbClr val="0089E6"/>
        </a:buClr>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Clr>
          <a:srgbClr val="0089E6"/>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rgbClr val="0089E6"/>
        </a:buClr>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124744"/>
            <a:ext cx="7943848" cy="1143000"/>
          </a:xfrm>
        </p:spPr>
        <p:txBody>
          <a:bodyPr/>
          <a:lstStyle/>
          <a:p>
            <a:pPr algn="ctr"/>
            <a:r>
              <a:rPr lang="en-GB" dirty="0"/>
              <a:t>Equality and Diversity Update </a:t>
            </a:r>
          </a:p>
        </p:txBody>
      </p:sp>
      <p:sp>
        <p:nvSpPr>
          <p:cNvPr id="3" name="Content Placeholder 2"/>
          <p:cNvSpPr>
            <a:spLocks noGrp="1"/>
          </p:cNvSpPr>
          <p:nvPr>
            <p:ph idx="1"/>
          </p:nvPr>
        </p:nvSpPr>
        <p:spPr>
          <a:xfrm>
            <a:off x="611560" y="2780929"/>
            <a:ext cx="7929618" cy="2736304"/>
          </a:xfrm>
        </p:spPr>
        <p:txBody>
          <a:bodyPr/>
          <a:lstStyle/>
          <a:p>
            <a:pPr marL="0" indent="0" algn="ctr">
              <a:buNone/>
            </a:pPr>
            <a:r>
              <a:rPr lang="en-GB" dirty="0"/>
              <a:t>September 2021</a:t>
            </a:r>
          </a:p>
          <a:p>
            <a:pPr marL="0" indent="0">
              <a:buNone/>
            </a:pPr>
            <a:endParaRPr lang="en-GB" dirty="0"/>
          </a:p>
          <a:p>
            <a:pPr marL="0" indent="0" algn="ctr">
              <a:buNone/>
            </a:pPr>
            <a:r>
              <a:rPr lang="en-GB" dirty="0"/>
              <a:t>Lisa Hilder</a:t>
            </a:r>
          </a:p>
        </p:txBody>
      </p:sp>
    </p:spTree>
    <p:extLst>
      <p:ext uri="{BB962C8B-B14F-4D97-AF65-F5344CB8AC3E}">
        <p14:creationId xmlns:p14="http://schemas.microsoft.com/office/powerpoint/2010/main" val="2187844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achievements in the last year</a:t>
            </a:r>
          </a:p>
        </p:txBody>
      </p:sp>
      <p:sp>
        <p:nvSpPr>
          <p:cNvPr id="3" name="Content Placeholder 2"/>
          <p:cNvSpPr>
            <a:spLocks noGrp="1"/>
          </p:cNvSpPr>
          <p:nvPr>
            <p:ph idx="1"/>
          </p:nvPr>
        </p:nvSpPr>
        <p:spPr/>
        <p:txBody>
          <a:bodyPr>
            <a:normAutofit lnSpcReduction="10000"/>
          </a:bodyPr>
          <a:lstStyle/>
          <a:p>
            <a:r>
              <a:rPr lang="en-GB" dirty="0"/>
              <a:t>Excellent outcomes in relation to engagement despite the pandemic – supported by our approach to engaging with hard to reach groups</a:t>
            </a:r>
          </a:p>
          <a:p>
            <a:r>
              <a:rPr lang="en-GB" dirty="0"/>
              <a:t>Equality Impact assessment continues to be undertaken through engagement with community members and the panel has been extended to include members from protected groups</a:t>
            </a:r>
          </a:p>
          <a:p>
            <a:r>
              <a:rPr lang="en-GB" dirty="0"/>
              <a:t>Governance and oversight has been combined with the local authority to share best practice and optimise resourcing</a:t>
            </a:r>
          </a:p>
        </p:txBody>
      </p:sp>
    </p:spTree>
    <p:extLst>
      <p:ext uri="{BB962C8B-B14F-4D97-AF65-F5344CB8AC3E}">
        <p14:creationId xmlns:p14="http://schemas.microsoft.com/office/powerpoint/2010/main" val="4212773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9371B-3AE6-4A55-98C5-12A2472D652C}"/>
              </a:ext>
            </a:extLst>
          </p:cNvPr>
          <p:cNvSpPr>
            <a:spLocks noGrp="1"/>
          </p:cNvSpPr>
          <p:nvPr>
            <p:ph type="title"/>
          </p:nvPr>
        </p:nvSpPr>
        <p:spPr/>
        <p:txBody>
          <a:bodyPr>
            <a:normAutofit fontScale="90000"/>
          </a:bodyPr>
          <a:lstStyle/>
          <a:p>
            <a:pPr algn="ctr"/>
            <a:r>
              <a:rPr lang="en-GB" dirty="0"/>
              <a:t>What we know from our engagement events</a:t>
            </a:r>
          </a:p>
        </p:txBody>
      </p:sp>
      <p:sp>
        <p:nvSpPr>
          <p:cNvPr id="3" name="Content Placeholder 2">
            <a:extLst>
              <a:ext uri="{FF2B5EF4-FFF2-40B4-BE49-F238E27FC236}">
                <a16:creationId xmlns:a16="http://schemas.microsoft.com/office/drawing/2014/main" id="{1F48EB3C-1B26-497C-976F-A10DD39E93E0}"/>
              </a:ext>
            </a:extLst>
          </p:cNvPr>
          <p:cNvSpPr>
            <a:spLocks noGrp="1"/>
          </p:cNvSpPr>
          <p:nvPr>
            <p:ph idx="1"/>
          </p:nvPr>
        </p:nvSpPr>
        <p:spPr/>
        <p:txBody>
          <a:bodyPr>
            <a:normAutofit fontScale="77500" lnSpcReduction="20000"/>
          </a:bodyPr>
          <a:lstStyle/>
          <a:p>
            <a:pPr marL="0" indent="0">
              <a:lnSpc>
                <a:spcPct val="115000"/>
              </a:lnSpc>
              <a:spcAft>
                <a:spcPts val="1000"/>
              </a:spcAft>
              <a:buNone/>
            </a:pPr>
            <a:r>
              <a:rPr lang="en-GB" sz="2800" dirty="0">
                <a:effectLst/>
                <a:ea typeface="Calibri" panose="020F0502020204030204" pitchFamily="34" charset="0"/>
                <a:cs typeface="Times New Roman" panose="02020603050405020304" pitchFamily="18" charset="0"/>
              </a:rPr>
              <a:t>From the data collected at our engagement events we </a:t>
            </a:r>
            <a:r>
              <a:rPr lang="en-GB" sz="2800" dirty="0" err="1">
                <a:effectLst/>
                <a:ea typeface="Calibri" panose="020F0502020204030204" pitchFamily="34" charset="0"/>
                <a:cs typeface="Times New Roman" panose="02020603050405020304" pitchFamily="18" charset="0"/>
              </a:rPr>
              <a:t>knowthat</a:t>
            </a:r>
            <a:r>
              <a:rPr lang="en-GB" sz="2800" dirty="0">
                <a:effectLst/>
                <a:ea typeface="Calibri" panose="020F0502020204030204" pitchFamily="34" charset="0"/>
                <a:cs typeface="Times New Roman" panose="02020603050405020304" pitchFamily="18" charset="0"/>
              </a:rPr>
              <a:t> we have good coverage of the </a:t>
            </a:r>
            <a:r>
              <a:rPr lang="en-GB" sz="2800">
                <a:effectLst/>
                <a:ea typeface="Calibri" panose="020F0502020204030204" pitchFamily="34" charset="0"/>
                <a:cs typeface="Times New Roman" panose="02020603050405020304" pitchFamily="18" charset="0"/>
              </a:rPr>
              <a:t>local demographic and </a:t>
            </a:r>
            <a:r>
              <a:rPr lang="en-GB" sz="2800" dirty="0">
                <a:effectLst/>
                <a:ea typeface="Calibri" panose="020F0502020204030204" pitchFamily="34" charset="0"/>
                <a:cs typeface="Times New Roman" panose="02020603050405020304" pitchFamily="18" charset="0"/>
              </a:rPr>
              <a:t>that we can potentially improve our engagement with:</a:t>
            </a:r>
          </a:p>
          <a:p>
            <a:pPr marL="342900" lvl="0" indent="-342900">
              <a:lnSpc>
                <a:spcPct val="115000"/>
              </a:lnSpc>
              <a:buFont typeface="Arial" panose="020B0604020202020204" pitchFamily="34" charset="0"/>
              <a:buChar char="-"/>
            </a:pPr>
            <a:r>
              <a:rPr lang="en-GB" sz="2800" dirty="0">
                <a:effectLst/>
                <a:ea typeface="Calibri" panose="020F0502020204030204" pitchFamily="34" charset="0"/>
                <a:cs typeface="Times New Roman" panose="02020603050405020304" pitchFamily="18" charset="0"/>
              </a:rPr>
              <a:t>LBGT+ Community</a:t>
            </a:r>
          </a:p>
          <a:p>
            <a:pPr marL="342900" lvl="0" indent="-342900">
              <a:lnSpc>
                <a:spcPct val="115000"/>
              </a:lnSpc>
              <a:buFont typeface="Arial" panose="020B0604020202020204" pitchFamily="34" charset="0"/>
              <a:buChar char="-"/>
            </a:pPr>
            <a:r>
              <a:rPr lang="en-GB" sz="2800" dirty="0">
                <a:effectLst/>
                <a:ea typeface="Calibri" panose="020F0502020204030204" pitchFamily="34" charset="0"/>
                <a:cs typeface="Times New Roman" panose="02020603050405020304" pitchFamily="18" charset="0"/>
              </a:rPr>
              <a:t>Age groups 18-24 and 25-44</a:t>
            </a:r>
          </a:p>
          <a:p>
            <a:pPr marL="342900" lvl="0" indent="-342900">
              <a:lnSpc>
                <a:spcPct val="115000"/>
              </a:lnSpc>
              <a:buFont typeface="Arial" panose="020B0604020202020204" pitchFamily="34" charset="0"/>
              <a:buChar char="-"/>
            </a:pPr>
            <a:r>
              <a:rPr lang="en-GB" sz="2800" dirty="0">
                <a:effectLst/>
                <a:ea typeface="Calibri" panose="020F0502020204030204" pitchFamily="34" charset="0"/>
                <a:cs typeface="Times New Roman" panose="02020603050405020304" pitchFamily="18" charset="0"/>
              </a:rPr>
              <a:t>Religious groups such as: Hindu, Jewish, Muslim and Sikh</a:t>
            </a:r>
          </a:p>
          <a:p>
            <a:pPr marL="342900" lvl="0" indent="-342900">
              <a:lnSpc>
                <a:spcPct val="115000"/>
              </a:lnSpc>
              <a:spcAft>
                <a:spcPts val="1000"/>
              </a:spcAft>
              <a:buFont typeface="Arial" panose="020B0604020202020204" pitchFamily="34" charset="0"/>
              <a:buChar char="-"/>
            </a:pPr>
            <a:r>
              <a:rPr lang="en-GB" sz="2800" dirty="0">
                <a:effectLst/>
                <a:ea typeface="Calibri" panose="020F0502020204030204" pitchFamily="34" charset="0"/>
                <a:cs typeface="Times New Roman" panose="02020603050405020304" pitchFamily="18" charset="0"/>
              </a:rPr>
              <a:t>Ethnic groups attending our events</a:t>
            </a:r>
          </a:p>
          <a:p>
            <a:pPr marL="0" lvl="0" indent="0">
              <a:lnSpc>
                <a:spcPct val="115000"/>
              </a:lnSpc>
              <a:spcAft>
                <a:spcPts val="1000"/>
              </a:spcAft>
              <a:buNone/>
            </a:pPr>
            <a:r>
              <a:rPr lang="en-GB" dirty="0">
                <a:ea typeface="Calibri" panose="020F0502020204030204" pitchFamily="34" charset="0"/>
                <a:cs typeface="Times New Roman" panose="02020603050405020304" pitchFamily="18" charset="0"/>
              </a:rPr>
              <a:t>This information gives us a focus to reach out to these groups in the next year to extend our inclusion from protected groups in conversations about health and care</a:t>
            </a:r>
            <a:endParaRPr lang="en-GB" sz="2800" dirty="0">
              <a:effectLst/>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090243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06B2B-3EAF-4F6A-B193-12A334EE4E90}"/>
              </a:ext>
            </a:extLst>
          </p:cNvPr>
          <p:cNvSpPr>
            <a:spLocks noGrp="1"/>
          </p:cNvSpPr>
          <p:nvPr>
            <p:ph type="title"/>
          </p:nvPr>
        </p:nvSpPr>
        <p:spPr/>
        <p:txBody>
          <a:bodyPr/>
          <a:lstStyle/>
          <a:p>
            <a:r>
              <a:rPr lang="en-GB" dirty="0"/>
              <a:t>Rainbow badge scheme</a:t>
            </a:r>
          </a:p>
        </p:txBody>
      </p:sp>
      <p:sp>
        <p:nvSpPr>
          <p:cNvPr id="3" name="Content Placeholder 2">
            <a:extLst>
              <a:ext uri="{FF2B5EF4-FFF2-40B4-BE49-F238E27FC236}">
                <a16:creationId xmlns:a16="http://schemas.microsoft.com/office/drawing/2014/main" id="{0E9C1581-A9E7-48FB-89C9-ACA64A92FEAC}"/>
              </a:ext>
            </a:extLst>
          </p:cNvPr>
          <p:cNvSpPr>
            <a:spLocks noGrp="1"/>
          </p:cNvSpPr>
          <p:nvPr>
            <p:ph idx="1"/>
          </p:nvPr>
        </p:nvSpPr>
        <p:spPr/>
        <p:txBody>
          <a:bodyPr/>
          <a:lstStyle/>
          <a:p>
            <a:r>
              <a:rPr lang="en-GB" dirty="0"/>
              <a:t>The rainbow badge scheme is an approach to creating safe spaces for LGBT+ people in NHS  organisations and receiving services in the NHS</a:t>
            </a:r>
          </a:p>
          <a:p>
            <a:r>
              <a:rPr lang="en-GB" dirty="0"/>
              <a:t>The CCG has been exploring this over the last year and will soon be putting on training for interested staff members to raise awareness of issues of sexuality and sexual orientation and to be able to provide a listening ear for colleagues struggling with or interested in these issues</a:t>
            </a:r>
          </a:p>
        </p:txBody>
      </p:sp>
    </p:spTree>
    <p:extLst>
      <p:ext uri="{BB962C8B-B14F-4D97-AF65-F5344CB8AC3E}">
        <p14:creationId xmlns:p14="http://schemas.microsoft.com/office/powerpoint/2010/main" val="1082223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dirty="0"/>
              <a:t>Statutory compliance – ongoing requirements </a:t>
            </a:r>
          </a:p>
        </p:txBody>
      </p:sp>
      <p:sp>
        <p:nvSpPr>
          <p:cNvPr id="3" name="Content Placeholder 2"/>
          <p:cNvSpPr>
            <a:spLocks noGrp="1"/>
          </p:cNvSpPr>
          <p:nvPr>
            <p:ph idx="1"/>
          </p:nvPr>
        </p:nvSpPr>
        <p:spPr/>
        <p:txBody>
          <a:bodyPr>
            <a:normAutofit/>
          </a:bodyPr>
          <a:lstStyle/>
          <a:p>
            <a:pPr marL="0" indent="0">
              <a:buNone/>
            </a:pPr>
            <a:r>
              <a:rPr lang="en-GB" dirty="0"/>
              <a:t>Public Sector Equality Duty</a:t>
            </a:r>
          </a:p>
          <a:p>
            <a:r>
              <a:rPr lang="en-GB" dirty="0"/>
              <a:t>Required declarations published on CCG website</a:t>
            </a:r>
          </a:p>
          <a:p>
            <a:r>
              <a:rPr lang="en-GB" dirty="0"/>
              <a:t>Objectives published as needed</a:t>
            </a:r>
          </a:p>
          <a:p>
            <a:pPr marL="0" indent="0">
              <a:buNone/>
            </a:pPr>
            <a:r>
              <a:rPr lang="en-GB" dirty="0"/>
              <a:t>Workforce Race Equality Standards</a:t>
            </a:r>
          </a:p>
          <a:p>
            <a:r>
              <a:rPr lang="en-GB" dirty="0"/>
              <a:t>Annual data produced as required and on track for publication</a:t>
            </a:r>
          </a:p>
        </p:txBody>
      </p:sp>
    </p:spTree>
    <p:extLst>
      <p:ext uri="{BB962C8B-B14F-4D97-AF65-F5344CB8AC3E}">
        <p14:creationId xmlns:p14="http://schemas.microsoft.com/office/powerpoint/2010/main" val="2824383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Interpreting and translation</a:t>
            </a:r>
          </a:p>
        </p:txBody>
      </p:sp>
      <p:sp>
        <p:nvSpPr>
          <p:cNvPr id="3" name="Content Placeholder 2"/>
          <p:cNvSpPr>
            <a:spLocks noGrp="1"/>
          </p:cNvSpPr>
          <p:nvPr>
            <p:ph idx="1"/>
          </p:nvPr>
        </p:nvSpPr>
        <p:spPr/>
        <p:txBody>
          <a:bodyPr>
            <a:normAutofit lnSpcReduction="10000"/>
          </a:bodyPr>
          <a:lstStyle/>
          <a:p>
            <a:r>
              <a:rPr lang="en-GB" dirty="0"/>
              <a:t>Linked to the Accessible Information Standards</a:t>
            </a:r>
          </a:p>
          <a:p>
            <a:r>
              <a:rPr lang="en-GB" dirty="0"/>
              <a:t>Local take up of interpreting provision continues to be low</a:t>
            </a:r>
          </a:p>
          <a:p>
            <a:r>
              <a:rPr lang="en-GB" dirty="0"/>
              <a:t>The contract for interpreting and translation is overseen by the CCG ensuring consistency of service delivery and clear oversight of take up and quality issues</a:t>
            </a:r>
          </a:p>
          <a:p>
            <a:r>
              <a:rPr lang="en-GB" dirty="0"/>
              <a:t>Continuing to liaise with local authority colleagues on a joint approach to commissioning this service </a:t>
            </a:r>
          </a:p>
          <a:p>
            <a:endParaRPr lang="en-GB" dirty="0"/>
          </a:p>
        </p:txBody>
      </p:sp>
    </p:spTree>
    <p:extLst>
      <p:ext uri="{BB962C8B-B14F-4D97-AF65-F5344CB8AC3E}">
        <p14:creationId xmlns:p14="http://schemas.microsoft.com/office/powerpoint/2010/main" val="1709163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2021-22 Key work plan</a:t>
            </a:r>
          </a:p>
        </p:txBody>
      </p:sp>
      <p:sp>
        <p:nvSpPr>
          <p:cNvPr id="3" name="Content Placeholder 2"/>
          <p:cNvSpPr>
            <a:spLocks noGrp="1"/>
          </p:cNvSpPr>
          <p:nvPr>
            <p:ph idx="1"/>
          </p:nvPr>
        </p:nvSpPr>
        <p:spPr/>
        <p:txBody>
          <a:bodyPr>
            <a:normAutofit fontScale="92500"/>
          </a:bodyPr>
          <a:lstStyle/>
          <a:p>
            <a:r>
              <a:rPr lang="en-GB" dirty="0"/>
              <a:t>Continue to work collaboratively with local authority and local provider colleagues to maximise  impact</a:t>
            </a:r>
          </a:p>
          <a:p>
            <a:r>
              <a:rPr lang="en-GB" dirty="0"/>
              <a:t>Continue to monitor statutory compliance</a:t>
            </a:r>
          </a:p>
          <a:p>
            <a:r>
              <a:rPr lang="en-GB" dirty="0"/>
              <a:t>Continue to encourage take up for primary care access to interpreting and translation</a:t>
            </a:r>
          </a:p>
          <a:p>
            <a:r>
              <a:rPr lang="en-GB" dirty="0"/>
              <a:t>Deliver Rainbow badge scheme</a:t>
            </a:r>
          </a:p>
          <a:p>
            <a:r>
              <a:rPr lang="en-GB" dirty="0"/>
              <a:t>Work with colleagues across the Humber Coast and Vale to establish arrangements for Equality and Inclusion within the new ICS</a:t>
            </a:r>
          </a:p>
        </p:txBody>
      </p:sp>
    </p:spTree>
    <p:extLst>
      <p:ext uri="{BB962C8B-B14F-4D97-AF65-F5344CB8AC3E}">
        <p14:creationId xmlns:p14="http://schemas.microsoft.com/office/powerpoint/2010/main" val="193829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GB" sz="5400" dirty="0"/>
          </a:p>
          <a:p>
            <a:pPr marL="0" indent="0">
              <a:buNone/>
            </a:pPr>
            <a:r>
              <a:rPr lang="en-GB" sz="5400" dirty="0"/>
              <a:t>Any questions?</a:t>
            </a:r>
          </a:p>
        </p:txBody>
      </p:sp>
    </p:spTree>
    <p:extLst>
      <p:ext uri="{BB962C8B-B14F-4D97-AF65-F5344CB8AC3E}">
        <p14:creationId xmlns:p14="http://schemas.microsoft.com/office/powerpoint/2010/main" val="22319458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9027</TotalTime>
  <Words>396</Words>
  <Application>Microsoft Office PowerPoint</Application>
  <PresentationFormat>On-screen Show (4:3)</PresentationFormat>
  <Paragraphs>37</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Equality and Diversity Update </vt:lpstr>
      <vt:lpstr>Key achievements in the last year</vt:lpstr>
      <vt:lpstr>What we know from our engagement events</vt:lpstr>
      <vt:lpstr>Rainbow badge scheme</vt:lpstr>
      <vt:lpstr>Statutory compliance – ongoing requirements </vt:lpstr>
      <vt:lpstr>Interpreting and translation</vt:lpstr>
      <vt:lpstr>2021-22 Key work plan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Alison</dc:creator>
  <cp:lastModifiedBy>Lisa Hilder (CCG)</cp:lastModifiedBy>
  <cp:revision>39</cp:revision>
  <dcterms:created xsi:type="dcterms:W3CDTF">2014-03-19T15:04:32Z</dcterms:created>
  <dcterms:modified xsi:type="dcterms:W3CDTF">2021-09-14T13:14:27Z</dcterms:modified>
</cp:coreProperties>
</file>