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0" r:id="rId3"/>
    <p:sldId id="257" r:id="rId4"/>
    <p:sldId id="258" r:id="rId5"/>
    <p:sldId id="261" r:id="rId6"/>
    <p:sldId id="266" r:id="rId7"/>
    <p:sldId id="265" r:id="rId8"/>
    <p:sldId id="264" r:id="rId9"/>
    <p:sldId id="263" r:id="rId10"/>
    <p:sldId id="269" r:id="rId11"/>
    <p:sldId id="268" r:id="rId12"/>
    <p:sldId id="27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690" autoAdjust="0"/>
    <p:restoredTop sz="94660"/>
  </p:normalViewPr>
  <p:slideViewPr>
    <p:cSldViewPr snapToGrid="0">
      <p:cViewPr>
        <p:scale>
          <a:sx n="55" d="100"/>
          <a:sy n="55" d="100"/>
        </p:scale>
        <p:origin x="808" y="228"/>
      </p:cViewPr>
      <p:guideLst/>
    </p:cSldViewPr>
  </p:slideViewPr>
  <p:notesTextViewPr>
    <p:cViewPr>
      <p:scale>
        <a:sx n="1" d="1"/>
        <a:sy n="1" d="1"/>
      </p:scale>
      <p:origin x="0" y="0"/>
    </p:cViewPr>
  </p:notesTextViewPr>
  <p:notesViewPr>
    <p:cSldViewPr snapToGrid="0">
      <p:cViewPr varScale="1">
        <p:scale>
          <a:sx n="48" d="100"/>
          <a:sy n="48" d="100"/>
        </p:scale>
        <p:origin x="2684" y="4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F13ADD-B6F1-4930-AD69-684C9E9A541F}" type="datetimeFigureOut">
              <a:rPr lang="en-GB" smtClean="0"/>
              <a:t>16/06/2021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5150E6-5878-4EA5-B151-2E7700C56335}" type="slidenum">
              <a:rPr lang="en-GB" smtClean="0"/>
              <a:t>‹#›</a:t>
            </a:fld>
            <a:endParaRPr lang="en-GB"/>
          </a:p>
        </p:txBody>
      </p:sp>
    </p:spTree>
    <p:extLst>
      <p:ext uri="{BB962C8B-B14F-4D97-AF65-F5344CB8AC3E}">
        <p14:creationId xmlns:p14="http://schemas.microsoft.com/office/powerpoint/2010/main" val="1693632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E3048-4392-4EE6-B7C6-27A830EBAA9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8B95F03-1071-4452-B94D-3B1C868B9B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CEEDCD7-5A11-4A56-AE3A-71C269A13092}"/>
              </a:ext>
            </a:extLst>
          </p:cNvPr>
          <p:cNvSpPr>
            <a:spLocks noGrp="1"/>
          </p:cNvSpPr>
          <p:nvPr>
            <p:ph type="dt" sz="half" idx="10"/>
          </p:nvPr>
        </p:nvSpPr>
        <p:spPr/>
        <p:txBody>
          <a:bodyPr/>
          <a:lstStyle/>
          <a:p>
            <a:fld id="{2CD06FFB-3314-4E68-8DB8-754B12D7CF50}" type="datetimeFigureOut">
              <a:rPr lang="en-GB" smtClean="0"/>
              <a:t>16/06/2021</a:t>
            </a:fld>
            <a:endParaRPr lang="en-GB"/>
          </a:p>
        </p:txBody>
      </p:sp>
      <p:sp>
        <p:nvSpPr>
          <p:cNvPr id="5" name="Footer Placeholder 4">
            <a:extLst>
              <a:ext uri="{FF2B5EF4-FFF2-40B4-BE49-F238E27FC236}">
                <a16:creationId xmlns:a16="http://schemas.microsoft.com/office/drawing/2014/main" id="{9E30604E-3376-4FCF-BFBE-A6CD9FAD0B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79F5253-73FB-4F2B-9790-00481669030B}"/>
              </a:ext>
            </a:extLst>
          </p:cNvPr>
          <p:cNvSpPr>
            <a:spLocks noGrp="1"/>
          </p:cNvSpPr>
          <p:nvPr>
            <p:ph type="sldNum" sz="quarter" idx="12"/>
          </p:nvPr>
        </p:nvSpPr>
        <p:spPr/>
        <p:txBody>
          <a:bodyPr/>
          <a:lstStyle/>
          <a:p>
            <a:fld id="{D311F85E-DF3E-4650-9717-CA558FA06878}" type="slidenum">
              <a:rPr lang="en-GB" smtClean="0"/>
              <a:t>‹#›</a:t>
            </a:fld>
            <a:endParaRPr lang="en-GB"/>
          </a:p>
        </p:txBody>
      </p:sp>
    </p:spTree>
    <p:extLst>
      <p:ext uri="{BB962C8B-B14F-4D97-AF65-F5344CB8AC3E}">
        <p14:creationId xmlns:p14="http://schemas.microsoft.com/office/powerpoint/2010/main" val="3101284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68BE2-0158-4677-9214-0BAB2CB185C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A7622A8-E956-4A29-AB41-83318FFAF31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D475EE-4D6B-4718-A271-3FE065A1140F}"/>
              </a:ext>
            </a:extLst>
          </p:cNvPr>
          <p:cNvSpPr>
            <a:spLocks noGrp="1"/>
          </p:cNvSpPr>
          <p:nvPr>
            <p:ph type="dt" sz="half" idx="10"/>
          </p:nvPr>
        </p:nvSpPr>
        <p:spPr/>
        <p:txBody>
          <a:bodyPr/>
          <a:lstStyle/>
          <a:p>
            <a:fld id="{2CD06FFB-3314-4E68-8DB8-754B12D7CF50}" type="datetimeFigureOut">
              <a:rPr lang="en-GB" smtClean="0"/>
              <a:t>16/06/2021</a:t>
            </a:fld>
            <a:endParaRPr lang="en-GB"/>
          </a:p>
        </p:txBody>
      </p:sp>
      <p:sp>
        <p:nvSpPr>
          <p:cNvPr id="5" name="Footer Placeholder 4">
            <a:extLst>
              <a:ext uri="{FF2B5EF4-FFF2-40B4-BE49-F238E27FC236}">
                <a16:creationId xmlns:a16="http://schemas.microsoft.com/office/drawing/2014/main" id="{863C5A21-127B-4FC1-8BA3-13E1C764A5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2678AF-5485-4165-87FA-2F4254C9AFD0}"/>
              </a:ext>
            </a:extLst>
          </p:cNvPr>
          <p:cNvSpPr>
            <a:spLocks noGrp="1"/>
          </p:cNvSpPr>
          <p:nvPr>
            <p:ph type="sldNum" sz="quarter" idx="12"/>
          </p:nvPr>
        </p:nvSpPr>
        <p:spPr/>
        <p:txBody>
          <a:bodyPr/>
          <a:lstStyle/>
          <a:p>
            <a:fld id="{D311F85E-DF3E-4650-9717-CA558FA06878}" type="slidenum">
              <a:rPr lang="en-GB" smtClean="0"/>
              <a:t>‹#›</a:t>
            </a:fld>
            <a:endParaRPr lang="en-GB"/>
          </a:p>
        </p:txBody>
      </p:sp>
    </p:spTree>
    <p:extLst>
      <p:ext uri="{BB962C8B-B14F-4D97-AF65-F5344CB8AC3E}">
        <p14:creationId xmlns:p14="http://schemas.microsoft.com/office/powerpoint/2010/main" val="3307141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115ED7D-D7E5-4531-B96D-DC81A511870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2A98873-9011-4940-A4C1-0CC519D39A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2D464E-A321-418D-9677-69B4B7DFB70B}"/>
              </a:ext>
            </a:extLst>
          </p:cNvPr>
          <p:cNvSpPr>
            <a:spLocks noGrp="1"/>
          </p:cNvSpPr>
          <p:nvPr>
            <p:ph type="dt" sz="half" idx="10"/>
          </p:nvPr>
        </p:nvSpPr>
        <p:spPr/>
        <p:txBody>
          <a:bodyPr/>
          <a:lstStyle/>
          <a:p>
            <a:fld id="{2CD06FFB-3314-4E68-8DB8-754B12D7CF50}" type="datetimeFigureOut">
              <a:rPr lang="en-GB" smtClean="0"/>
              <a:t>16/06/2021</a:t>
            </a:fld>
            <a:endParaRPr lang="en-GB"/>
          </a:p>
        </p:txBody>
      </p:sp>
      <p:sp>
        <p:nvSpPr>
          <p:cNvPr id="5" name="Footer Placeholder 4">
            <a:extLst>
              <a:ext uri="{FF2B5EF4-FFF2-40B4-BE49-F238E27FC236}">
                <a16:creationId xmlns:a16="http://schemas.microsoft.com/office/drawing/2014/main" id="{60AF06A9-0D49-494C-A7AF-FE9161E4EA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6F62A58-CAA4-4BE6-8AAE-1368FE57F12D}"/>
              </a:ext>
            </a:extLst>
          </p:cNvPr>
          <p:cNvSpPr>
            <a:spLocks noGrp="1"/>
          </p:cNvSpPr>
          <p:nvPr>
            <p:ph type="sldNum" sz="quarter" idx="12"/>
          </p:nvPr>
        </p:nvSpPr>
        <p:spPr/>
        <p:txBody>
          <a:bodyPr/>
          <a:lstStyle/>
          <a:p>
            <a:fld id="{D311F85E-DF3E-4650-9717-CA558FA06878}" type="slidenum">
              <a:rPr lang="en-GB" smtClean="0"/>
              <a:t>‹#›</a:t>
            </a:fld>
            <a:endParaRPr lang="en-GB"/>
          </a:p>
        </p:txBody>
      </p:sp>
    </p:spTree>
    <p:extLst>
      <p:ext uri="{BB962C8B-B14F-4D97-AF65-F5344CB8AC3E}">
        <p14:creationId xmlns:p14="http://schemas.microsoft.com/office/powerpoint/2010/main" val="600001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FB6B8-5248-4C65-AC71-40A72D9461F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155F841-E55F-4607-A160-F81C78D0A6B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CE6E670-4261-4856-BA20-4DD928A65C83}"/>
              </a:ext>
            </a:extLst>
          </p:cNvPr>
          <p:cNvSpPr>
            <a:spLocks noGrp="1"/>
          </p:cNvSpPr>
          <p:nvPr>
            <p:ph type="dt" sz="half" idx="10"/>
          </p:nvPr>
        </p:nvSpPr>
        <p:spPr/>
        <p:txBody>
          <a:bodyPr/>
          <a:lstStyle/>
          <a:p>
            <a:fld id="{2CD06FFB-3314-4E68-8DB8-754B12D7CF50}" type="datetimeFigureOut">
              <a:rPr lang="en-GB" smtClean="0"/>
              <a:t>16/06/2021</a:t>
            </a:fld>
            <a:endParaRPr lang="en-GB"/>
          </a:p>
        </p:txBody>
      </p:sp>
      <p:sp>
        <p:nvSpPr>
          <p:cNvPr id="5" name="Footer Placeholder 4">
            <a:extLst>
              <a:ext uri="{FF2B5EF4-FFF2-40B4-BE49-F238E27FC236}">
                <a16:creationId xmlns:a16="http://schemas.microsoft.com/office/drawing/2014/main" id="{5C236352-6910-4B34-8389-DA4F678EA94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6607DFD-71F8-4DBD-8857-32C5103B2F6E}"/>
              </a:ext>
            </a:extLst>
          </p:cNvPr>
          <p:cNvSpPr>
            <a:spLocks noGrp="1"/>
          </p:cNvSpPr>
          <p:nvPr>
            <p:ph type="sldNum" sz="quarter" idx="12"/>
          </p:nvPr>
        </p:nvSpPr>
        <p:spPr/>
        <p:txBody>
          <a:bodyPr/>
          <a:lstStyle/>
          <a:p>
            <a:fld id="{D311F85E-DF3E-4650-9717-CA558FA06878}" type="slidenum">
              <a:rPr lang="en-GB" smtClean="0"/>
              <a:t>‹#›</a:t>
            </a:fld>
            <a:endParaRPr lang="en-GB"/>
          </a:p>
        </p:txBody>
      </p:sp>
    </p:spTree>
    <p:extLst>
      <p:ext uri="{BB962C8B-B14F-4D97-AF65-F5344CB8AC3E}">
        <p14:creationId xmlns:p14="http://schemas.microsoft.com/office/powerpoint/2010/main" val="1428237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E862D-9B53-4E85-B8CB-4AE4964B26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9C2DA4E-EFCA-4496-A380-A091E21C716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2A58D3-C0CD-4202-BE12-22D53ACAF7A6}"/>
              </a:ext>
            </a:extLst>
          </p:cNvPr>
          <p:cNvSpPr>
            <a:spLocks noGrp="1"/>
          </p:cNvSpPr>
          <p:nvPr>
            <p:ph type="dt" sz="half" idx="10"/>
          </p:nvPr>
        </p:nvSpPr>
        <p:spPr/>
        <p:txBody>
          <a:bodyPr/>
          <a:lstStyle/>
          <a:p>
            <a:fld id="{2CD06FFB-3314-4E68-8DB8-754B12D7CF50}" type="datetimeFigureOut">
              <a:rPr lang="en-GB" smtClean="0"/>
              <a:t>16/06/2021</a:t>
            </a:fld>
            <a:endParaRPr lang="en-GB"/>
          </a:p>
        </p:txBody>
      </p:sp>
      <p:sp>
        <p:nvSpPr>
          <p:cNvPr id="5" name="Footer Placeholder 4">
            <a:extLst>
              <a:ext uri="{FF2B5EF4-FFF2-40B4-BE49-F238E27FC236}">
                <a16:creationId xmlns:a16="http://schemas.microsoft.com/office/drawing/2014/main" id="{DDFF56EC-D0DE-4673-B835-5AE0D65CA7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8B93AEC-3049-40B5-88F2-C116C4AAC7F9}"/>
              </a:ext>
            </a:extLst>
          </p:cNvPr>
          <p:cNvSpPr>
            <a:spLocks noGrp="1"/>
          </p:cNvSpPr>
          <p:nvPr>
            <p:ph type="sldNum" sz="quarter" idx="12"/>
          </p:nvPr>
        </p:nvSpPr>
        <p:spPr/>
        <p:txBody>
          <a:bodyPr/>
          <a:lstStyle/>
          <a:p>
            <a:fld id="{D311F85E-DF3E-4650-9717-CA558FA06878}" type="slidenum">
              <a:rPr lang="en-GB" smtClean="0"/>
              <a:t>‹#›</a:t>
            </a:fld>
            <a:endParaRPr lang="en-GB"/>
          </a:p>
        </p:txBody>
      </p:sp>
    </p:spTree>
    <p:extLst>
      <p:ext uri="{BB962C8B-B14F-4D97-AF65-F5344CB8AC3E}">
        <p14:creationId xmlns:p14="http://schemas.microsoft.com/office/powerpoint/2010/main" val="1494168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00AD0-B040-4EAF-9EB3-90995A3E1B6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622ECCB-6F42-4E95-8C55-214BCD4F47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6B35E7B-B0BB-4CDC-AE34-F28BE2567F8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D0BF4A8-D5FD-4772-A4CB-FFAB70A63378}"/>
              </a:ext>
            </a:extLst>
          </p:cNvPr>
          <p:cNvSpPr>
            <a:spLocks noGrp="1"/>
          </p:cNvSpPr>
          <p:nvPr>
            <p:ph type="dt" sz="half" idx="10"/>
          </p:nvPr>
        </p:nvSpPr>
        <p:spPr/>
        <p:txBody>
          <a:bodyPr/>
          <a:lstStyle/>
          <a:p>
            <a:fld id="{2CD06FFB-3314-4E68-8DB8-754B12D7CF50}" type="datetimeFigureOut">
              <a:rPr lang="en-GB" smtClean="0"/>
              <a:t>16/06/2021</a:t>
            </a:fld>
            <a:endParaRPr lang="en-GB"/>
          </a:p>
        </p:txBody>
      </p:sp>
      <p:sp>
        <p:nvSpPr>
          <p:cNvPr id="6" name="Footer Placeholder 5">
            <a:extLst>
              <a:ext uri="{FF2B5EF4-FFF2-40B4-BE49-F238E27FC236}">
                <a16:creationId xmlns:a16="http://schemas.microsoft.com/office/drawing/2014/main" id="{820176EE-BE95-41ED-A220-6F540DEBC95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7A063CB-D5B1-4252-9513-C7EED5EA5338}"/>
              </a:ext>
            </a:extLst>
          </p:cNvPr>
          <p:cNvSpPr>
            <a:spLocks noGrp="1"/>
          </p:cNvSpPr>
          <p:nvPr>
            <p:ph type="sldNum" sz="quarter" idx="12"/>
          </p:nvPr>
        </p:nvSpPr>
        <p:spPr/>
        <p:txBody>
          <a:bodyPr/>
          <a:lstStyle/>
          <a:p>
            <a:fld id="{D311F85E-DF3E-4650-9717-CA558FA06878}" type="slidenum">
              <a:rPr lang="en-GB" smtClean="0"/>
              <a:t>‹#›</a:t>
            </a:fld>
            <a:endParaRPr lang="en-GB"/>
          </a:p>
        </p:txBody>
      </p:sp>
    </p:spTree>
    <p:extLst>
      <p:ext uri="{BB962C8B-B14F-4D97-AF65-F5344CB8AC3E}">
        <p14:creationId xmlns:p14="http://schemas.microsoft.com/office/powerpoint/2010/main" val="2742643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27485-1DA4-4542-8BEA-9ABF83ED5D2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8922616-77AB-440D-B848-88974EC8EF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F8A83BF-D237-49EC-8ED3-3451EBB992E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ABDABCF-3044-4F88-89D1-28AD27A10E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26E8860-4A7C-4203-A0E8-F26986C5DA1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C2BCDE3-9C07-45A5-A706-F0CC9DA002BA}"/>
              </a:ext>
            </a:extLst>
          </p:cNvPr>
          <p:cNvSpPr>
            <a:spLocks noGrp="1"/>
          </p:cNvSpPr>
          <p:nvPr>
            <p:ph type="dt" sz="half" idx="10"/>
          </p:nvPr>
        </p:nvSpPr>
        <p:spPr/>
        <p:txBody>
          <a:bodyPr/>
          <a:lstStyle/>
          <a:p>
            <a:fld id="{2CD06FFB-3314-4E68-8DB8-754B12D7CF50}" type="datetimeFigureOut">
              <a:rPr lang="en-GB" smtClean="0"/>
              <a:t>16/06/2021</a:t>
            </a:fld>
            <a:endParaRPr lang="en-GB"/>
          </a:p>
        </p:txBody>
      </p:sp>
      <p:sp>
        <p:nvSpPr>
          <p:cNvPr id="8" name="Footer Placeholder 7">
            <a:extLst>
              <a:ext uri="{FF2B5EF4-FFF2-40B4-BE49-F238E27FC236}">
                <a16:creationId xmlns:a16="http://schemas.microsoft.com/office/drawing/2014/main" id="{2565C1E2-BBC7-4E7D-9261-095FDF4898A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F3EE2AF-9354-425A-BE4D-B3F6CCBBD0DC}"/>
              </a:ext>
            </a:extLst>
          </p:cNvPr>
          <p:cNvSpPr>
            <a:spLocks noGrp="1"/>
          </p:cNvSpPr>
          <p:nvPr>
            <p:ph type="sldNum" sz="quarter" idx="12"/>
          </p:nvPr>
        </p:nvSpPr>
        <p:spPr/>
        <p:txBody>
          <a:bodyPr/>
          <a:lstStyle/>
          <a:p>
            <a:fld id="{D311F85E-DF3E-4650-9717-CA558FA06878}" type="slidenum">
              <a:rPr lang="en-GB" smtClean="0"/>
              <a:t>‹#›</a:t>
            </a:fld>
            <a:endParaRPr lang="en-GB"/>
          </a:p>
        </p:txBody>
      </p:sp>
    </p:spTree>
    <p:extLst>
      <p:ext uri="{BB962C8B-B14F-4D97-AF65-F5344CB8AC3E}">
        <p14:creationId xmlns:p14="http://schemas.microsoft.com/office/powerpoint/2010/main" val="3504669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6DEC8-9AC3-4794-8C70-FAB7B144D82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D892C2F-6049-438A-84FB-8E79142FF764}"/>
              </a:ext>
            </a:extLst>
          </p:cNvPr>
          <p:cNvSpPr>
            <a:spLocks noGrp="1"/>
          </p:cNvSpPr>
          <p:nvPr>
            <p:ph type="dt" sz="half" idx="10"/>
          </p:nvPr>
        </p:nvSpPr>
        <p:spPr/>
        <p:txBody>
          <a:bodyPr/>
          <a:lstStyle/>
          <a:p>
            <a:fld id="{2CD06FFB-3314-4E68-8DB8-754B12D7CF50}" type="datetimeFigureOut">
              <a:rPr lang="en-GB" smtClean="0"/>
              <a:t>16/06/2021</a:t>
            </a:fld>
            <a:endParaRPr lang="en-GB"/>
          </a:p>
        </p:txBody>
      </p:sp>
      <p:sp>
        <p:nvSpPr>
          <p:cNvPr id="4" name="Footer Placeholder 3">
            <a:extLst>
              <a:ext uri="{FF2B5EF4-FFF2-40B4-BE49-F238E27FC236}">
                <a16:creationId xmlns:a16="http://schemas.microsoft.com/office/drawing/2014/main" id="{B28FF296-1DE5-43D8-9797-52B698782F4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F2FED88-FCE4-4ECE-87B0-0C011164BE0C}"/>
              </a:ext>
            </a:extLst>
          </p:cNvPr>
          <p:cNvSpPr>
            <a:spLocks noGrp="1"/>
          </p:cNvSpPr>
          <p:nvPr>
            <p:ph type="sldNum" sz="quarter" idx="12"/>
          </p:nvPr>
        </p:nvSpPr>
        <p:spPr/>
        <p:txBody>
          <a:bodyPr/>
          <a:lstStyle/>
          <a:p>
            <a:fld id="{D311F85E-DF3E-4650-9717-CA558FA06878}" type="slidenum">
              <a:rPr lang="en-GB" smtClean="0"/>
              <a:t>‹#›</a:t>
            </a:fld>
            <a:endParaRPr lang="en-GB"/>
          </a:p>
        </p:txBody>
      </p:sp>
    </p:spTree>
    <p:extLst>
      <p:ext uri="{BB962C8B-B14F-4D97-AF65-F5344CB8AC3E}">
        <p14:creationId xmlns:p14="http://schemas.microsoft.com/office/powerpoint/2010/main" val="2276878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FC9720-ADEA-4EFD-B77A-559924030E43}"/>
              </a:ext>
            </a:extLst>
          </p:cNvPr>
          <p:cNvSpPr>
            <a:spLocks noGrp="1"/>
          </p:cNvSpPr>
          <p:nvPr>
            <p:ph type="dt" sz="half" idx="10"/>
          </p:nvPr>
        </p:nvSpPr>
        <p:spPr/>
        <p:txBody>
          <a:bodyPr/>
          <a:lstStyle/>
          <a:p>
            <a:fld id="{2CD06FFB-3314-4E68-8DB8-754B12D7CF50}" type="datetimeFigureOut">
              <a:rPr lang="en-GB" smtClean="0"/>
              <a:t>16/06/2021</a:t>
            </a:fld>
            <a:endParaRPr lang="en-GB"/>
          </a:p>
        </p:txBody>
      </p:sp>
      <p:sp>
        <p:nvSpPr>
          <p:cNvPr id="3" name="Footer Placeholder 2">
            <a:extLst>
              <a:ext uri="{FF2B5EF4-FFF2-40B4-BE49-F238E27FC236}">
                <a16:creationId xmlns:a16="http://schemas.microsoft.com/office/drawing/2014/main" id="{88188DBD-A2F1-4A36-88EC-ED7BD00CC53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93C7E66-46A0-4E4C-B068-EC5228C115CA}"/>
              </a:ext>
            </a:extLst>
          </p:cNvPr>
          <p:cNvSpPr>
            <a:spLocks noGrp="1"/>
          </p:cNvSpPr>
          <p:nvPr>
            <p:ph type="sldNum" sz="quarter" idx="12"/>
          </p:nvPr>
        </p:nvSpPr>
        <p:spPr/>
        <p:txBody>
          <a:bodyPr/>
          <a:lstStyle/>
          <a:p>
            <a:fld id="{D311F85E-DF3E-4650-9717-CA558FA06878}" type="slidenum">
              <a:rPr lang="en-GB" smtClean="0"/>
              <a:t>‹#›</a:t>
            </a:fld>
            <a:endParaRPr lang="en-GB"/>
          </a:p>
        </p:txBody>
      </p:sp>
    </p:spTree>
    <p:extLst>
      <p:ext uri="{BB962C8B-B14F-4D97-AF65-F5344CB8AC3E}">
        <p14:creationId xmlns:p14="http://schemas.microsoft.com/office/powerpoint/2010/main" val="1925575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68C63-171B-4AEC-B5F9-75739017B0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16C7238-A853-4079-B9B3-438782DBDD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9982DD5-7CF5-46E3-81A9-A10E4B2E0F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4C9E2B-6AC3-4CB8-A453-86BF80B39A57}"/>
              </a:ext>
            </a:extLst>
          </p:cNvPr>
          <p:cNvSpPr>
            <a:spLocks noGrp="1"/>
          </p:cNvSpPr>
          <p:nvPr>
            <p:ph type="dt" sz="half" idx="10"/>
          </p:nvPr>
        </p:nvSpPr>
        <p:spPr/>
        <p:txBody>
          <a:bodyPr/>
          <a:lstStyle/>
          <a:p>
            <a:fld id="{2CD06FFB-3314-4E68-8DB8-754B12D7CF50}" type="datetimeFigureOut">
              <a:rPr lang="en-GB" smtClean="0"/>
              <a:t>16/06/2021</a:t>
            </a:fld>
            <a:endParaRPr lang="en-GB"/>
          </a:p>
        </p:txBody>
      </p:sp>
      <p:sp>
        <p:nvSpPr>
          <p:cNvPr id="6" name="Footer Placeholder 5">
            <a:extLst>
              <a:ext uri="{FF2B5EF4-FFF2-40B4-BE49-F238E27FC236}">
                <a16:creationId xmlns:a16="http://schemas.microsoft.com/office/drawing/2014/main" id="{1A98DD3E-9BE9-45C0-AD01-BA0992FB968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791F386-2172-49F4-9FD2-A1919B78221A}"/>
              </a:ext>
            </a:extLst>
          </p:cNvPr>
          <p:cNvSpPr>
            <a:spLocks noGrp="1"/>
          </p:cNvSpPr>
          <p:nvPr>
            <p:ph type="sldNum" sz="quarter" idx="12"/>
          </p:nvPr>
        </p:nvSpPr>
        <p:spPr/>
        <p:txBody>
          <a:bodyPr/>
          <a:lstStyle/>
          <a:p>
            <a:fld id="{D311F85E-DF3E-4650-9717-CA558FA06878}" type="slidenum">
              <a:rPr lang="en-GB" smtClean="0"/>
              <a:t>‹#›</a:t>
            </a:fld>
            <a:endParaRPr lang="en-GB"/>
          </a:p>
        </p:txBody>
      </p:sp>
    </p:spTree>
    <p:extLst>
      <p:ext uri="{BB962C8B-B14F-4D97-AF65-F5344CB8AC3E}">
        <p14:creationId xmlns:p14="http://schemas.microsoft.com/office/powerpoint/2010/main" val="3536245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BCBE8-D47C-4BB3-8A1E-3ACC3ED329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B09054B-36DC-42AF-9900-928306E86A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2E836D1-2833-4886-8D68-F8D05B7ADF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31BC2A-C5C2-447E-9C98-EE9AD5FEE2C9}"/>
              </a:ext>
            </a:extLst>
          </p:cNvPr>
          <p:cNvSpPr>
            <a:spLocks noGrp="1"/>
          </p:cNvSpPr>
          <p:nvPr>
            <p:ph type="dt" sz="half" idx="10"/>
          </p:nvPr>
        </p:nvSpPr>
        <p:spPr/>
        <p:txBody>
          <a:bodyPr/>
          <a:lstStyle/>
          <a:p>
            <a:fld id="{2CD06FFB-3314-4E68-8DB8-754B12D7CF50}" type="datetimeFigureOut">
              <a:rPr lang="en-GB" smtClean="0"/>
              <a:t>16/06/2021</a:t>
            </a:fld>
            <a:endParaRPr lang="en-GB"/>
          </a:p>
        </p:txBody>
      </p:sp>
      <p:sp>
        <p:nvSpPr>
          <p:cNvPr id="6" name="Footer Placeholder 5">
            <a:extLst>
              <a:ext uri="{FF2B5EF4-FFF2-40B4-BE49-F238E27FC236}">
                <a16:creationId xmlns:a16="http://schemas.microsoft.com/office/drawing/2014/main" id="{1E0931FB-CD2D-4E5D-8CEE-78F3008729E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F17386D-FE1B-4FAF-9F90-5F620C377510}"/>
              </a:ext>
            </a:extLst>
          </p:cNvPr>
          <p:cNvSpPr>
            <a:spLocks noGrp="1"/>
          </p:cNvSpPr>
          <p:nvPr>
            <p:ph type="sldNum" sz="quarter" idx="12"/>
          </p:nvPr>
        </p:nvSpPr>
        <p:spPr/>
        <p:txBody>
          <a:bodyPr/>
          <a:lstStyle/>
          <a:p>
            <a:fld id="{D311F85E-DF3E-4650-9717-CA558FA06878}" type="slidenum">
              <a:rPr lang="en-GB" smtClean="0"/>
              <a:t>‹#›</a:t>
            </a:fld>
            <a:endParaRPr lang="en-GB"/>
          </a:p>
        </p:txBody>
      </p:sp>
    </p:spTree>
    <p:extLst>
      <p:ext uri="{BB962C8B-B14F-4D97-AF65-F5344CB8AC3E}">
        <p14:creationId xmlns:p14="http://schemas.microsoft.com/office/powerpoint/2010/main" val="1438407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CFD3F3-618B-41AD-9EB2-A4CD2CB7EC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2A82764-533E-4064-B64D-861FE52D7E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16D2FD9-C098-4C2C-BC13-7A7C202F9F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D06FFB-3314-4E68-8DB8-754B12D7CF50}" type="datetimeFigureOut">
              <a:rPr lang="en-GB" smtClean="0"/>
              <a:t>16/06/2021</a:t>
            </a:fld>
            <a:endParaRPr lang="en-GB"/>
          </a:p>
        </p:txBody>
      </p:sp>
      <p:sp>
        <p:nvSpPr>
          <p:cNvPr id="5" name="Footer Placeholder 4">
            <a:extLst>
              <a:ext uri="{FF2B5EF4-FFF2-40B4-BE49-F238E27FC236}">
                <a16:creationId xmlns:a16="http://schemas.microsoft.com/office/drawing/2014/main" id="{A64CB859-1350-4B56-A58D-5926EE2260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C75AF93-3C60-4C94-BB73-9E28534FF2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11F85E-DF3E-4650-9717-CA558FA06878}" type="slidenum">
              <a:rPr lang="en-GB" smtClean="0"/>
              <a:t>‹#›</a:t>
            </a:fld>
            <a:endParaRPr lang="en-GB"/>
          </a:p>
        </p:txBody>
      </p:sp>
    </p:spTree>
    <p:extLst>
      <p:ext uri="{BB962C8B-B14F-4D97-AF65-F5344CB8AC3E}">
        <p14:creationId xmlns:p14="http://schemas.microsoft.com/office/powerpoint/2010/main" val="1320918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england.nhs.uk/publication/2021-22-priorities-and-operational-planning-guidance/"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F26654D-9A15-4240-AF53-4D644FCF9B9A}"/>
              </a:ext>
            </a:extLst>
          </p:cNvPr>
          <p:cNvSpPr>
            <a:spLocks noGrp="1"/>
          </p:cNvSpPr>
          <p:nvPr>
            <p:ph type="title"/>
          </p:nvPr>
        </p:nvSpPr>
        <p:spPr>
          <a:xfrm>
            <a:off x="804672" y="640080"/>
            <a:ext cx="3282696" cy="5257800"/>
          </a:xfrm>
        </p:spPr>
        <p:txBody>
          <a:bodyPr>
            <a:normAutofit/>
          </a:bodyPr>
          <a:lstStyle/>
          <a:p>
            <a:r>
              <a:rPr lang="en-GB">
                <a:solidFill>
                  <a:schemeClr val="bg1"/>
                </a:solidFill>
              </a:rPr>
              <a:t>2021/22 (H1) Operational Plan</a:t>
            </a:r>
          </a:p>
        </p:txBody>
      </p:sp>
      <p:sp>
        <p:nvSpPr>
          <p:cNvPr id="22" name="Subtitle 2">
            <a:extLst>
              <a:ext uri="{FF2B5EF4-FFF2-40B4-BE49-F238E27FC236}">
                <a16:creationId xmlns:a16="http://schemas.microsoft.com/office/drawing/2014/main" id="{B45DA78C-577C-4A18-ABA5-373EADE061B9}"/>
              </a:ext>
            </a:extLst>
          </p:cNvPr>
          <p:cNvSpPr>
            <a:spLocks noGrp="1"/>
          </p:cNvSpPr>
          <p:nvPr>
            <p:ph idx="1"/>
          </p:nvPr>
        </p:nvSpPr>
        <p:spPr>
          <a:xfrm>
            <a:off x="5358384" y="640080"/>
            <a:ext cx="6024654" cy="5801359"/>
          </a:xfrm>
        </p:spPr>
        <p:txBody>
          <a:bodyPr anchor="ctr">
            <a:normAutofit/>
          </a:bodyPr>
          <a:lstStyle/>
          <a:p>
            <a:r>
              <a:rPr lang="en-GB" dirty="0"/>
              <a:t>NEL CCG part of the Humber Coast &amp; Vale ICS Plan </a:t>
            </a:r>
          </a:p>
          <a:p>
            <a:pPr marL="0" indent="0">
              <a:buNone/>
            </a:pPr>
            <a:endParaRPr lang="en-GB" dirty="0"/>
          </a:p>
          <a:p>
            <a:pPr>
              <a:lnSpc>
                <a:spcPts val="1800"/>
              </a:lnSpc>
              <a:spcAft>
                <a:spcPts val="1400"/>
              </a:spcAft>
            </a:pPr>
            <a:r>
              <a:rPr lang="en-GB"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The plan sets out: </a:t>
            </a:r>
          </a:p>
          <a:p>
            <a:pPr marL="538163" lvl="0" indent="-274638">
              <a:lnSpc>
                <a:spcPts val="1800"/>
              </a:lnSpc>
              <a:spcAft>
                <a:spcPts val="1400"/>
              </a:spcAft>
              <a:buFont typeface="Wingdings" panose="05000000000000000000" pitchFamily="2" charset="2"/>
              <a:buChar char="Ø"/>
            </a:pPr>
            <a:r>
              <a:rPr lang="en-GB" dirty="0">
                <a:solidFill>
                  <a:srgbClr val="231F20"/>
                </a:solidFill>
                <a:ea typeface="Calibri" panose="020F0502020204030204" pitchFamily="34" charset="0"/>
                <a:cs typeface="Arial" panose="020B0604020202020204" pitchFamily="34" charset="0"/>
              </a:rPr>
              <a:t>T</a:t>
            </a:r>
            <a:r>
              <a:rPr lang="en-GB" dirty="0">
                <a:solidFill>
                  <a:srgbClr val="231F20"/>
                </a:solidFill>
                <a:effectLst/>
                <a:ea typeface="Calibri" panose="020F0502020204030204" pitchFamily="34" charset="0"/>
                <a:cs typeface="Arial" panose="020B0604020202020204" pitchFamily="34" charset="0"/>
              </a:rPr>
              <a:t>he actions and assumptions that underpin the trajectories within the activity and workforce numerical submissions; </a:t>
            </a:r>
          </a:p>
          <a:p>
            <a:pPr marL="538163" lvl="0" indent="-274638">
              <a:lnSpc>
                <a:spcPts val="1800"/>
              </a:lnSpc>
              <a:spcAft>
                <a:spcPts val="1400"/>
              </a:spcAft>
              <a:buFont typeface="Wingdings" panose="05000000000000000000" pitchFamily="2" charset="2"/>
              <a:buChar char="Ø"/>
            </a:pPr>
            <a:r>
              <a:rPr lang="en-GB" dirty="0">
                <a:solidFill>
                  <a:srgbClr val="231F20"/>
                </a:solidFill>
                <a:ea typeface="Calibri" panose="020F0502020204030204" pitchFamily="34" charset="0"/>
                <a:cs typeface="Arial" panose="020B0604020202020204" pitchFamily="34" charset="0"/>
              </a:rPr>
              <a:t>O</a:t>
            </a:r>
            <a:r>
              <a:rPr lang="en-GB" dirty="0">
                <a:solidFill>
                  <a:srgbClr val="231F20"/>
                </a:solidFill>
                <a:effectLst/>
                <a:ea typeface="Calibri" panose="020F0502020204030204" pitchFamily="34" charset="0"/>
                <a:cs typeface="Arial" panose="020B0604020202020204" pitchFamily="34" charset="0"/>
              </a:rPr>
              <a:t>ther critical actions that will be taken over the next 6 or 12 months to address the priorities set out in </a:t>
            </a:r>
            <a:r>
              <a:rPr lang="en-GB" u="sng" dirty="0">
                <a:solidFill>
                  <a:srgbClr val="231F20"/>
                </a:solidFill>
                <a:effectLst/>
                <a:ea typeface="Calibri" panose="020F0502020204030204" pitchFamily="34" charset="0"/>
                <a:cs typeface="Arial" panose="020B0604020202020204" pitchFamily="34" charset="0"/>
                <a:hlinkClick r:id="rId2"/>
              </a:rPr>
              <a:t>2021/22 priorities and operational planning guidance</a:t>
            </a:r>
            <a:endParaRPr lang="en-GB" dirty="0">
              <a:solidFill>
                <a:srgbClr val="231F20"/>
              </a:solidFill>
              <a:effectLs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2446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2E249-E20E-4639-9A1D-0C7FCA02CCE8}"/>
              </a:ext>
            </a:extLst>
          </p:cNvPr>
          <p:cNvSpPr>
            <a:spLocks noGrp="1"/>
          </p:cNvSpPr>
          <p:nvPr>
            <p:ph type="title"/>
          </p:nvPr>
        </p:nvSpPr>
        <p:spPr>
          <a:xfrm>
            <a:off x="838200" y="121844"/>
            <a:ext cx="10515600" cy="800945"/>
          </a:xfrm>
        </p:spPr>
        <p:txBody>
          <a:bodyPr>
            <a:normAutofit/>
          </a:bodyPr>
          <a:lstStyle/>
          <a:p>
            <a:r>
              <a:rPr lang="en-GB" b="1" dirty="0"/>
              <a:t>Performance &amp; Activity Trajectories</a:t>
            </a:r>
          </a:p>
        </p:txBody>
      </p:sp>
      <p:sp>
        <p:nvSpPr>
          <p:cNvPr id="6" name="Title 1">
            <a:extLst>
              <a:ext uri="{FF2B5EF4-FFF2-40B4-BE49-F238E27FC236}">
                <a16:creationId xmlns:a16="http://schemas.microsoft.com/office/drawing/2014/main" id="{CE2CCBD7-9269-4F4B-874B-8B5AFD120E81}"/>
              </a:ext>
            </a:extLst>
          </p:cNvPr>
          <p:cNvSpPr txBox="1">
            <a:spLocks/>
          </p:cNvSpPr>
          <p:nvPr/>
        </p:nvSpPr>
        <p:spPr>
          <a:xfrm>
            <a:off x="838200" y="846013"/>
            <a:ext cx="10515600" cy="8009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Unplanned Hospital Activity</a:t>
            </a:r>
          </a:p>
        </p:txBody>
      </p:sp>
      <p:pic>
        <p:nvPicPr>
          <p:cNvPr id="3" name="Picture 2">
            <a:extLst>
              <a:ext uri="{FF2B5EF4-FFF2-40B4-BE49-F238E27FC236}">
                <a16:creationId xmlns:a16="http://schemas.microsoft.com/office/drawing/2014/main" id="{2AF41C0A-DF66-4719-87B1-76E456241224}"/>
              </a:ext>
            </a:extLst>
          </p:cNvPr>
          <p:cNvPicPr>
            <a:picLocks noChangeAspect="1"/>
          </p:cNvPicPr>
          <p:nvPr/>
        </p:nvPicPr>
        <p:blipFill>
          <a:blip r:embed="rId2"/>
          <a:stretch>
            <a:fillRect/>
          </a:stretch>
        </p:blipFill>
        <p:spPr>
          <a:xfrm>
            <a:off x="341746" y="1551708"/>
            <a:ext cx="11628582" cy="5306291"/>
          </a:xfrm>
          <a:prstGeom prst="rect">
            <a:avLst/>
          </a:prstGeom>
        </p:spPr>
      </p:pic>
    </p:spTree>
    <p:extLst>
      <p:ext uri="{BB962C8B-B14F-4D97-AF65-F5344CB8AC3E}">
        <p14:creationId xmlns:p14="http://schemas.microsoft.com/office/powerpoint/2010/main" val="1364647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2E249-E20E-4639-9A1D-0C7FCA02CCE8}"/>
              </a:ext>
            </a:extLst>
          </p:cNvPr>
          <p:cNvSpPr>
            <a:spLocks noGrp="1"/>
          </p:cNvSpPr>
          <p:nvPr>
            <p:ph type="title"/>
          </p:nvPr>
        </p:nvSpPr>
        <p:spPr>
          <a:xfrm>
            <a:off x="838200" y="121844"/>
            <a:ext cx="10515600" cy="800945"/>
          </a:xfrm>
        </p:spPr>
        <p:txBody>
          <a:bodyPr>
            <a:normAutofit/>
          </a:bodyPr>
          <a:lstStyle/>
          <a:p>
            <a:r>
              <a:rPr lang="en-GB" b="1" dirty="0"/>
              <a:t>Performance &amp; Activity Trajectories</a:t>
            </a:r>
          </a:p>
        </p:txBody>
      </p:sp>
      <p:sp>
        <p:nvSpPr>
          <p:cNvPr id="6" name="Title 1">
            <a:extLst>
              <a:ext uri="{FF2B5EF4-FFF2-40B4-BE49-F238E27FC236}">
                <a16:creationId xmlns:a16="http://schemas.microsoft.com/office/drawing/2014/main" id="{CE2CCBD7-9269-4F4B-874B-8B5AFD120E81}"/>
              </a:ext>
            </a:extLst>
          </p:cNvPr>
          <p:cNvSpPr txBox="1">
            <a:spLocks/>
          </p:cNvSpPr>
          <p:nvPr/>
        </p:nvSpPr>
        <p:spPr>
          <a:xfrm>
            <a:off x="838200" y="846013"/>
            <a:ext cx="10515600" cy="8009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Primary Care Activity</a:t>
            </a:r>
          </a:p>
        </p:txBody>
      </p:sp>
      <p:pic>
        <p:nvPicPr>
          <p:cNvPr id="3" name="Picture 2">
            <a:extLst>
              <a:ext uri="{FF2B5EF4-FFF2-40B4-BE49-F238E27FC236}">
                <a16:creationId xmlns:a16="http://schemas.microsoft.com/office/drawing/2014/main" id="{A4B96BB9-C9C0-4683-AEE6-579F6F82779F}"/>
              </a:ext>
            </a:extLst>
          </p:cNvPr>
          <p:cNvPicPr>
            <a:picLocks noChangeAspect="1"/>
          </p:cNvPicPr>
          <p:nvPr/>
        </p:nvPicPr>
        <p:blipFill>
          <a:blip r:embed="rId2"/>
          <a:stretch>
            <a:fillRect/>
          </a:stretch>
        </p:blipFill>
        <p:spPr>
          <a:xfrm>
            <a:off x="332509" y="1505526"/>
            <a:ext cx="11499273" cy="5352473"/>
          </a:xfrm>
          <a:prstGeom prst="rect">
            <a:avLst/>
          </a:prstGeom>
        </p:spPr>
      </p:pic>
    </p:spTree>
    <p:extLst>
      <p:ext uri="{BB962C8B-B14F-4D97-AF65-F5344CB8AC3E}">
        <p14:creationId xmlns:p14="http://schemas.microsoft.com/office/powerpoint/2010/main" val="1834461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39D6B-0676-4E6A-A21D-6FF672314B57}"/>
              </a:ext>
            </a:extLst>
          </p:cNvPr>
          <p:cNvSpPr>
            <a:spLocks noGrp="1"/>
          </p:cNvSpPr>
          <p:nvPr>
            <p:ph type="title"/>
          </p:nvPr>
        </p:nvSpPr>
        <p:spPr/>
        <p:txBody>
          <a:bodyPr/>
          <a:lstStyle/>
          <a:p>
            <a:r>
              <a:rPr lang="en-GB" dirty="0"/>
              <a:t>Primary Care – Additional Roles</a:t>
            </a:r>
          </a:p>
        </p:txBody>
      </p:sp>
      <p:sp>
        <p:nvSpPr>
          <p:cNvPr id="3" name="Content Placeholder 2">
            <a:extLst>
              <a:ext uri="{FF2B5EF4-FFF2-40B4-BE49-F238E27FC236}">
                <a16:creationId xmlns:a16="http://schemas.microsoft.com/office/drawing/2014/main" id="{9C6DF8D0-F0E0-4B2B-83C4-4A9447D78BF2}"/>
              </a:ext>
            </a:extLst>
          </p:cNvPr>
          <p:cNvSpPr>
            <a:spLocks noGrp="1"/>
          </p:cNvSpPr>
          <p:nvPr>
            <p:ph idx="1"/>
          </p:nvPr>
        </p:nvSpPr>
        <p:spPr/>
        <p:txBody>
          <a:bodyPr/>
          <a:lstStyle/>
          <a:p>
            <a:r>
              <a:rPr lang="en-GB" dirty="0"/>
              <a:t>14 different types of role </a:t>
            </a:r>
            <a:r>
              <a:rPr lang="en-GB" dirty="0" err="1"/>
              <a:t>eg</a:t>
            </a:r>
            <a:r>
              <a:rPr lang="en-GB" dirty="0"/>
              <a:t> care co-ordinators, clinical pharmacists, paramedics, H&amp;WB coaches</a:t>
            </a:r>
          </a:p>
          <a:p>
            <a:r>
              <a:rPr lang="en-GB" dirty="0"/>
              <a:t>Discretion amongst PCN’s which roles to focus on</a:t>
            </a:r>
          </a:p>
          <a:p>
            <a:r>
              <a:rPr lang="en-GB" dirty="0"/>
              <a:t>Plans well underway across </a:t>
            </a:r>
            <a:r>
              <a:rPr lang="en-GB"/>
              <a:t>all PCNs re </a:t>
            </a:r>
            <a:r>
              <a:rPr lang="en-GB" dirty="0"/>
              <a:t>recruitment</a:t>
            </a:r>
          </a:p>
          <a:p>
            <a:r>
              <a:rPr lang="en-GB" dirty="0"/>
              <a:t>c£2m funding (including 20/21)</a:t>
            </a:r>
          </a:p>
          <a:p>
            <a:endParaRPr lang="en-GB" dirty="0"/>
          </a:p>
        </p:txBody>
      </p:sp>
    </p:spTree>
    <p:extLst>
      <p:ext uri="{BB962C8B-B14F-4D97-AF65-F5344CB8AC3E}">
        <p14:creationId xmlns:p14="http://schemas.microsoft.com/office/powerpoint/2010/main" val="436808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3B118-E85B-41DF-86B3-A0F08D6E39C9}"/>
              </a:ext>
            </a:extLst>
          </p:cNvPr>
          <p:cNvSpPr>
            <a:spLocks noGrp="1"/>
          </p:cNvSpPr>
          <p:nvPr>
            <p:ph type="title"/>
          </p:nvPr>
        </p:nvSpPr>
        <p:spPr/>
        <p:txBody>
          <a:bodyPr/>
          <a:lstStyle/>
          <a:p>
            <a:r>
              <a:rPr lang="en-GB" dirty="0"/>
              <a:t>NHS national planning priorities</a:t>
            </a:r>
          </a:p>
        </p:txBody>
      </p:sp>
      <p:sp>
        <p:nvSpPr>
          <p:cNvPr id="3" name="Content Placeholder 2">
            <a:extLst>
              <a:ext uri="{FF2B5EF4-FFF2-40B4-BE49-F238E27FC236}">
                <a16:creationId xmlns:a16="http://schemas.microsoft.com/office/drawing/2014/main" id="{5B4F27A6-60D7-4A6E-85AF-77F60DB4F5D9}"/>
              </a:ext>
            </a:extLst>
          </p:cNvPr>
          <p:cNvSpPr>
            <a:spLocks noGrp="1"/>
          </p:cNvSpPr>
          <p:nvPr>
            <p:ph idx="1"/>
          </p:nvPr>
        </p:nvSpPr>
        <p:spPr>
          <a:xfrm>
            <a:off x="838200" y="1690688"/>
            <a:ext cx="10515600" cy="4351338"/>
          </a:xfrm>
        </p:spPr>
        <p:txBody>
          <a:bodyPr>
            <a:normAutofit fontScale="85000" lnSpcReduction="20000"/>
          </a:bodyPr>
          <a:lstStyle/>
          <a:p>
            <a:pPr marL="514350" indent="-514350">
              <a:buAutoNum type="alphaUcParenR"/>
            </a:pPr>
            <a:r>
              <a:rPr lang="en-GB" dirty="0"/>
              <a:t>Supporting the health and wellbeing of staff and taking action on recruitment and retention </a:t>
            </a:r>
          </a:p>
          <a:p>
            <a:pPr marL="514350" indent="-514350">
              <a:buAutoNum type="alphaUcParenR"/>
            </a:pPr>
            <a:r>
              <a:rPr lang="en-GB" dirty="0"/>
              <a:t>Delivering the NHS COVID vaccination programme and continuing to meet the needs of patients with COVID-19</a:t>
            </a:r>
          </a:p>
          <a:p>
            <a:pPr marL="514350" indent="-514350">
              <a:buAutoNum type="alphaUcParenR"/>
            </a:pPr>
            <a:r>
              <a:rPr lang="en-GB" dirty="0"/>
              <a:t>Building on what we have learned during the pandemic to transform the delivery of services, accelerate the restoration of elective and cancer care and manage the increasing demand on mental health services</a:t>
            </a:r>
          </a:p>
          <a:p>
            <a:pPr marL="514350" indent="-514350">
              <a:buAutoNum type="alphaUcParenR"/>
            </a:pPr>
            <a:r>
              <a:rPr lang="en-GB" dirty="0"/>
              <a:t>Expanding primary care capacity to improve access, local health outcomes and address health inequalities</a:t>
            </a:r>
          </a:p>
          <a:p>
            <a:pPr marL="514350" indent="-514350">
              <a:buAutoNum type="alphaUcParenR"/>
            </a:pPr>
            <a:r>
              <a:rPr lang="en-GB" dirty="0"/>
              <a:t>Transforming community and urgent and emergency care to prevent inappropriate attendance at emergency departments (ED), improve timely admission to hospital for ED patients and reduce length of stay</a:t>
            </a:r>
          </a:p>
          <a:p>
            <a:pPr marL="514350" indent="-514350">
              <a:buAutoNum type="alphaUcParenR"/>
            </a:pPr>
            <a:r>
              <a:rPr lang="en-GB" dirty="0"/>
              <a:t>Working collaboratively across systems to deliver on these priorities.</a:t>
            </a:r>
          </a:p>
        </p:txBody>
      </p:sp>
    </p:spTree>
    <p:extLst>
      <p:ext uri="{BB962C8B-B14F-4D97-AF65-F5344CB8AC3E}">
        <p14:creationId xmlns:p14="http://schemas.microsoft.com/office/powerpoint/2010/main" val="1374142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570B1-C62E-40D3-B9F3-355CDEC15014}"/>
              </a:ext>
            </a:extLst>
          </p:cNvPr>
          <p:cNvSpPr>
            <a:spLocks noGrp="1"/>
          </p:cNvSpPr>
          <p:nvPr>
            <p:ph type="title"/>
          </p:nvPr>
        </p:nvSpPr>
        <p:spPr/>
        <p:txBody>
          <a:bodyPr/>
          <a:lstStyle/>
          <a:p>
            <a:r>
              <a:rPr lang="en-GB" dirty="0"/>
              <a:t>NEL CCG Corporate Business Plan</a:t>
            </a:r>
          </a:p>
        </p:txBody>
      </p:sp>
      <p:sp>
        <p:nvSpPr>
          <p:cNvPr id="3" name="Content Placeholder 2">
            <a:extLst>
              <a:ext uri="{FF2B5EF4-FFF2-40B4-BE49-F238E27FC236}">
                <a16:creationId xmlns:a16="http://schemas.microsoft.com/office/drawing/2014/main" id="{490539F6-8292-4558-826C-B55F653F7F82}"/>
              </a:ext>
            </a:extLst>
          </p:cNvPr>
          <p:cNvSpPr>
            <a:spLocks noGrp="1"/>
          </p:cNvSpPr>
          <p:nvPr>
            <p:ph idx="1"/>
          </p:nvPr>
        </p:nvSpPr>
        <p:spPr>
          <a:xfrm>
            <a:off x="838200" y="1530985"/>
            <a:ext cx="10515600" cy="4667250"/>
          </a:xfrm>
        </p:spPr>
        <p:txBody>
          <a:bodyPr>
            <a:normAutofit fontScale="85000" lnSpcReduction="20000"/>
          </a:bodyPr>
          <a:lstStyle/>
          <a:p>
            <a:r>
              <a:rPr lang="en-GB" sz="3600" dirty="0"/>
              <a:t>Evolution of workstreams and priorities building on the work of previous years and the impact/learning from the COVID pandemic</a:t>
            </a:r>
          </a:p>
          <a:p>
            <a:r>
              <a:rPr lang="en-GB" sz="3600" dirty="0"/>
              <a:t>Cross reference against the national priorities outlined in the NHS Plan and subsequent planning guidance to ensure we align with those pieces of work and feed into ICS planning requirements</a:t>
            </a:r>
          </a:p>
          <a:p>
            <a:r>
              <a:rPr lang="en-GB" sz="3600" dirty="0"/>
              <a:t>Determination of specific pieces of work to align with and support delivery of those priorities</a:t>
            </a:r>
          </a:p>
          <a:p>
            <a:r>
              <a:rPr lang="en-GB" sz="3600" dirty="0"/>
              <a:t>Gathering intelligence from service leads to inform milestones and timelines for delivery</a:t>
            </a:r>
          </a:p>
          <a:p>
            <a:r>
              <a:rPr lang="en-GB" sz="3600" dirty="0"/>
              <a:t>Sign off from SMT (21 June) and Risk Committee</a:t>
            </a:r>
          </a:p>
          <a:p>
            <a:endParaRPr lang="en-GB" dirty="0"/>
          </a:p>
        </p:txBody>
      </p:sp>
    </p:spTree>
    <p:extLst>
      <p:ext uri="{BB962C8B-B14F-4D97-AF65-F5344CB8AC3E}">
        <p14:creationId xmlns:p14="http://schemas.microsoft.com/office/powerpoint/2010/main" val="960352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F4C70-03BC-4A9D-91EE-9A3CC8C75755}"/>
              </a:ext>
            </a:extLst>
          </p:cNvPr>
          <p:cNvSpPr>
            <a:spLocks noGrp="1"/>
          </p:cNvSpPr>
          <p:nvPr>
            <p:ph type="title"/>
          </p:nvPr>
        </p:nvSpPr>
        <p:spPr/>
        <p:txBody>
          <a:bodyPr/>
          <a:lstStyle/>
          <a:p>
            <a:r>
              <a:rPr lang="en-GB" dirty="0"/>
              <a:t>Priorities and key areas of work</a:t>
            </a:r>
          </a:p>
        </p:txBody>
      </p:sp>
      <p:sp>
        <p:nvSpPr>
          <p:cNvPr id="3" name="Content Placeholder 2">
            <a:extLst>
              <a:ext uri="{FF2B5EF4-FFF2-40B4-BE49-F238E27FC236}">
                <a16:creationId xmlns:a16="http://schemas.microsoft.com/office/drawing/2014/main" id="{8E61FE70-34E6-4F63-BB3A-0FDE5EF1D93D}"/>
              </a:ext>
            </a:extLst>
          </p:cNvPr>
          <p:cNvSpPr>
            <a:spLocks noGrp="1"/>
          </p:cNvSpPr>
          <p:nvPr>
            <p:ph idx="1"/>
          </p:nvPr>
        </p:nvSpPr>
        <p:spPr>
          <a:xfrm>
            <a:off x="838200" y="1466850"/>
            <a:ext cx="10515600" cy="5229225"/>
          </a:xfrm>
        </p:spPr>
        <p:txBody>
          <a:bodyPr>
            <a:normAutofit fontScale="92500" lnSpcReduction="20000"/>
          </a:bodyPr>
          <a:lstStyle/>
          <a:p>
            <a:r>
              <a:rPr lang="en-GB" sz="4000" dirty="0"/>
              <a:t>Out of hospital(including avoiding admissions)</a:t>
            </a:r>
          </a:p>
          <a:p>
            <a:r>
              <a:rPr lang="en-GB" sz="4000" dirty="0"/>
              <a:t>In hospital/hospital transformation</a:t>
            </a:r>
          </a:p>
          <a:p>
            <a:r>
              <a:rPr lang="en-GB" sz="4000" dirty="0"/>
              <a:t>Discharge and onward care</a:t>
            </a:r>
          </a:p>
          <a:p>
            <a:r>
              <a:rPr lang="en-GB" sz="4000" dirty="0"/>
              <a:t>Quality and Safety</a:t>
            </a:r>
          </a:p>
          <a:p>
            <a:r>
              <a:rPr lang="en-GB" sz="4000" dirty="0"/>
              <a:t>Covid recovery</a:t>
            </a:r>
          </a:p>
          <a:p>
            <a:r>
              <a:rPr lang="en-GB" sz="4000" dirty="0"/>
              <a:t>Strategic Organisational Development</a:t>
            </a:r>
          </a:p>
          <a:p>
            <a:endParaRPr lang="en-GB" sz="4000" dirty="0"/>
          </a:p>
          <a:p>
            <a:pPr marL="0" indent="0">
              <a:buNone/>
            </a:pPr>
            <a:r>
              <a:rPr lang="en-GB" sz="4000" dirty="0"/>
              <a:t>Each of these areas has individual pieces of work associated with it that contribute to achievement of the theme</a:t>
            </a:r>
          </a:p>
        </p:txBody>
      </p:sp>
    </p:spTree>
    <p:extLst>
      <p:ext uri="{BB962C8B-B14F-4D97-AF65-F5344CB8AC3E}">
        <p14:creationId xmlns:p14="http://schemas.microsoft.com/office/powerpoint/2010/main" val="1381021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2E249-E20E-4639-9A1D-0C7FCA02CCE8}"/>
              </a:ext>
            </a:extLst>
          </p:cNvPr>
          <p:cNvSpPr>
            <a:spLocks noGrp="1"/>
          </p:cNvSpPr>
          <p:nvPr>
            <p:ph type="title"/>
          </p:nvPr>
        </p:nvSpPr>
        <p:spPr>
          <a:xfrm>
            <a:off x="838200" y="121844"/>
            <a:ext cx="10515600" cy="800945"/>
          </a:xfrm>
        </p:spPr>
        <p:txBody>
          <a:bodyPr>
            <a:normAutofit/>
          </a:bodyPr>
          <a:lstStyle/>
          <a:p>
            <a:r>
              <a:rPr lang="en-GB" b="1" dirty="0"/>
              <a:t>Performance &amp; Activity Trajectories</a:t>
            </a:r>
          </a:p>
        </p:txBody>
      </p:sp>
      <p:sp>
        <p:nvSpPr>
          <p:cNvPr id="6" name="Title 1">
            <a:extLst>
              <a:ext uri="{FF2B5EF4-FFF2-40B4-BE49-F238E27FC236}">
                <a16:creationId xmlns:a16="http://schemas.microsoft.com/office/drawing/2014/main" id="{CE2CCBD7-9269-4F4B-874B-8B5AFD120E81}"/>
              </a:ext>
            </a:extLst>
          </p:cNvPr>
          <p:cNvSpPr txBox="1">
            <a:spLocks/>
          </p:cNvSpPr>
          <p:nvPr/>
        </p:nvSpPr>
        <p:spPr>
          <a:xfrm>
            <a:off x="838200" y="846013"/>
            <a:ext cx="10515600" cy="8009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Planned Hospital Activity</a:t>
            </a:r>
          </a:p>
        </p:txBody>
      </p:sp>
      <p:pic>
        <p:nvPicPr>
          <p:cNvPr id="7" name="Picture 6">
            <a:extLst>
              <a:ext uri="{FF2B5EF4-FFF2-40B4-BE49-F238E27FC236}">
                <a16:creationId xmlns:a16="http://schemas.microsoft.com/office/drawing/2014/main" id="{705B217F-C500-477E-86C4-D341CAB1217B}"/>
              </a:ext>
            </a:extLst>
          </p:cNvPr>
          <p:cNvPicPr>
            <a:picLocks noChangeAspect="1"/>
          </p:cNvPicPr>
          <p:nvPr/>
        </p:nvPicPr>
        <p:blipFill>
          <a:blip r:embed="rId2"/>
          <a:stretch>
            <a:fillRect/>
          </a:stretch>
        </p:blipFill>
        <p:spPr>
          <a:xfrm>
            <a:off x="240145" y="1505530"/>
            <a:ext cx="11619346" cy="5352470"/>
          </a:xfrm>
          <a:prstGeom prst="rect">
            <a:avLst/>
          </a:prstGeom>
        </p:spPr>
      </p:pic>
    </p:spTree>
    <p:extLst>
      <p:ext uri="{BB962C8B-B14F-4D97-AF65-F5344CB8AC3E}">
        <p14:creationId xmlns:p14="http://schemas.microsoft.com/office/powerpoint/2010/main" val="1116987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2E249-E20E-4639-9A1D-0C7FCA02CCE8}"/>
              </a:ext>
            </a:extLst>
          </p:cNvPr>
          <p:cNvSpPr>
            <a:spLocks noGrp="1"/>
          </p:cNvSpPr>
          <p:nvPr>
            <p:ph type="title"/>
          </p:nvPr>
        </p:nvSpPr>
        <p:spPr>
          <a:xfrm>
            <a:off x="838200" y="121844"/>
            <a:ext cx="10515600" cy="800945"/>
          </a:xfrm>
        </p:spPr>
        <p:txBody>
          <a:bodyPr>
            <a:normAutofit/>
          </a:bodyPr>
          <a:lstStyle/>
          <a:p>
            <a:r>
              <a:rPr lang="en-GB" b="1" dirty="0"/>
              <a:t>Performance &amp; Activity Trajectories</a:t>
            </a:r>
          </a:p>
        </p:txBody>
      </p:sp>
      <p:sp>
        <p:nvSpPr>
          <p:cNvPr id="6" name="Title 1">
            <a:extLst>
              <a:ext uri="{FF2B5EF4-FFF2-40B4-BE49-F238E27FC236}">
                <a16:creationId xmlns:a16="http://schemas.microsoft.com/office/drawing/2014/main" id="{CE2CCBD7-9269-4F4B-874B-8B5AFD120E81}"/>
              </a:ext>
            </a:extLst>
          </p:cNvPr>
          <p:cNvSpPr txBox="1">
            <a:spLocks/>
          </p:cNvSpPr>
          <p:nvPr/>
        </p:nvSpPr>
        <p:spPr>
          <a:xfrm>
            <a:off x="838200" y="846013"/>
            <a:ext cx="10515600" cy="8009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Planned Hospital Activity</a:t>
            </a:r>
          </a:p>
        </p:txBody>
      </p:sp>
      <p:pic>
        <p:nvPicPr>
          <p:cNvPr id="3" name="Picture 2">
            <a:extLst>
              <a:ext uri="{FF2B5EF4-FFF2-40B4-BE49-F238E27FC236}">
                <a16:creationId xmlns:a16="http://schemas.microsoft.com/office/drawing/2014/main" id="{A1123383-6095-492B-B868-40DC9481C35A}"/>
              </a:ext>
            </a:extLst>
          </p:cNvPr>
          <p:cNvPicPr>
            <a:picLocks noChangeAspect="1"/>
          </p:cNvPicPr>
          <p:nvPr/>
        </p:nvPicPr>
        <p:blipFill>
          <a:blip r:embed="rId2"/>
          <a:stretch>
            <a:fillRect/>
          </a:stretch>
        </p:blipFill>
        <p:spPr>
          <a:xfrm>
            <a:off x="249381" y="1468582"/>
            <a:ext cx="11610109" cy="5389418"/>
          </a:xfrm>
          <a:prstGeom prst="rect">
            <a:avLst/>
          </a:prstGeom>
        </p:spPr>
      </p:pic>
    </p:spTree>
    <p:extLst>
      <p:ext uri="{BB962C8B-B14F-4D97-AF65-F5344CB8AC3E}">
        <p14:creationId xmlns:p14="http://schemas.microsoft.com/office/powerpoint/2010/main" val="4077091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AA007CE-1C4B-4A7E-8B65-BF5696C938A5}"/>
              </a:ext>
            </a:extLst>
          </p:cNvPr>
          <p:cNvPicPr>
            <a:picLocks noChangeAspect="1"/>
          </p:cNvPicPr>
          <p:nvPr/>
        </p:nvPicPr>
        <p:blipFill>
          <a:blip r:embed="rId2"/>
          <a:stretch>
            <a:fillRect/>
          </a:stretch>
        </p:blipFill>
        <p:spPr>
          <a:xfrm>
            <a:off x="258617" y="1533236"/>
            <a:ext cx="11610109" cy="5324764"/>
          </a:xfrm>
          <a:prstGeom prst="rect">
            <a:avLst/>
          </a:prstGeom>
        </p:spPr>
      </p:pic>
      <p:sp>
        <p:nvSpPr>
          <p:cNvPr id="2" name="Title 1">
            <a:extLst>
              <a:ext uri="{FF2B5EF4-FFF2-40B4-BE49-F238E27FC236}">
                <a16:creationId xmlns:a16="http://schemas.microsoft.com/office/drawing/2014/main" id="{2C12E249-E20E-4639-9A1D-0C7FCA02CCE8}"/>
              </a:ext>
            </a:extLst>
          </p:cNvPr>
          <p:cNvSpPr>
            <a:spLocks noGrp="1"/>
          </p:cNvSpPr>
          <p:nvPr>
            <p:ph type="title"/>
          </p:nvPr>
        </p:nvSpPr>
        <p:spPr>
          <a:xfrm>
            <a:off x="838200" y="121844"/>
            <a:ext cx="10515600" cy="800945"/>
          </a:xfrm>
        </p:spPr>
        <p:txBody>
          <a:bodyPr>
            <a:normAutofit/>
          </a:bodyPr>
          <a:lstStyle/>
          <a:p>
            <a:r>
              <a:rPr lang="en-GB" b="1" dirty="0"/>
              <a:t>Performance &amp; Activity Trajectories</a:t>
            </a:r>
          </a:p>
        </p:txBody>
      </p:sp>
      <p:sp>
        <p:nvSpPr>
          <p:cNvPr id="6" name="Title 1">
            <a:extLst>
              <a:ext uri="{FF2B5EF4-FFF2-40B4-BE49-F238E27FC236}">
                <a16:creationId xmlns:a16="http://schemas.microsoft.com/office/drawing/2014/main" id="{CE2CCBD7-9269-4F4B-874B-8B5AFD120E81}"/>
              </a:ext>
            </a:extLst>
          </p:cNvPr>
          <p:cNvSpPr txBox="1">
            <a:spLocks/>
          </p:cNvSpPr>
          <p:nvPr/>
        </p:nvSpPr>
        <p:spPr>
          <a:xfrm>
            <a:off x="838200" y="846013"/>
            <a:ext cx="10515600" cy="8009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Planned Hospital Activity</a:t>
            </a:r>
          </a:p>
        </p:txBody>
      </p:sp>
      <p:sp>
        <p:nvSpPr>
          <p:cNvPr id="5" name="Title 1">
            <a:extLst>
              <a:ext uri="{FF2B5EF4-FFF2-40B4-BE49-F238E27FC236}">
                <a16:creationId xmlns:a16="http://schemas.microsoft.com/office/drawing/2014/main" id="{BEAF2B29-EFE9-436A-8363-B09192AC3B87}"/>
              </a:ext>
            </a:extLst>
          </p:cNvPr>
          <p:cNvSpPr txBox="1">
            <a:spLocks/>
          </p:cNvSpPr>
          <p:nvPr/>
        </p:nvSpPr>
        <p:spPr>
          <a:xfrm>
            <a:off x="1073791" y="1610012"/>
            <a:ext cx="10112158" cy="277512"/>
          </a:xfrm>
          <a:prstGeom prst="rect">
            <a:avLst/>
          </a:prstGeom>
          <a:solidFill>
            <a:schemeClr val="bg1"/>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1800" b="1" dirty="0">
                <a:solidFill>
                  <a:schemeClr val="bg1">
                    <a:lumMod val="50000"/>
                  </a:schemeClr>
                </a:solidFill>
              </a:rPr>
              <a:t>Diagnostic Tests (including MRI, CT, Endoscopy, NOUS &amp; Echo)</a:t>
            </a:r>
          </a:p>
        </p:txBody>
      </p:sp>
    </p:spTree>
    <p:extLst>
      <p:ext uri="{BB962C8B-B14F-4D97-AF65-F5344CB8AC3E}">
        <p14:creationId xmlns:p14="http://schemas.microsoft.com/office/powerpoint/2010/main" val="2179690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2E249-E20E-4639-9A1D-0C7FCA02CCE8}"/>
              </a:ext>
            </a:extLst>
          </p:cNvPr>
          <p:cNvSpPr>
            <a:spLocks noGrp="1"/>
          </p:cNvSpPr>
          <p:nvPr>
            <p:ph type="title"/>
          </p:nvPr>
        </p:nvSpPr>
        <p:spPr>
          <a:xfrm>
            <a:off x="838200" y="121844"/>
            <a:ext cx="10515600" cy="800945"/>
          </a:xfrm>
        </p:spPr>
        <p:txBody>
          <a:bodyPr>
            <a:normAutofit/>
          </a:bodyPr>
          <a:lstStyle/>
          <a:p>
            <a:r>
              <a:rPr lang="en-GB" b="1" dirty="0"/>
              <a:t>Performance &amp; Activity Trajectories</a:t>
            </a:r>
          </a:p>
        </p:txBody>
      </p:sp>
      <p:sp>
        <p:nvSpPr>
          <p:cNvPr id="6" name="Title 1">
            <a:extLst>
              <a:ext uri="{FF2B5EF4-FFF2-40B4-BE49-F238E27FC236}">
                <a16:creationId xmlns:a16="http://schemas.microsoft.com/office/drawing/2014/main" id="{CE2CCBD7-9269-4F4B-874B-8B5AFD120E81}"/>
              </a:ext>
            </a:extLst>
          </p:cNvPr>
          <p:cNvSpPr txBox="1">
            <a:spLocks/>
          </p:cNvSpPr>
          <p:nvPr/>
        </p:nvSpPr>
        <p:spPr>
          <a:xfrm>
            <a:off x="838200" y="846013"/>
            <a:ext cx="10515600" cy="8009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Planned Hospital Activity</a:t>
            </a:r>
          </a:p>
        </p:txBody>
      </p:sp>
      <p:pic>
        <p:nvPicPr>
          <p:cNvPr id="3" name="Picture 2">
            <a:extLst>
              <a:ext uri="{FF2B5EF4-FFF2-40B4-BE49-F238E27FC236}">
                <a16:creationId xmlns:a16="http://schemas.microsoft.com/office/drawing/2014/main" id="{EA288B22-076D-4CE6-BD7A-A62EA2E9E0EF}"/>
              </a:ext>
            </a:extLst>
          </p:cNvPr>
          <p:cNvPicPr>
            <a:picLocks noChangeAspect="1"/>
          </p:cNvPicPr>
          <p:nvPr/>
        </p:nvPicPr>
        <p:blipFill>
          <a:blip r:embed="rId2"/>
          <a:stretch>
            <a:fillRect/>
          </a:stretch>
        </p:blipFill>
        <p:spPr>
          <a:xfrm>
            <a:off x="428675" y="1560944"/>
            <a:ext cx="11476997" cy="5297055"/>
          </a:xfrm>
          <a:prstGeom prst="rect">
            <a:avLst/>
          </a:prstGeom>
        </p:spPr>
      </p:pic>
    </p:spTree>
    <p:extLst>
      <p:ext uri="{BB962C8B-B14F-4D97-AF65-F5344CB8AC3E}">
        <p14:creationId xmlns:p14="http://schemas.microsoft.com/office/powerpoint/2010/main" val="1013689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2E249-E20E-4639-9A1D-0C7FCA02CCE8}"/>
              </a:ext>
            </a:extLst>
          </p:cNvPr>
          <p:cNvSpPr>
            <a:spLocks noGrp="1"/>
          </p:cNvSpPr>
          <p:nvPr>
            <p:ph type="title"/>
          </p:nvPr>
        </p:nvSpPr>
        <p:spPr>
          <a:xfrm>
            <a:off x="838200" y="121844"/>
            <a:ext cx="10515600" cy="800945"/>
          </a:xfrm>
        </p:spPr>
        <p:txBody>
          <a:bodyPr>
            <a:normAutofit/>
          </a:bodyPr>
          <a:lstStyle/>
          <a:p>
            <a:r>
              <a:rPr lang="en-GB" b="1" dirty="0"/>
              <a:t>Performance &amp; Activity Trajectories</a:t>
            </a:r>
          </a:p>
        </p:txBody>
      </p:sp>
      <p:sp>
        <p:nvSpPr>
          <p:cNvPr id="6" name="Title 1">
            <a:extLst>
              <a:ext uri="{FF2B5EF4-FFF2-40B4-BE49-F238E27FC236}">
                <a16:creationId xmlns:a16="http://schemas.microsoft.com/office/drawing/2014/main" id="{CE2CCBD7-9269-4F4B-874B-8B5AFD120E81}"/>
              </a:ext>
            </a:extLst>
          </p:cNvPr>
          <p:cNvSpPr txBox="1">
            <a:spLocks/>
          </p:cNvSpPr>
          <p:nvPr/>
        </p:nvSpPr>
        <p:spPr>
          <a:xfrm>
            <a:off x="838200" y="846013"/>
            <a:ext cx="10515600" cy="8009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Unplanned Hospital Activity</a:t>
            </a:r>
          </a:p>
        </p:txBody>
      </p:sp>
      <p:pic>
        <p:nvPicPr>
          <p:cNvPr id="3" name="Picture 2">
            <a:extLst>
              <a:ext uri="{FF2B5EF4-FFF2-40B4-BE49-F238E27FC236}">
                <a16:creationId xmlns:a16="http://schemas.microsoft.com/office/drawing/2014/main" id="{16EADFDF-98BC-46AA-9DD1-F10B68C38398}"/>
              </a:ext>
            </a:extLst>
          </p:cNvPr>
          <p:cNvPicPr>
            <a:picLocks noChangeAspect="1"/>
          </p:cNvPicPr>
          <p:nvPr/>
        </p:nvPicPr>
        <p:blipFill>
          <a:blip r:embed="rId2"/>
          <a:stretch>
            <a:fillRect/>
          </a:stretch>
        </p:blipFill>
        <p:spPr>
          <a:xfrm>
            <a:off x="212436" y="1542472"/>
            <a:ext cx="11674764" cy="5315527"/>
          </a:xfrm>
          <a:prstGeom prst="rect">
            <a:avLst/>
          </a:prstGeom>
        </p:spPr>
      </p:pic>
    </p:spTree>
    <p:extLst>
      <p:ext uri="{BB962C8B-B14F-4D97-AF65-F5344CB8AC3E}">
        <p14:creationId xmlns:p14="http://schemas.microsoft.com/office/powerpoint/2010/main" val="23338958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662</TotalTime>
  <Words>441</Words>
  <Application>Microsoft Office PowerPoint</Application>
  <PresentationFormat>Widescreen</PresentationFormat>
  <Paragraphs>48</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Wingdings</vt:lpstr>
      <vt:lpstr>Office Theme</vt:lpstr>
      <vt:lpstr>2021/22 (H1) Operational Plan</vt:lpstr>
      <vt:lpstr>NHS national planning priorities</vt:lpstr>
      <vt:lpstr>NEL CCG Corporate Business Plan</vt:lpstr>
      <vt:lpstr>Priorities and key areas of work</vt:lpstr>
      <vt:lpstr>Performance &amp; Activity Trajectories</vt:lpstr>
      <vt:lpstr>Performance &amp; Activity Trajectories</vt:lpstr>
      <vt:lpstr>Performance &amp; Activity Trajectories</vt:lpstr>
      <vt:lpstr>Performance &amp; Activity Trajectories</vt:lpstr>
      <vt:lpstr>Performance &amp; Activity Trajectories</vt:lpstr>
      <vt:lpstr>Performance &amp; Activity Trajectories</vt:lpstr>
      <vt:lpstr>Performance &amp; Activity Trajectories</vt:lpstr>
      <vt:lpstr>Primary Care – Additional Roles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Business Plan update</dc:title>
  <dc:creator>Lisa Hilder (CCG)</dc:creator>
  <cp:lastModifiedBy>Laura Whitton (CCG)</cp:lastModifiedBy>
  <cp:revision>24</cp:revision>
  <dcterms:created xsi:type="dcterms:W3CDTF">2021-05-11T15:32:11Z</dcterms:created>
  <dcterms:modified xsi:type="dcterms:W3CDTF">2021-06-16T12:37:12Z</dcterms:modified>
</cp:coreProperties>
</file>