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8" r:id="rId8"/>
    <p:sldId id="269" r:id="rId9"/>
    <p:sldId id="270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yh.org.uk\data\NELCCG\Care%20Service%20Delivery%20&amp;%20Redesign\Primary%20Care\Strategy\Accreditation%20&amp;%20Education\Reception%20+%20Admin%20training\Care%20Navigation\Data%20and%20Reports\Database\NEL-Care%20Navigation%20Dashboard-Without%20traig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[NEL-Care Navigation Dashboard-Without traige.xlsx]Signposted to Pivots!PivotTable3</c:name>
    <c:fmtId val="10"/>
  </c:pivotSource>
  <c:chart>
    <c:title>
      <c:tx>
        <c:strRef>
          <c:f>'Signposted to Pivots'!$A$42</c:f>
          <c:strCache>
            <c:ptCount val="1"/>
            <c:pt idx="0">
              <c:v>Signposts per Service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</c:pivotFmt>
      <c:pivotFmt>
        <c:idx val="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6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7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8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9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  <c:pivotFmt>
        <c:idx val="1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'Signposted to Pivots'!$A$42</c:f>
              <c:strCache>
                <c:ptCount val="1"/>
                <c:pt idx="0">
                  <c:v>Accepted Signpost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'Signposted to Pivots'!$A$42</c:f>
              <c:strCache>
                <c:ptCount val="10"/>
                <c:pt idx="0">
                  <c:v>HCA</c:v>
                </c:pt>
                <c:pt idx="1">
                  <c:v>Nurse</c:v>
                </c:pt>
                <c:pt idx="2">
                  <c:v>ANP</c:v>
                </c:pt>
                <c:pt idx="3">
                  <c:v>Community Pharmacy</c:v>
                </c:pt>
                <c:pt idx="4">
                  <c:v>Pharmacist in GP</c:v>
                </c:pt>
                <c:pt idx="5">
                  <c:v>Health &amp; Wellbeing</c:v>
                </c:pt>
                <c:pt idx="6">
                  <c:v>Sexual Health</c:v>
                </c:pt>
                <c:pt idx="7">
                  <c:v>IAPT</c:v>
                </c:pt>
                <c:pt idx="8">
                  <c:v>BP</c:v>
                </c:pt>
                <c:pt idx="9">
                  <c:v>BPAS</c:v>
                </c:pt>
              </c:strCache>
            </c:strRef>
          </c:cat>
          <c:val>
            <c:numRef>
              <c:f>'Signposted to Pivots'!$A$42</c:f>
              <c:numCache>
                <c:formatCode>General</c:formatCode>
                <c:ptCount val="10"/>
                <c:pt idx="0">
                  <c:v>3739</c:v>
                </c:pt>
                <c:pt idx="1">
                  <c:v>3595</c:v>
                </c:pt>
                <c:pt idx="2">
                  <c:v>1267</c:v>
                </c:pt>
                <c:pt idx="3">
                  <c:v>922</c:v>
                </c:pt>
                <c:pt idx="4">
                  <c:v>855</c:v>
                </c:pt>
                <c:pt idx="5">
                  <c:v>124</c:v>
                </c:pt>
                <c:pt idx="6">
                  <c:v>99</c:v>
                </c:pt>
                <c:pt idx="7">
                  <c:v>55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2B-43EA-9441-B6337E1CC9A6}"/>
            </c:ext>
          </c:extLst>
        </c:ser>
        <c:ser>
          <c:idx val="1"/>
          <c:order val="1"/>
          <c:tx>
            <c:strRef>
              <c:f>'Signposted to Pivots'!$A$42</c:f>
              <c:strCache>
                <c:ptCount val="1"/>
                <c:pt idx="0">
                  <c:v>Rejected Signpost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'Signposted to Pivots'!$A$42</c:f>
              <c:strCache>
                <c:ptCount val="10"/>
                <c:pt idx="0">
                  <c:v>HCA</c:v>
                </c:pt>
                <c:pt idx="1">
                  <c:v>Nurse</c:v>
                </c:pt>
                <c:pt idx="2">
                  <c:v>ANP</c:v>
                </c:pt>
                <c:pt idx="3">
                  <c:v>Community Pharmacy</c:v>
                </c:pt>
                <c:pt idx="4">
                  <c:v>Pharmacist in GP</c:v>
                </c:pt>
                <c:pt idx="5">
                  <c:v>Health &amp; Wellbeing</c:v>
                </c:pt>
                <c:pt idx="6">
                  <c:v>Sexual Health</c:v>
                </c:pt>
                <c:pt idx="7">
                  <c:v>IAPT</c:v>
                </c:pt>
                <c:pt idx="8">
                  <c:v>BP</c:v>
                </c:pt>
                <c:pt idx="9">
                  <c:v>BPAS</c:v>
                </c:pt>
              </c:strCache>
            </c:strRef>
          </c:cat>
          <c:val>
            <c:numRef>
              <c:f>'Signposted to Pivots'!$A$42</c:f>
              <c:numCache>
                <c:formatCode>General</c:formatCode>
                <c:ptCount val="10"/>
                <c:pt idx="0">
                  <c:v>5</c:v>
                </c:pt>
                <c:pt idx="1">
                  <c:v>9</c:v>
                </c:pt>
                <c:pt idx="2">
                  <c:v>33</c:v>
                </c:pt>
                <c:pt idx="3">
                  <c:v>13</c:v>
                </c:pt>
                <c:pt idx="4">
                  <c:v>9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2B-43EA-9441-B6337E1CC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05941376"/>
        <c:axId val="209905536"/>
      </c:barChart>
      <c:catAx>
        <c:axId val="20594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05536"/>
        <c:crosses val="autoZero"/>
        <c:auto val="1"/>
        <c:lblAlgn val="ctr"/>
        <c:lblOffset val="100"/>
        <c:noMultiLvlLbl val="0"/>
      </c:catAx>
      <c:valAx>
        <c:axId val="20990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4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8691" y="2126107"/>
            <a:ext cx="6706616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72"/>
            <a:ext cx="9143999" cy="68564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51282"/>
            <a:ext cx="807211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642"/>
            <a:ext cx="8072119" cy="3636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92630" marR="5080" indent="-1980564">
              <a:lnSpc>
                <a:spcPct val="100000"/>
              </a:lnSpc>
              <a:spcBef>
                <a:spcPts val="105"/>
              </a:spcBef>
            </a:pPr>
            <a:r>
              <a:rPr dirty="0"/>
              <a:t>Primary </a:t>
            </a:r>
            <a:r>
              <a:rPr spc="-10" dirty="0"/>
              <a:t>Care </a:t>
            </a:r>
            <a:r>
              <a:rPr spc="-5" dirty="0"/>
              <a:t>Commissioning </a:t>
            </a:r>
            <a:r>
              <a:rPr spc="-15" dirty="0"/>
              <a:t>Committee  </a:t>
            </a:r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May 20</a:t>
            </a:r>
            <a:r>
              <a:rPr sz="3200" spc="-5" dirty="0" smtClean="0"/>
              <a:t>19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1981200" y="3352800"/>
            <a:ext cx="5062220" cy="2364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3800" b="1" spc="-5" dirty="0" smtClean="0">
                <a:latin typeface="Calibri"/>
                <a:cs typeface="Calibri"/>
              </a:rPr>
              <a:t>Primary Care Strategy: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800" spc="-5" dirty="0" smtClean="0">
                <a:latin typeface="Calibri"/>
                <a:cs typeface="Calibri"/>
              </a:rPr>
              <a:t>G</a:t>
            </a:r>
            <a:r>
              <a:rPr lang="en-GB" sz="3800" spc="-5" dirty="0" smtClean="0">
                <a:latin typeface="Calibri"/>
                <a:cs typeface="Calibri"/>
              </a:rPr>
              <a:t>eneral </a:t>
            </a:r>
            <a:r>
              <a:rPr sz="3800" spc="-5" dirty="0" smtClean="0">
                <a:latin typeface="Calibri"/>
                <a:cs typeface="Calibri"/>
              </a:rPr>
              <a:t>P</a:t>
            </a:r>
            <a:r>
              <a:rPr lang="en-GB" sz="3800" spc="-5" dirty="0" smtClean="0">
                <a:latin typeface="Calibri"/>
                <a:cs typeface="Calibri"/>
              </a:rPr>
              <a:t>ractice Transformation and Initiatives </a:t>
            </a:r>
            <a:r>
              <a:rPr sz="3800" spc="-15" dirty="0" smtClean="0">
                <a:latin typeface="Calibri"/>
                <a:cs typeface="Calibri"/>
              </a:rPr>
              <a:t>Update</a:t>
            </a:r>
            <a:endParaRPr sz="3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534"/>
            <a:ext cx="341820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</a:t>
            </a:r>
            <a:r>
              <a:rPr sz="4000" dirty="0"/>
              <a:t>o</a:t>
            </a:r>
            <a:r>
              <a:rPr sz="4000" spc="-5" dirty="0"/>
              <a:t>r</a:t>
            </a:r>
            <a:r>
              <a:rPr sz="4000" spc="-60" dirty="0"/>
              <a:t>r</a:t>
            </a:r>
            <a:r>
              <a:rPr sz="4000" spc="-5" dirty="0"/>
              <a:t>espond</a:t>
            </a:r>
            <a:r>
              <a:rPr sz="4000" dirty="0"/>
              <a:t>e</a:t>
            </a:r>
            <a:r>
              <a:rPr sz="4000" spc="-10" dirty="0"/>
              <a:t>nce  Management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4000"/>
            <a:ext cx="7973695" cy="49584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 smtClean="0">
                <a:latin typeface="Calibri"/>
                <a:cs typeface="Calibri"/>
              </a:rPr>
              <a:t>Refresher </a:t>
            </a:r>
            <a:r>
              <a:rPr sz="3200" spc="-10" dirty="0" smtClean="0">
                <a:latin typeface="Calibri"/>
                <a:cs typeface="Calibri"/>
              </a:rPr>
              <a:t>training</a:t>
            </a:r>
            <a:r>
              <a:rPr lang="en-GB" sz="3200" spc="-10" dirty="0" smtClean="0">
                <a:latin typeface="Calibri"/>
                <a:cs typeface="Calibri"/>
              </a:rPr>
              <a:t> for: </a:t>
            </a:r>
          </a:p>
          <a:p>
            <a:pPr marL="812800" marR="5080" lvl="1" indent="-342900" algn="just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200" spc="-10" dirty="0" smtClean="0">
                <a:latin typeface="Calibri"/>
                <a:cs typeface="Calibri"/>
              </a:rPr>
              <a:t>Administrators – April-June 2019</a:t>
            </a:r>
          </a:p>
          <a:p>
            <a:pPr marL="812800" marR="5080" lvl="1" indent="-342900" algn="just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200" spc="-10" dirty="0" smtClean="0">
                <a:latin typeface="Calibri"/>
                <a:cs typeface="Calibri"/>
              </a:rPr>
              <a:t>Team Leaders - July </a:t>
            </a:r>
            <a:r>
              <a:rPr sz="3200" dirty="0" smtClean="0">
                <a:latin typeface="Calibri"/>
                <a:cs typeface="Calibri"/>
              </a:rPr>
              <a:t>2019 </a:t>
            </a:r>
            <a:endParaRPr lang="en-GB" sz="3200" dirty="0" smtClean="0">
              <a:latin typeface="Calibri"/>
              <a:cs typeface="Calibri"/>
            </a:endParaRPr>
          </a:p>
          <a:p>
            <a:pPr marL="469900" marR="5080" indent="-457200" algn="just">
              <a:spcBef>
                <a:spcPts val="77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GB" sz="3200" spc="-20" dirty="0" smtClean="0">
                <a:latin typeface="Calibri"/>
                <a:cs typeface="Calibri"/>
              </a:rPr>
              <a:t>In-practice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lang="en-GB" sz="3200" dirty="0" smtClean="0">
                <a:latin typeface="Calibri"/>
                <a:cs typeface="Calibri"/>
              </a:rPr>
              <a:t>implementation support session by</a:t>
            </a:r>
            <a:r>
              <a:rPr sz="3200" spc="-15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lang="en-GB" sz="3200" spc="50" dirty="0" smtClean="0">
                <a:latin typeface="Calibri"/>
                <a:cs typeface="Calibri"/>
              </a:rPr>
              <a:t>training </a:t>
            </a:r>
            <a:r>
              <a:rPr lang="en-GB" sz="3200" spc="-45" dirty="0" smtClean="0">
                <a:latin typeface="Calibri"/>
                <a:cs typeface="Calibri"/>
              </a:rPr>
              <a:t>p</a:t>
            </a:r>
            <a:r>
              <a:rPr sz="3200" spc="-45" dirty="0" err="1" smtClean="0">
                <a:latin typeface="Calibri"/>
                <a:cs typeface="Calibri"/>
              </a:rPr>
              <a:t>rovider</a:t>
            </a:r>
            <a:endParaRPr lang="en-GB" sz="3200" spc="-45" dirty="0" smtClean="0">
              <a:latin typeface="Calibri"/>
              <a:cs typeface="Calibri"/>
            </a:endParaRPr>
          </a:p>
          <a:p>
            <a:pPr marL="927100" marR="5080" lvl="1" indent="-457200" algn="just">
              <a:spcBef>
                <a:spcPts val="77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GB" sz="3200" spc="-45" dirty="0" smtClean="0">
                <a:latin typeface="Calibri"/>
                <a:cs typeface="Calibri"/>
              </a:rPr>
              <a:t>12 practices have already signed up to take advantage of this.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200" spc="-45" dirty="0" smtClean="0">
                <a:latin typeface="Calibri"/>
                <a:cs typeface="Calibri"/>
              </a:rPr>
              <a:t>Survey in development to measure impact on GP </a:t>
            </a:r>
            <a:r>
              <a:rPr lang="en-GB" sz="3200" spc="-45" dirty="0" smtClean="0">
                <a:latin typeface="Calibri"/>
                <a:cs typeface="Calibri"/>
              </a:rPr>
              <a:t>time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1282"/>
            <a:ext cx="40493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Apex </a:t>
            </a:r>
            <a:r>
              <a:rPr spc="-5" dirty="0"/>
              <a:t>Insights</a:t>
            </a:r>
            <a:r>
              <a:rPr spc="-35" dirty="0"/>
              <a:t> </a:t>
            </a:r>
            <a:r>
              <a:rPr spc="-15" dirty="0"/>
              <a:t>tool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538084" cy="3173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Calibri"/>
                <a:cs typeface="Calibri"/>
              </a:rPr>
              <a:t>Tool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5" dirty="0">
                <a:latin typeface="Calibri"/>
                <a:cs typeface="Calibri"/>
              </a:rPr>
              <a:t>help support capacity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demand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0" dirty="0">
                <a:latin typeface="Calibri"/>
                <a:cs typeface="Calibri"/>
              </a:rPr>
              <a:t>workforce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planning.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200" spc="-15" dirty="0" smtClean="0">
                <a:latin typeface="Calibri"/>
                <a:cs typeface="Calibri"/>
              </a:rPr>
              <a:t>NHSE advised </a:t>
            </a:r>
            <a:r>
              <a:rPr lang="en-GB" sz="3200" dirty="0" smtClean="0"/>
              <a:t>pause </a:t>
            </a:r>
            <a:r>
              <a:rPr lang="en-GB" sz="3200" dirty="0"/>
              <a:t>to the roll </a:t>
            </a:r>
            <a:r>
              <a:rPr lang="en-GB" sz="3200" dirty="0" smtClean="0"/>
              <a:t>out as at 16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May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3200" dirty="0" smtClean="0"/>
              <a:t>Further </a:t>
            </a:r>
            <a:r>
              <a:rPr lang="en-GB" sz="3200" dirty="0"/>
              <a:t>updated </a:t>
            </a:r>
            <a:r>
              <a:rPr lang="en-GB" sz="3200" dirty="0" smtClean="0"/>
              <a:t>awaited – due end May 2019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295400"/>
            <a:ext cx="8051800" cy="560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31800" indent="-35496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Northern </a:t>
            </a:r>
            <a:r>
              <a:rPr sz="3200" spc="-10" dirty="0">
                <a:latin typeface="Calibri"/>
                <a:cs typeface="Calibri"/>
              </a:rPr>
              <a:t>Lincolnshire </a:t>
            </a:r>
            <a:r>
              <a:rPr sz="3200" spc="-15" dirty="0">
                <a:latin typeface="Calibri"/>
                <a:cs typeface="Calibri"/>
              </a:rPr>
              <a:t>CCG </a:t>
            </a:r>
            <a:r>
              <a:rPr sz="3200" spc="-55" dirty="0">
                <a:latin typeface="Calibri"/>
                <a:cs typeface="Calibri"/>
              </a:rPr>
              <a:t>Taster </a:t>
            </a:r>
            <a:r>
              <a:rPr sz="3200" spc="-20" dirty="0">
                <a:latin typeface="Calibri"/>
                <a:cs typeface="Calibri"/>
              </a:rPr>
              <a:t>weekend </a:t>
            </a:r>
            <a:r>
              <a:rPr sz="3200" dirty="0">
                <a:latin typeface="Calibri"/>
                <a:cs typeface="Calibri"/>
              </a:rPr>
              <a:t>-  </a:t>
            </a:r>
            <a:r>
              <a:rPr sz="3200" spc="-5" dirty="0">
                <a:latin typeface="Calibri"/>
                <a:cs typeface="Calibri"/>
              </a:rPr>
              <a:t>8th-10th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March</a:t>
            </a:r>
            <a:r>
              <a:rPr lang="en-GB" sz="3200" spc="-10" dirty="0" smtClean="0">
                <a:latin typeface="Calibri"/>
                <a:cs typeface="Calibri"/>
              </a:rPr>
              <a:t> 2019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8 </a:t>
            </a:r>
            <a:r>
              <a:rPr sz="3200" spc="-20" dirty="0">
                <a:latin typeface="Calibri"/>
                <a:cs typeface="Calibri"/>
              </a:rPr>
              <a:t>GPs </a:t>
            </a:r>
            <a:r>
              <a:rPr sz="3200" spc="-15" dirty="0">
                <a:latin typeface="Calibri"/>
                <a:cs typeface="Calibri"/>
              </a:rPr>
              <a:t>attended from </a:t>
            </a:r>
            <a:r>
              <a:rPr lang="en-GB" sz="3200" spc="-5" dirty="0" smtClean="0">
                <a:latin typeface="Calibri"/>
                <a:cs typeface="Calibri"/>
              </a:rPr>
              <a:t>Spain</a:t>
            </a:r>
          </a:p>
          <a:p>
            <a:pPr marL="812800" lvl="1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1600" dirty="0"/>
              <a:t>Of the 8 candidates who visited the recent weekend, all remain engaged with </a:t>
            </a:r>
            <a:r>
              <a:rPr lang="en-GB" sz="1600" dirty="0" smtClean="0"/>
              <a:t>the programme, </a:t>
            </a:r>
            <a:r>
              <a:rPr lang="en-GB" sz="1600" dirty="0"/>
              <a:t>2 are now accessing language and clinical support sessions with a further 4 planning to access language support a little later in the year </a:t>
            </a:r>
            <a:endParaRPr sz="16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3 </a:t>
            </a:r>
            <a:r>
              <a:rPr sz="3200" spc="-20" dirty="0">
                <a:latin typeface="Calibri"/>
                <a:cs typeface="Calibri"/>
              </a:rPr>
              <a:t>GPs </a:t>
            </a:r>
            <a:r>
              <a:rPr sz="3200" spc="-15" dirty="0">
                <a:latin typeface="Calibri"/>
                <a:cs typeface="Calibri"/>
              </a:rPr>
              <a:t>spent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25" dirty="0">
                <a:latin typeface="Calibri"/>
                <a:cs typeface="Calibri"/>
              </a:rPr>
              <a:t>day </a:t>
            </a:r>
            <a:r>
              <a:rPr sz="3200" dirty="0">
                <a:latin typeface="Calibri"/>
                <a:cs typeface="Calibri"/>
              </a:rPr>
              <a:t>in NEL </a:t>
            </a:r>
            <a:r>
              <a:rPr sz="3200" spc="-5" dirty="0">
                <a:latin typeface="Calibri"/>
                <a:cs typeface="Calibri"/>
              </a:rPr>
              <a:t>Practices </a:t>
            </a:r>
            <a:endParaRPr lang="en-GB" sz="3200" spc="-5" dirty="0" smtClean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765"/>
              </a:spcBef>
              <a:tabLst>
                <a:tab pos="354965" algn="l"/>
                <a:tab pos="355600" algn="l"/>
              </a:tabLst>
            </a:pPr>
            <a:endParaRPr lang="en-GB" sz="3200" spc="-1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GB" sz="3200" spc="-1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GB" sz="3200" spc="-1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199" y="133658"/>
            <a:ext cx="5242823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600" spc="-10" dirty="0"/>
              <a:t>International</a:t>
            </a:r>
            <a:r>
              <a:rPr sz="3600" spc="-114" dirty="0"/>
              <a:t> </a:t>
            </a:r>
            <a:r>
              <a:rPr sz="3600" spc="-5" dirty="0"/>
              <a:t>GP  </a:t>
            </a:r>
            <a:r>
              <a:rPr sz="3600" spc="-15" dirty="0"/>
              <a:t>Recruitment</a:t>
            </a:r>
            <a:endParaRPr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177" y="4419600"/>
            <a:ext cx="2433846" cy="236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295400"/>
            <a:ext cx="8382000" cy="5983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765"/>
              </a:spcBef>
              <a:tabLst>
                <a:tab pos="354965" algn="l"/>
                <a:tab pos="355600" algn="l"/>
              </a:tabLst>
            </a:pPr>
            <a:r>
              <a:rPr lang="en-GB" sz="3200" spc="-5" dirty="0" smtClean="0">
                <a:latin typeface="Calibri"/>
                <a:cs typeface="Calibri"/>
              </a:rPr>
              <a:t>Evaluation points from weekend</a:t>
            </a:r>
            <a:r>
              <a:rPr lang="en-GB" sz="3200" spc="-5" dirty="0" smtClean="0">
                <a:latin typeface="Calibri"/>
                <a:cs typeface="Calibri"/>
              </a:rPr>
              <a:t>:</a:t>
            </a:r>
            <a:endParaRPr lang="en-GB" sz="3200" spc="-10" dirty="0" smtClean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How </a:t>
            </a:r>
            <a:r>
              <a:rPr lang="en-GB" sz="2400" b="1" dirty="0"/>
              <a:t>committed are you to coming to work in </a:t>
            </a:r>
            <a:r>
              <a:rPr lang="en-GB" sz="2400" b="1" dirty="0" smtClean="0"/>
              <a:t> North </a:t>
            </a:r>
            <a:r>
              <a:rPr lang="en-GB" sz="2400" b="1" dirty="0"/>
              <a:t>and North East Lincolnshire? </a:t>
            </a:r>
            <a:endParaRPr lang="en-GB" sz="2400" dirty="0"/>
          </a:p>
          <a:p>
            <a:r>
              <a:rPr lang="en-GB" sz="2400" dirty="0" smtClean="0"/>
              <a:t>             </a:t>
            </a:r>
            <a:r>
              <a:rPr lang="en-GB" sz="2400" dirty="0" smtClean="0"/>
              <a:t>      </a:t>
            </a:r>
            <a:r>
              <a:rPr lang="en-GB" sz="2400" dirty="0" smtClean="0"/>
              <a:t>66</a:t>
            </a:r>
            <a:r>
              <a:rPr lang="en-GB" sz="2400" dirty="0"/>
              <a:t>% (4) reported ‘very likely’ </a:t>
            </a:r>
          </a:p>
          <a:p>
            <a:r>
              <a:rPr lang="en-GB" sz="2400" dirty="0" smtClean="0"/>
              <a:t>                   33</a:t>
            </a:r>
            <a:r>
              <a:rPr lang="en-GB" sz="2400" dirty="0"/>
              <a:t>% (2) reported ‘likely’ 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Thinking </a:t>
            </a:r>
            <a:r>
              <a:rPr lang="en-GB" sz="2400" b="1" dirty="0"/>
              <a:t>about the IGP you hosted, would you offer them employment providing you had a vacancy at the time they are ready to come to the UK? </a:t>
            </a:r>
            <a:endParaRPr lang="en-GB" sz="2400" dirty="0"/>
          </a:p>
          <a:p>
            <a:pPr lvl="1"/>
            <a:r>
              <a:rPr lang="en-GB" sz="2400" dirty="0"/>
              <a:t>5 of the 7 the practices who responded stated they would offer their host candidate employment in the practice. </a:t>
            </a:r>
            <a:endParaRPr lang="en-GB" sz="2400" spc="-1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GB" sz="3200" spc="-1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GB" sz="3200" spc="-1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54440"/>
            <a:ext cx="45720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600" spc="-10" dirty="0"/>
              <a:t>International</a:t>
            </a:r>
            <a:r>
              <a:rPr sz="3600" spc="-114" dirty="0"/>
              <a:t> </a:t>
            </a:r>
            <a:r>
              <a:rPr sz="3600" spc="-5" dirty="0"/>
              <a:t>GP  </a:t>
            </a:r>
            <a:r>
              <a:rPr sz="3600" spc="-15" dirty="0"/>
              <a:t>Recruitment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42692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1282"/>
            <a:ext cx="47421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Online</a:t>
            </a:r>
            <a:r>
              <a:rPr spc="-30" dirty="0"/>
              <a:t> </a:t>
            </a:r>
            <a:r>
              <a:rPr spc="-10" dirty="0"/>
              <a:t>Consultations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000"/>
            <a:ext cx="7990205" cy="4476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025650" algn="l"/>
                <a:tab pos="2492375" algn="l"/>
                <a:tab pos="4108450" algn="l"/>
                <a:tab pos="4902200" algn="l"/>
                <a:tab pos="6320155" algn="l"/>
                <a:tab pos="6906895" algn="l"/>
              </a:tabLst>
            </a:pPr>
            <a:r>
              <a:rPr lang="en-GB" sz="2900" dirty="0" smtClean="0">
                <a:latin typeface="Calibri"/>
                <a:cs typeface="Calibri"/>
              </a:rPr>
              <a:t>7 SystmOne </a:t>
            </a:r>
            <a:r>
              <a:rPr sz="2900" spc="-5" dirty="0" smtClean="0">
                <a:latin typeface="Calibri"/>
                <a:cs typeface="Calibri"/>
              </a:rPr>
              <a:t>p</a:t>
            </a:r>
            <a:r>
              <a:rPr sz="2900" spc="-70" dirty="0" smtClean="0">
                <a:latin typeface="Calibri"/>
                <a:cs typeface="Calibri"/>
              </a:rPr>
              <a:t>r</a:t>
            </a:r>
            <a:r>
              <a:rPr sz="2900" dirty="0" smtClean="0">
                <a:latin typeface="Calibri"/>
                <a:cs typeface="Calibri"/>
              </a:rPr>
              <a:t>acti</a:t>
            </a:r>
            <a:r>
              <a:rPr sz="2900" spc="-10" dirty="0" smtClean="0">
                <a:latin typeface="Calibri"/>
                <a:cs typeface="Calibri"/>
              </a:rPr>
              <a:t>c</a:t>
            </a:r>
            <a:r>
              <a:rPr sz="2900" dirty="0" smtClean="0">
                <a:latin typeface="Calibri"/>
                <a:cs typeface="Calibri"/>
              </a:rPr>
              <a:t>es</a:t>
            </a:r>
            <a:r>
              <a:rPr lang="en-GB" sz="2900" dirty="0" smtClean="0">
                <a:latin typeface="Calibri"/>
                <a:cs typeface="Calibri"/>
              </a:rPr>
              <a:t> </a:t>
            </a:r>
            <a:r>
              <a:rPr sz="2900" dirty="0" smtClean="0">
                <a:latin typeface="Calibri"/>
                <a:cs typeface="Calibri"/>
              </a:rPr>
              <a:t>li</a:t>
            </a:r>
            <a:r>
              <a:rPr sz="2900" spc="-35" dirty="0" smtClean="0">
                <a:latin typeface="Calibri"/>
                <a:cs typeface="Calibri"/>
              </a:rPr>
              <a:t>v</a:t>
            </a:r>
            <a:r>
              <a:rPr sz="2900" dirty="0" smtClean="0">
                <a:latin typeface="Calibri"/>
                <a:cs typeface="Calibri"/>
              </a:rPr>
              <a:t>e</a:t>
            </a:r>
            <a:r>
              <a:rPr lang="en-GB" sz="2900" dirty="0" smtClean="0">
                <a:latin typeface="Calibri"/>
                <a:cs typeface="Calibri"/>
              </a:rPr>
              <a:t> </a:t>
            </a:r>
            <a:r>
              <a:rPr sz="2900" spc="-10" dirty="0" smtClean="0">
                <a:latin typeface="Calibri"/>
                <a:cs typeface="Calibri"/>
              </a:rPr>
              <a:t>(</a:t>
            </a:r>
            <a:r>
              <a:rPr lang="en-GB" sz="2900" spc="-10" dirty="0" smtClean="0">
                <a:latin typeface="Calibri"/>
                <a:cs typeface="Calibri"/>
              </a:rPr>
              <a:t>equates to 59,173</a:t>
            </a:r>
            <a:r>
              <a:rPr lang="en-GB" sz="2900" dirty="0" smtClean="0">
                <a:latin typeface="Calibri"/>
                <a:cs typeface="Calibri"/>
              </a:rPr>
              <a:t> </a:t>
            </a:r>
            <a:r>
              <a:rPr sz="2900" dirty="0" smtClean="0">
                <a:latin typeface="Calibri"/>
                <a:cs typeface="Calibri"/>
              </a:rPr>
              <a:t>of</a:t>
            </a:r>
            <a:r>
              <a:rPr lang="en-GB" sz="2900" dirty="0" smtClean="0">
                <a:latin typeface="Calibri"/>
                <a:cs typeface="Calibri"/>
              </a:rPr>
              <a:t> the </a:t>
            </a:r>
            <a:r>
              <a:rPr sz="2900" spc="-5" dirty="0" smtClean="0">
                <a:latin typeface="Calibri"/>
                <a:cs typeface="Calibri"/>
              </a:rPr>
              <a:t>p</a:t>
            </a:r>
            <a:r>
              <a:rPr sz="2900" spc="-30" dirty="0" smtClean="0">
                <a:latin typeface="Calibri"/>
                <a:cs typeface="Calibri"/>
              </a:rPr>
              <a:t>a</a:t>
            </a:r>
            <a:r>
              <a:rPr sz="2900" spc="-15" dirty="0" smtClean="0">
                <a:latin typeface="Calibri"/>
                <a:cs typeface="Calibri"/>
              </a:rPr>
              <a:t>t</a:t>
            </a:r>
            <a:r>
              <a:rPr sz="2900" dirty="0" smtClean="0">
                <a:latin typeface="Calibri"/>
                <a:cs typeface="Calibri"/>
              </a:rPr>
              <a:t>i</a:t>
            </a:r>
            <a:r>
              <a:rPr sz="2900" spc="-15" dirty="0" smtClean="0">
                <a:latin typeface="Calibri"/>
                <a:cs typeface="Calibri"/>
              </a:rPr>
              <a:t>e</a:t>
            </a:r>
            <a:r>
              <a:rPr sz="2900" spc="-30" dirty="0" smtClean="0">
                <a:latin typeface="Calibri"/>
                <a:cs typeface="Calibri"/>
              </a:rPr>
              <a:t>n</a:t>
            </a:r>
            <a:r>
              <a:rPr sz="2900" dirty="0" smtClean="0">
                <a:latin typeface="Calibri"/>
                <a:cs typeface="Calibri"/>
              </a:rPr>
              <a:t>t  </a:t>
            </a:r>
            <a:r>
              <a:rPr sz="2900" spc="-5" dirty="0" smtClean="0">
                <a:latin typeface="Calibri"/>
                <a:cs typeface="Calibri"/>
              </a:rPr>
              <a:t>population)</a:t>
            </a:r>
            <a:endParaRPr lang="en-GB" sz="2900" spc="-5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025650" algn="l"/>
                <a:tab pos="2492375" algn="l"/>
                <a:tab pos="4108450" algn="l"/>
                <a:tab pos="4902200" algn="l"/>
                <a:tab pos="6320155" algn="l"/>
                <a:tab pos="6906895" algn="l"/>
              </a:tabLst>
            </a:pPr>
            <a:r>
              <a:rPr lang="en-GB" sz="2900" dirty="0" smtClean="0">
                <a:latin typeface="Calibri"/>
                <a:cs typeface="Calibri"/>
              </a:rPr>
              <a:t>9</a:t>
            </a:r>
            <a:r>
              <a:rPr sz="2900" dirty="0" smtClean="0">
                <a:latin typeface="Calibri"/>
                <a:cs typeface="Calibri"/>
              </a:rPr>
              <a:t> </a:t>
            </a:r>
            <a:r>
              <a:rPr sz="2900" spc="-10" dirty="0" smtClean="0">
                <a:latin typeface="Calibri"/>
                <a:cs typeface="Calibri"/>
              </a:rPr>
              <a:t>practice</a:t>
            </a:r>
            <a:r>
              <a:rPr lang="en-GB" sz="2900" spc="-10" dirty="0" smtClean="0">
                <a:latin typeface="Calibri"/>
                <a:cs typeface="Calibri"/>
              </a:rPr>
              <a:t>s</a:t>
            </a:r>
            <a:r>
              <a:rPr sz="2900" spc="-10" dirty="0" smtClean="0">
                <a:latin typeface="Calibri"/>
                <a:cs typeface="Calibri"/>
              </a:rPr>
              <a:t> </a:t>
            </a:r>
            <a:r>
              <a:rPr lang="en-GB" sz="2900" spc="-5" dirty="0" smtClean="0">
                <a:latin typeface="Calibri"/>
                <a:cs typeface="Calibri"/>
              </a:rPr>
              <a:t>scheduled</a:t>
            </a:r>
            <a:r>
              <a:rPr sz="2900" spc="-5" dirty="0" smtClean="0">
                <a:latin typeface="Calibri"/>
                <a:cs typeface="Calibri"/>
              </a:rPr>
              <a:t> </a:t>
            </a:r>
            <a:r>
              <a:rPr sz="2900" spc="-15" dirty="0" smtClean="0">
                <a:latin typeface="Calibri"/>
                <a:cs typeface="Calibri"/>
              </a:rPr>
              <a:t>to </a:t>
            </a:r>
            <a:r>
              <a:rPr sz="2900" dirty="0" smtClean="0">
                <a:latin typeface="Calibri"/>
                <a:cs typeface="Calibri"/>
              </a:rPr>
              <a:t>launch </a:t>
            </a:r>
            <a:r>
              <a:rPr lang="en-GB" sz="2900" dirty="0" smtClean="0">
                <a:latin typeface="Calibri"/>
                <a:cs typeface="Calibri"/>
              </a:rPr>
              <a:t>in May/June and the remaining 5 SystmOne practices committed to launch by September 2019 (equates to a further 71,348 of the patient population</a:t>
            </a:r>
            <a:r>
              <a:rPr lang="en-GB" sz="2900" dirty="0" smtClean="0">
                <a:latin typeface="Calibri"/>
                <a:cs typeface="Calibri"/>
              </a:rPr>
              <a:t>)</a:t>
            </a: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025650" algn="l"/>
                <a:tab pos="2492375" algn="l"/>
                <a:tab pos="4108450" algn="l"/>
                <a:tab pos="4902200" algn="l"/>
                <a:tab pos="6320155" algn="l"/>
                <a:tab pos="6906895" algn="l"/>
              </a:tabLst>
            </a:pPr>
            <a:r>
              <a:rPr lang="en-GB" sz="2900" dirty="0" smtClean="0">
                <a:latin typeface="Calibri"/>
                <a:cs typeface="Calibri"/>
              </a:rPr>
              <a:t>77% coverage of the population by September 2019</a:t>
            </a:r>
            <a:endParaRPr lang="en-GB" sz="2900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025650" algn="l"/>
                <a:tab pos="2492375" algn="l"/>
                <a:tab pos="4108450" algn="l"/>
                <a:tab pos="4902200" algn="l"/>
                <a:tab pos="6320155" algn="l"/>
                <a:tab pos="6906895" algn="l"/>
              </a:tabLst>
            </a:pPr>
            <a:r>
              <a:rPr lang="en-GB" sz="2900" dirty="0" smtClean="0">
                <a:latin typeface="Calibri"/>
                <a:cs typeface="Calibri"/>
              </a:rPr>
              <a:t>CCG will launch a promotional campaign to publicise widely to patients in September 2019</a:t>
            </a:r>
            <a:r>
              <a:rPr lang="en-GB" sz="2900" dirty="0" smtClean="0">
                <a:latin typeface="Calibri"/>
                <a:cs typeface="Calibri"/>
              </a:rPr>
              <a:t>.</a:t>
            </a:r>
            <a:endParaRPr sz="29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1282"/>
            <a:ext cx="45237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Online</a:t>
            </a:r>
            <a:r>
              <a:rPr spc="-40" dirty="0"/>
              <a:t> </a:t>
            </a:r>
            <a:r>
              <a:rPr spc="-10" dirty="0"/>
              <a:t>Consultation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51279"/>
            <a:ext cx="7989570" cy="69063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lang="en-GB" sz="2800" dirty="0">
                <a:cs typeface="Calibri"/>
              </a:rPr>
              <a:t>CCG working </a:t>
            </a:r>
            <a:r>
              <a:rPr lang="en-GB" sz="2800" dirty="0" smtClean="0">
                <a:cs typeface="Calibri"/>
              </a:rPr>
              <a:t>with STP on introducing </a:t>
            </a:r>
            <a:r>
              <a:rPr lang="en-GB" sz="2800" dirty="0">
                <a:cs typeface="Calibri"/>
              </a:rPr>
              <a:t>a clinical code in </a:t>
            </a:r>
            <a:r>
              <a:rPr lang="en-GB" sz="2800" dirty="0" err="1">
                <a:cs typeface="Calibri"/>
              </a:rPr>
              <a:t>SystmOne</a:t>
            </a:r>
            <a:r>
              <a:rPr lang="en-GB" sz="2800" dirty="0">
                <a:cs typeface="Calibri"/>
              </a:rPr>
              <a:t> to link incoming consultations to episodes of </a:t>
            </a:r>
            <a:r>
              <a:rPr lang="en-GB" sz="2800" dirty="0" smtClean="0">
                <a:cs typeface="Calibri"/>
              </a:rPr>
              <a:t>care, </a:t>
            </a:r>
            <a:r>
              <a:rPr lang="en-GB" sz="2800" dirty="0">
                <a:cs typeface="Calibri"/>
              </a:rPr>
              <a:t>with a view to measuring the </a:t>
            </a:r>
            <a:r>
              <a:rPr lang="en-GB" sz="2800" dirty="0" smtClean="0">
                <a:cs typeface="Calibri"/>
              </a:rPr>
              <a:t>impact</a:t>
            </a:r>
            <a:endParaRPr lang="en-GB" sz="2800" dirty="0"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en-GB" sz="2800" spc="-5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lang="en-GB" sz="2800" spc="-5" dirty="0" smtClean="0">
                <a:latin typeface="Calibri"/>
                <a:cs typeface="Calibri"/>
              </a:rPr>
              <a:t>Currently </a:t>
            </a:r>
            <a:r>
              <a:rPr sz="2800" spc="-5" dirty="0" smtClean="0">
                <a:latin typeface="Calibri"/>
                <a:cs typeface="Calibri"/>
              </a:rPr>
              <a:t>Pilot </a:t>
            </a:r>
            <a:r>
              <a:rPr sz="2800" spc="-5" dirty="0">
                <a:latin typeface="Calibri"/>
                <a:cs typeface="Calibri"/>
              </a:rPr>
              <a:t>with one </a:t>
            </a:r>
            <a:r>
              <a:rPr sz="2800" spc="-10" dirty="0">
                <a:latin typeface="Calibri"/>
                <a:cs typeface="Calibri"/>
              </a:rPr>
              <a:t>practice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local </a:t>
            </a:r>
            <a:r>
              <a:rPr sz="2800" spc="-20" dirty="0">
                <a:latin typeface="Calibri"/>
                <a:cs typeface="Calibri"/>
              </a:rPr>
              <a:t>care </a:t>
            </a:r>
            <a:r>
              <a:rPr sz="2800" spc="-10" dirty="0" smtClean="0">
                <a:latin typeface="Calibri"/>
                <a:cs typeface="Calibri"/>
              </a:rPr>
              <a:t>home</a:t>
            </a:r>
            <a:endParaRPr lang="en-GB" sz="2800" spc="-10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tabLst>
                <a:tab pos="355600" algn="l"/>
              </a:tabLst>
            </a:pPr>
            <a:r>
              <a:rPr sz="2800" spc="-10" dirty="0" smtClean="0">
                <a:latin typeface="Calibri"/>
                <a:cs typeface="Calibri"/>
              </a:rPr>
              <a:t>  </a:t>
            </a:r>
            <a:endParaRPr lang="en-GB" sz="2800" spc="-10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lang="en-GB" sz="2800" spc="-5" dirty="0" smtClean="0">
                <a:latin typeface="Calibri"/>
                <a:cs typeface="Calibri"/>
              </a:rPr>
              <a:t>Other practices recognised the benefit of care homes using the system. Care homes - next phase of                   engagement.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en-GB" sz="2800" spc="-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en-GB" sz="2800" spc="-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en-GB" sz="2800" spc="-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en-GB" sz="2800" spc="-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en-GB" sz="2800" spc="-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1282"/>
            <a:ext cx="36080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Care</a:t>
            </a:r>
            <a:r>
              <a:rPr spc="-65" dirty="0"/>
              <a:t> </a:t>
            </a:r>
            <a:r>
              <a:rPr spc="-20" dirty="0"/>
              <a:t>Navigation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91195"/>
            <a:ext cx="7908290" cy="3889526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5560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5600" algn="l"/>
              </a:tabLst>
            </a:pPr>
            <a:r>
              <a:rPr lang="en-GB" sz="3700" spc="-5" dirty="0" smtClean="0">
                <a:latin typeface="Calibri"/>
                <a:cs typeface="Calibri"/>
              </a:rPr>
              <a:t>121</a:t>
            </a:r>
            <a:r>
              <a:rPr sz="3700" spc="-15" dirty="0" smtClean="0">
                <a:latin typeface="Calibri"/>
                <a:cs typeface="Calibri"/>
              </a:rPr>
              <a:t>“Care </a:t>
            </a:r>
            <a:r>
              <a:rPr sz="3700" spc="-30" dirty="0">
                <a:latin typeface="Calibri"/>
                <a:cs typeface="Calibri"/>
              </a:rPr>
              <a:t>Navigators”</a:t>
            </a:r>
            <a:r>
              <a:rPr sz="3700" spc="35" dirty="0">
                <a:latin typeface="Calibri"/>
                <a:cs typeface="Calibri"/>
              </a:rPr>
              <a:t> </a:t>
            </a:r>
            <a:r>
              <a:rPr lang="en-GB" sz="3700" spc="35" dirty="0" smtClean="0">
                <a:latin typeface="Calibri"/>
                <a:cs typeface="Calibri"/>
              </a:rPr>
              <a:t>now </a:t>
            </a:r>
            <a:r>
              <a:rPr sz="3700" spc="-15" dirty="0" smtClean="0">
                <a:latin typeface="Calibri"/>
                <a:cs typeface="Calibri"/>
              </a:rPr>
              <a:t>trained</a:t>
            </a:r>
            <a:r>
              <a:rPr sz="3700" spc="-15" dirty="0">
                <a:latin typeface="Calibri"/>
                <a:cs typeface="Calibri"/>
              </a:rPr>
              <a:t>.</a:t>
            </a:r>
            <a:endParaRPr sz="3700" dirty="0">
              <a:latin typeface="Calibri"/>
              <a:cs typeface="Calibri"/>
            </a:endParaRPr>
          </a:p>
          <a:p>
            <a:pPr marL="355600" indent="-35560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5600" algn="l"/>
              </a:tabLst>
            </a:pPr>
            <a:r>
              <a:rPr lang="en-GB" sz="3700" spc="-25" dirty="0" smtClean="0">
                <a:latin typeface="Calibri"/>
                <a:cs typeface="Calibri"/>
              </a:rPr>
              <a:t>Latest training event – 16</a:t>
            </a:r>
            <a:r>
              <a:rPr lang="en-GB" sz="3700" spc="-25" baseline="30000" dirty="0" smtClean="0">
                <a:latin typeface="Calibri"/>
                <a:cs typeface="Calibri"/>
              </a:rPr>
              <a:t>th</a:t>
            </a:r>
            <a:r>
              <a:rPr lang="en-GB" sz="3700" spc="-25" dirty="0" smtClean="0">
                <a:latin typeface="Calibri"/>
                <a:cs typeface="Calibri"/>
              </a:rPr>
              <a:t> May 2019</a:t>
            </a:r>
            <a:r>
              <a:rPr sz="3700" spc="-5" dirty="0" smtClean="0">
                <a:latin typeface="Calibri"/>
                <a:cs typeface="Calibri"/>
              </a:rPr>
              <a:t>.</a:t>
            </a:r>
            <a:endParaRPr sz="3700" dirty="0">
              <a:latin typeface="Calibri"/>
              <a:cs typeface="Calibri"/>
            </a:endParaRPr>
          </a:p>
          <a:p>
            <a:pPr marL="355600" indent="-355600">
              <a:lnSpc>
                <a:spcPct val="100000"/>
              </a:lnSpc>
              <a:spcBef>
                <a:spcPts val="885"/>
              </a:spcBef>
              <a:buFont typeface="Arial"/>
              <a:buChar char="•"/>
              <a:tabLst>
                <a:tab pos="355600" algn="l"/>
              </a:tabLst>
            </a:pPr>
            <a:r>
              <a:rPr lang="en-GB" sz="3700" spc="-5" dirty="0" smtClean="0">
                <a:latin typeface="Calibri"/>
                <a:cs typeface="Calibri"/>
              </a:rPr>
              <a:t>Attended by new providers added – Social Prescribing, Carers, MSK service</a:t>
            </a:r>
          </a:p>
          <a:p>
            <a:pPr marL="355600" indent="-355600">
              <a:lnSpc>
                <a:spcPct val="100000"/>
              </a:lnSpc>
              <a:spcBef>
                <a:spcPts val="885"/>
              </a:spcBef>
              <a:buFont typeface="Arial"/>
              <a:buChar char="•"/>
              <a:tabLst>
                <a:tab pos="355600" algn="l"/>
              </a:tabLst>
            </a:pPr>
            <a:r>
              <a:rPr lang="en-GB" sz="3700" spc="-5" dirty="0" smtClean="0">
                <a:latin typeface="Calibri"/>
                <a:cs typeface="Calibri"/>
              </a:rPr>
              <a:t>Looking to offer face to face in practice support from June</a:t>
            </a:r>
            <a:endParaRPr sz="37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10,739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signposts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recorded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by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24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practices -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notable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increase of activity month on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month.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99% of those signposts have been accepted by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patients.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Monday and Wednesday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are the busiest days for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signposting. </a:t>
            </a: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89%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of signposting is to internal practice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services.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Top 4 services navigated to:</a:t>
            </a: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Nurse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HCA</a:t>
            </a: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ANP (advanced Nurse Practitioner)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Community Pharmacist</a:t>
            </a: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The split across age groups and gender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shows highest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signposts at ages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65-74yrs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55-64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Navigation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0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624264" cy="1066130"/>
          </a:xfrm>
        </p:spPr>
        <p:txBody>
          <a:bodyPr>
            <a:noAutofit/>
          </a:bodyPr>
          <a:lstStyle/>
          <a:p>
            <a:r>
              <a:rPr lang="en-GB" sz="2800" dirty="0" smtClean="0"/>
              <a:t>Care Navigation </a:t>
            </a:r>
            <a:r>
              <a:rPr lang="en-GB" sz="2800" dirty="0" smtClean="0"/>
              <a:t>Signposts split </a:t>
            </a:r>
            <a:r>
              <a:rPr lang="en-GB" sz="2800" dirty="0" smtClean="0"/>
              <a:t>by alternative to </a:t>
            </a:r>
            <a:r>
              <a:rPr lang="en-GB" sz="2800" dirty="0" smtClean="0"/>
              <a:t>GP (exc. </a:t>
            </a:r>
            <a:r>
              <a:rPr lang="en-GB" sz="2800" dirty="0" smtClean="0"/>
              <a:t>nurse triage)</a:t>
            </a:r>
            <a:endParaRPr lang="en-GB" sz="2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C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5536" y="1484784"/>
          <a:ext cx="8356051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2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Navigation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348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Impacts noted by practices: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Saves admin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GP appointments saved for more complex patients (lower waiting times for appointments)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Feeling more knowledgeable about local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Takes pressure off the reception/admin staff</a:t>
            </a:r>
            <a:endParaRPr lang="en-GB" sz="2800" dirty="0"/>
          </a:p>
        </p:txBody>
      </p:sp>
      <p:sp>
        <p:nvSpPr>
          <p:cNvPr id="4" name="5-Point Star 3"/>
          <p:cNvSpPr/>
          <p:nvPr/>
        </p:nvSpPr>
        <p:spPr>
          <a:xfrm>
            <a:off x="2411760" y="4191000"/>
            <a:ext cx="4320480" cy="25229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988 estimated GP hours saved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561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Primary Care Commissioning Committee  28th May 2019</vt:lpstr>
      <vt:lpstr>International GP  Recruitment</vt:lpstr>
      <vt:lpstr>International GP  Recruitment</vt:lpstr>
      <vt:lpstr>Online Consultations</vt:lpstr>
      <vt:lpstr>Online Consultation</vt:lpstr>
      <vt:lpstr>Care Navigation</vt:lpstr>
      <vt:lpstr>Care Navigation</vt:lpstr>
      <vt:lpstr>Care Navigation Signposts split by alternative to GP (exc. nurse triage)</vt:lpstr>
      <vt:lpstr>Care Navigation </vt:lpstr>
      <vt:lpstr>Correspondence  Management</vt:lpstr>
      <vt:lpstr>Apex Insights tool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Hannam</dc:creator>
  <cp:lastModifiedBy>Julie Wilson (CCG)</cp:lastModifiedBy>
  <cp:revision>24</cp:revision>
  <dcterms:created xsi:type="dcterms:W3CDTF">2019-05-16T09:48:45Z</dcterms:created>
  <dcterms:modified xsi:type="dcterms:W3CDTF">2019-05-23T08:27:30Z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2019-05-16T00:00:00Z</vt:filetime>
  </property>
</Properties>
</file>