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29" r:id="rId3"/>
    <p:sldId id="325" r:id="rId4"/>
    <p:sldId id="324" r:id="rId5"/>
    <p:sldId id="333" r:id="rId6"/>
    <p:sldId id="330" r:id="rId7"/>
    <p:sldId id="334" r:id="rId8"/>
    <p:sldId id="335" r:id="rId9"/>
    <p:sldId id="336" r:id="rId10"/>
    <p:sldId id="331" r:id="rId11"/>
    <p:sldId id="332" r:id="rId12"/>
    <p:sldId id="33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Wilson (CCG)" initials="JW(" lastIdx="1" clrIdx="0">
    <p:extLst>
      <p:ext uri="{19B8F6BF-5375-455C-9EA6-DF929625EA0E}">
        <p15:presenceInfo xmlns:p15="http://schemas.microsoft.com/office/powerpoint/2012/main" userId="S::Julie.Wilson@Nelincs.gov.uk::0c864751-47eb-4575-939a-1e86d20cda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423C7-DABE-47AE-BDEC-6E61798E1C40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FFAC9-A080-49B3-891F-06098BF7D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6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00E07-DBAA-4069-9710-DBE64D6510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0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38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5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00E07-DBAA-4069-9710-DBE64D6510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771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95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96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4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17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8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323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FFAC9-A080-49B3-891F-06098BF7DFB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85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0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13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2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96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8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6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826E-4360-4269-821E-79404EEF2FA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7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cgp.org.uk/-/media/Files/Policy/A-Z-policy/2020/covid19/RCGP-guidance/202003233RCGPGuidanceprioritisationroutineworkduringCovidFINAL.ashx?la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16632"/>
            <a:ext cx="3467932" cy="11210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35" y="5367321"/>
            <a:ext cx="1985543" cy="1652939"/>
          </a:xfrm>
          <a:prstGeom prst="rect">
            <a:avLst/>
          </a:prstGeom>
        </p:spPr>
      </p:pic>
      <p:pic>
        <p:nvPicPr>
          <p:cNvPr id="5" name="Picture 2" descr="C:\Users\Alison\Documents\Kinetic\Client Files\CCG\Branding\nhstridiagramt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8246" y="5643578"/>
            <a:ext cx="1230828" cy="11004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2189349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Primary Care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Response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Primary Care Commissioning Committee 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August 2020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Dr Sinha, local GP and Clinical Lead CCG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Julie Wilson, </a:t>
            </a:r>
            <a:r>
              <a:rPr lang="en-GB" sz="2400" b="1">
                <a:latin typeface="Arial" panose="020B0604020202020204" pitchFamily="34" charset="0"/>
                <a:cs typeface="Arial" panose="020B0604020202020204" pitchFamily="34" charset="0"/>
              </a:rPr>
              <a:t>Assistant Director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369" y="1412776"/>
            <a:ext cx="9158335" cy="0"/>
          </a:xfrm>
          <a:prstGeom prst="line">
            <a:avLst/>
          </a:prstGeom>
          <a:ln w="444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38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New ‘normal’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12764"/>
            <a:ext cx="8363272" cy="5268564"/>
          </a:xfrm>
        </p:spPr>
        <p:txBody>
          <a:bodyPr>
            <a:normAutofit/>
          </a:bodyPr>
          <a:lstStyle/>
          <a:p>
            <a:r>
              <a:rPr lang="en-GB" dirty="0"/>
              <a:t>Re-instatement of routine work (but with individual assessment of staffing / PPE issues, etc.) </a:t>
            </a:r>
          </a:p>
          <a:p>
            <a:r>
              <a:rPr lang="en-GB" dirty="0"/>
              <a:t>Continued total triage model and remote consultation </a:t>
            </a:r>
          </a:p>
          <a:p>
            <a:r>
              <a:rPr lang="en-GB" dirty="0"/>
              <a:t>Continued processes for management of face to face / walk-in </a:t>
            </a:r>
          </a:p>
          <a:p>
            <a:r>
              <a:rPr lang="en-GB" dirty="0"/>
              <a:t>Encouragement of patients to continue to access services (CCG supported comms)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53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4792"/>
          </a:xfrm>
        </p:spPr>
        <p:txBody>
          <a:bodyPr/>
          <a:lstStyle/>
          <a:p>
            <a:pPr algn="l"/>
            <a:r>
              <a:rPr lang="en-GB" dirty="0"/>
              <a:t>Implications for future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4963690"/>
          </a:xfrm>
        </p:spPr>
        <p:txBody>
          <a:bodyPr>
            <a:normAutofit/>
          </a:bodyPr>
          <a:lstStyle/>
          <a:p>
            <a:r>
              <a:rPr lang="en-GB" dirty="0"/>
              <a:t>Need to look to retain positive aspects of response</a:t>
            </a:r>
          </a:p>
          <a:p>
            <a:r>
              <a:rPr lang="en-GB" dirty="0"/>
              <a:t>Evaluate experience of those involved – patient engagement underway and staff engagement planned</a:t>
            </a:r>
          </a:p>
          <a:p>
            <a:r>
              <a:rPr lang="en-GB" dirty="0"/>
              <a:t>Improved collaboration and system working</a:t>
            </a:r>
          </a:p>
        </p:txBody>
      </p:sp>
    </p:spTree>
    <p:extLst>
      <p:ext uri="{BB962C8B-B14F-4D97-AF65-F5344CB8AC3E}">
        <p14:creationId xmlns:p14="http://schemas.microsoft.com/office/powerpoint/2010/main" val="239176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4792"/>
          </a:xfrm>
        </p:spPr>
        <p:txBody>
          <a:bodyPr/>
          <a:lstStyle/>
          <a:p>
            <a:pPr algn="l"/>
            <a:r>
              <a:rPr lang="en-GB" dirty="0"/>
              <a:t>Summary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4963690"/>
          </a:xfrm>
        </p:spPr>
        <p:txBody>
          <a:bodyPr>
            <a:normAutofit/>
          </a:bodyPr>
          <a:lstStyle/>
          <a:p>
            <a:r>
              <a:rPr lang="en-GB" dirty="0"/>
              <a:t>Swift radical shift and change to service delivery within general practice</a:t>
            </a:r>
          </a:p>
          <a:p>
            <a:r>
              <a:rPr lang="en-GB" dirty="0"/>
              <a:t>Current mode of operation likely to remain for the foreseeable future to maintain social distancing and safe delivery of services</a:t>
            </a:r>
          </a:p>
          <a:p>
            <a:r>
              <a:rPr lang="en-GB" dirty="0"/>
              <a:t>Likely to impact on longer term, future model of general practice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2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D050F3-904E-484D-B3F6-28011D59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66905"/>
            <a:ext cx="7127588" cy="70185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Aim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0DDF-50A9-4E47-B78A-A8515570A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3063"/>
            <a:ext cx="8229600" cy="4782145"/>
          </a:xfrm>
        </p:spPr>
        <p:txBody>
          <a:bodyPr/>
          <a:lstStyle/>
          <a:p>
            <a:pPr marL="595630">
              <a:spcAft>
                <a:spcPts val="0"/>
              </a:spcAft>
            </a:pPr>
            <a:r>
              <a:rPr lang="en-GB" dirty="0"/>
              <a:t>Provide assurance regarding the primary care response and continuation of services since the outset of </a:t>
            </a:r>
            <a:r>
              <a:rPr lang="en-GB" dirty="0" err="1"/>
              <a:t>Covid</a:t>
            </a:r>
            <a:endParaRPr lang="en-GB" dirty="0"/>
          </a:p>
          <a:p>
            <a:pPr marL="595630">
              <a:spcAft>
                <a:spcPts val="0"/>
              </a:spcAft>
            </a:pPr>
            <a:r>
              <a:rPr lang="en-GB" dirty="0"/>
              <a:t>Describe the operating model for primary care during the pandemic</a:t>
            </a:r>
          </a:p>
          <a:p>
            <a:pPr marL="595630">
              <a:spcAft>
                <a:spcPts val="0"/>
              </a:spcAft>
            </a:pPr>
            <a:r>
              <a:rPr lang="en-GB" dirty="0"/>
              <a:t>Reflect on implications for medium and longer term operating model</a:t>
            </a:r>
          </a:p>
          <a:p>
            <a:pPr marL="595630"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31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D050F3-904E-484D-B3F6-28011D59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5977"/>
            <a:ext cx="7271604" cy="67141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The first few weeks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0DDF-50A9-4E47-B78A-A8515570A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9"/>
            <a:ext cx="8424936" cy="5134440"/>
          </a:xfrm>
        </p:spPr>
        <p:txBody>
          <a:bodyPr>
            <a:normAutofit fontScale="85000" lnSpcReduction="10000"/>
          </a:bodyPr>
          <a:lstStyle/>
          <a:p>
            <a:pPr marL="595630" marR="428625"/>
            <a:r>
              <a:rPr lang="en-GB" dirty="0"/>
              <a:t>As more information emerged regarding the spread of </a:t>
            </a:r>
            <a:r>
              <a:rPr lang="en-GB" dirty="0" err="1"/>
              <a:t>Covid</a:t>
            </a:r>
            <a:r>
              <a:rPr lang="en-GB" dirty="0"/>
              <a:t> in England, general practice was one of the first parts of the system to feel the impact</a:t>
            </a:r>
          </a:p>
          <a:p>
            <a:pPr marL="595630" marR="428625"/>
            <a:r>
              <a:rPr lang="en-GB" dirty="0"/>
              <a:t>Guidance began to emerge very rapidly</a:t>
            </a:r>
          </a:p>
          <a:p>
            <a:pPr marL="595630" marR="428625"/>
            <a:r>
              <a:rPr lang="en-GB" dirty="0"/>
              <a:t>It became clear that the ways in which services were delivered would need to change very quickly</a:t>
            </a:r>
          </a:p>
          <a:p>
            <a:pPr marL="595630" marR="428625"/>
            <a:r>
              <a:rPr lang="en-GB" dirty="0"/>
              <a:t>NHS England and Improvement issued a series of guidance letters on matters that required immediate implementation</a:t>
            </a:r>
          </a:p>
          <a:p>
            <a:pPr marL="595630" marR="428625"/>
            <a:r>
              <a:rPr lang="en-GB" dirty="0"/>
              <a:t>Local decisions had to be taken quickly to ensure safety of patients and staff and to protect capacity (Chair’s action or local Risk Committee)</a:t>
            </a:r>
          </a:p>
          <a:p>
            <a:pPr marL="595630" marR="428625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8620"/>
            <a:ext cx="8229600" cy="802756"/>
          </a:xfrm>
        </p:spPr>
        <p:txBody>
          <a:bodyPr/>
          <a:lstStyle/>
          <a:p>
            <a:pPr algn="l"/>
            <a:r>
              <a:rPr lang="en-GB" dirty="0"/>
              <a:t>Key changes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77394"/>
            <a:ext cx="8363272" cy="5571986"/>
          </a:xfrm>
        </p:spPr>
        <p:txBody>
          <a:bodyPr>
            <a:normAutofit fontScale="85000" lnSpcReduction="20000"/>
          </a:bodyPr>
          <a:lstStyle/>
          <a:p>
            <a:pPr marL="595630" marR="428625"/>
            <a:r>
              <a:rPr lang="en-GB" sz="2800" dirty="0">
                <a:latin typeface="+mj-lt"/>
              </a:rPr>
              <a:t>Total triage model and significant shift to remote working, digital/virtual responses</a:t>
            </a:r>
          </a:p>
          <a:p>
            <a:pPr marL="995680" marR="428625" lvl="1"/>
            <a:r>
              <a:rPr lang="en-GB" sz="2400" dirty="0">
                <a:latin typeface="+mj-lt"/>
              </a:rPr>
              <a:t>Rapid completion of rollout of online consultation</a:t>
            </a:r>
          </a:p>
          <a:p>
            <a:pPr marL="995680" marR="428625" lvl="1"/>
            <a:r>
              <a:rPr lang="en-GB" sz="2400" dirty="0">
                <a:latin typeface="+mj-lt"/>
              </a:rPr>
              <a:t>Rapid rollout video consultation </a:t>
            </a:r>
          </a:p>
          <a:p>
            <a:pPr marL="995680" marR="428625" lvl="1"/>
            <a:r>
              <a:rPr lang="en-GB" sz="2400" dirty="0">
                <a:latin typeface="+mj-lt"/>
              </a:rPr>
              <a:t>Increase in electronic prescribing </a:t>
            </a:r>
          </a:p>
          <a:p>
            <a:pPr marL="995680" marR="428625" lvl="1"/>
            <a:r>
              <a:rPr lang="en-GB" sz="2400" dirty="0">
                <a:latin typeface="+mj-lt"/>
              </a:rPr>
              <a:t>Processes to prevent unplanned walk-in of patients into buildings </a:t>
            </a:r>
          </a:p>
          <a:p>
            <a:pPr marL="995680" marR="428625" lvl="1"/>
            <a:r>
              <a:rPr lang="en-GB" sz="2400" dirty="0">
                <a:latin typeface="+mj-lt"/>
              </a:rPr>
              <a:t>Removal of direct booking into appointments online</a:t>
            </a:r>
          </a:p>
          <a:p>
            <a:pPr marL="595630" marR="428625"/>
            <a:r>
              <a:rPr lang="en-GB" sz="2800" dirty="0">
                <a:latin typeface="+mj-lt"/>
              </a:rPr>
              <a:t>Prioritisation of workload (see later slide)</a:t>
            </a:r>
          </a:p>
          <a:p>
            <a:pPr marL="595630" marR="428625"/>
            <a:r>
              <a:rPr lang="en-GB" sz="2800" dirty="0">
                <a:latin typeface="+mj-lt"/>
              </a:rPr>
              <a:t>Increased infection and prevention control measures, including the wearing of personal protective equipment </a:t>
            </a:r>
          </a:p>
          <a:p>
            <a:pPr marL="595630" marR="428625"/>
            <a:r>
              <a:rPr lang="en-GB" sz="2800" dirty="0"/>
              <a:t>NHS 111 triage and the COVID-19 Clinical Assessment Service</a:t>
            </a:r>
          </a:p>
          <a:p>
            <a:pPr marL="595630" marR="428625"/>
            <a:r>
              <a:rPr lang="en-GB" sz="2800" dirty="0"/>
              <a:t>Increase in numbers of direct booking for NHS 111 into practice appointment slots</a:t>
            </a:r>
          </a:p>
          <a:p>
            <a:pPr marL="595630" marR="428625"/>
            <a:r>
              <a:rPr lang="en-GB" sz="2800" dirty="0"/>
              <a:t>Changes to referrals to secondary care – initial pause in routine referrals, and shift away from direct booking of appointments</a:t>
            </a:r>
          </a:p>
        </p:txBody>
      </p:sp>
    </p:spTree>
    <p:extLst>
      <p:ext uri="{BB962C8B-B14F-4D97-AF65-F5344CB8AC3E}">
        <p14:creationId xmlns:p14="http://schemas.microsoft.com/office/powerpoint/2010/main" val="129059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96" y="208620"/>
            <a:ext cx="8229600" cy="772108"/>
          </a:xfrm>
        </p:spPr>
        <p:txBody>
          <a:bodyPr/>
          <a:lstStyle/>
          <a:p>
            <a:pPr algn="l"/>
            <a:r>
              <a:rPr lang="en-GB" dirty="0"/>
              <a:t>Key changes (2)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715" y="1077394"/>
            <a:ext cx="8363272" cy="5358775"/>
          </a:xfrm>
        </p:spPr>
        <p:txBody>
          <a:bodyPr>
            <a:normAutofit fontScale="85000" lnSpcReduction="20000"/>
          </a:bodyPr>
          <a:lstStyle/>
          <a:p>
            <a:pPr marL="595630" marR="428625" lvl="1" indent="-342900">
              <a:buFont typeface="Arial" panose="020B0604020202020204" pitchFamily="34" charset="0"/>
              <a:buChar char="•"/>
            </a:pPr>
            <a:r>
              <a:rPr lang="en-GB" dirty="0"/>
              <a:t>Identification of separate areas to see patients with COVID-19 symptoms and those without</a:t>
            </a:r>
            <a:endParaRPr lang="en-GB" dirty="0">
              <a:latin typeface="+mj-lt"/>
            </a:endParaRPr>
          </a:p>
          <a:p>
            <a:pPr marL="595630" marR="428625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Collaboration between practices and within Primary Care Networks to support resilience</a:t>
            </a:r>
          </a:p>
          <a:p>
            <a:pPr marL="595630" marR="428625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Practices directed to be open on bank holidays for both Easter and early May bank holidays</a:t>
            </a:r>
          </a:p>
          <a:p>
            <a:pPr marL="595630" marR="428625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PCN plans developed to implement ‘hot sites’ if numbers increased </a:t>
            </a:r>
          </a:p>
          <a:p>
            <a:pPr marL="595630" marR="428625"/>
            <a:r>
              <a:rPr lang="en-GB" sz="2800" dirty="0">
                <a:latin typeface="+mj-lt"/>
              </a:rPr>
              <a:t>Shielding of patients – identification and support, including home visits</a:t>
            </a:r>
          </a:p>
          <a:p>
            <a:pPr marL="595630" marR="428625"/>
            <a:r>
              <a:rPr lang="en-GB" sz="2800" dirty="0">
                <a:latin typeface="+mj-lt"/>
              </a:rPr>
              <a:t>Improved support to care homes residents, including advanced care planning</a:t>
            </a:r>
          </a:p>
          <a:p>
            <a:pPr marL="595630" marR="428625"/>
            <a:r>
              <a:rPr lang="en-GB" sz="2800" dirty="0">
                <a:latin typeface="+mj-lt"/>
              </a:rPr>
              <a:t>Regular NHSE/I ‘Preparedness letters’ and nationally developed Standard Operating Procedure underpinned these changes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492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Prioritisation of workload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64" y="1112764"/>
            <a:ext cx="8363272" cy="5231926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/>
              <a:t>National advice regarding stand down of QOF, over 75 health checks and new patient checks, routine medication reviews, PPG work</a:t>
            </a:r>
          </a:p>
          <a:p>
            <a:r>
              <a:rPr lang="en-GB" sz="2400" dirty="0"/>
              <a:t>National pause in screening programmes</a:t>
            </a:r>
          </a:p>
          <a:p>
            <a:r>
              <a:rPr lang="en-GB" sz="2400" dirty="0"/>
              <a:t>Prioritisation of routine immunisations to ensure continued focus on babies, children and pregnant women</a:t>
            </a:r>
          </a:p>
          <a:p>
            <a:r>
              <a:rPr lang="en-GB" sz="2400" dirty="0"/>
              <a:t>Nationally directed pause in non-essential routine work, but with risk stratification to focus on vulnerable and most at risk </a:t>
            </a:r>
          </a:p>
          <a:p>
            <a:r>
              <a:rPr lang="en-GB" sz="2400" dirty="0"/>
              <a:t>Routine CQC inspections stopped</a:t>
            </a:r>
          </a:p>
          <a:p>
            <a:r>
              <a:rPr lang="en-GB" sz="2400" dirty="0"/>
              <a:t>Practices asked to stop private work</a:t>
            </a:r>
          </a:p>
          <a:p>
            <a:r>
              <a:rPr lang="en-GB" sz="2400" dirty="0"/>
              <a:t>Local pause of enhanced services, unless they directly supported </a:t>
            </a:r>
            <a:r>
              <a:rPr lang="en-GB" sz="2400" dirty="0" err="1"/>
              <a:t>Covid</a:t>
            </a:r>
            <a:r>
              <a:rPr lang="en-GB" sz="2400" dirty="0"/>
              <a:t> response</a:t>
            </a:r>
          </a:p>
          <a:p>
            <a:r>
              <a:rPr lang="en-GB" sz="2400" dirty="0"/>
              <a:t>Supported by RCGP recommendations - </a:t>
            </a:r>
            <a:r>
              <a:rPr lang="en-GB" sz="2400" u="sng" dirty="0">
                <a:hlinkClick r:id="rId4"/>
              </a:rPr>
              <a:t>RCGP Covid-19 Workload Prioritisation Guide</a:t>
            </a:r>
            <a:endParaRPr lang="en-GB" sz="2400" dirty="0"/>
          </a:p>
          <a:p>
            <a:r>
              <a:rPr lang="en-GB" sz="2400" dirty="0"/>
              <a:t>Extent to which work ceased varied between practices depending on staffing issues, availability of PPE, etc. (e.g. some practices continued some routine work)</a:t>
            </a:r>
          </a:p>
          <a:p>
            <a:r>
              <a:rPr lang="en-GB" sz="2400" dirty="0"/>
              <a:t>Whilst some work was ceased, funding continued at the same rate as pre-</a:t>
            </a:r>
            <a:r>
              <a:rPr lang="en-GB" sz="2400" dirty="0" err="1"/>
              <a:t>Covid</a:t>
            </a:r>
            <a:r>
              <a:rPr lang="en-GB" sz="2400" dirty="0"/>
              <a:t> outbreak </a:t>
            </a:r>
          </a:p>
        </p:txBody>
      </p:sp>
    </p:spTree>
    <p:extLst>
      <p:ext uri="{BB962C8B-B14F-4D97-AF65-F5344CB8AC3E}">
        <p14:creationId xmlns:p14="http://schemas.microsoft.com/office/powerpoint/2010/main" val="280023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Local governance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12764"/>
            <a:ext cx="8363272" cy="5268564"/>
          </a:xfrm>
        </p:spPr>
        <p:txBody>
          <a:bodyPr>
            <a:normAutofit fontScale="92500"/>
          </a:bodyPr>
          <a:lstStyle/>
          <a:p>
            <a:r>
              <a:rPr lang="en-GB" sz="2800" dirty="0"/>
              <a:t>Decisions taken through PCCC Chair’s Action or CCG’s Risk Committee, during period in which formal Committees were not meeting</a:t>
            </a:r>
          </a:p>
          <a:p>
            <a:r>
              <a:rPr lang="en-GB" sz="2800" dirty="0"/>
              <a:t>WhatsApp Group established amongst GPs to encourage prompt sharing of issues / ideas</a:t>
            </a:r>
          </a:p>
          <a:p>
            <a:r>
              <a:rPr lang="en-GB" sz="2800" dirty="0"/>
              <a:t>Regular meetings established with PCN Clinical Directors to address specific issues / develop responses</a:t>
            </a:r>
          </a:p>
          <a:p>
            <a:r>
              <a:rPr lang="en-GB" sz="2800" dirty="0"/>
              <a:t>PCN CDs and CCG Clinical Leads part of local system response group (NEL Health and Care Executive </a:t>
            </a:r>
            <a:r>
              <a:rPr lang="en-GB" sz="2800" dirty="0" err="1"/>
              <a:t>Covid</a:t>
            </a:r>
            <a:r>
              <a:rPr lang="en-GB" sz="2800" dirty="0"/>
              <a:t> Group)</a:t>
            </a:r>
          </a:p>
          <a:p>
            <a:r>
              <a:rPr lang="en-GB" sz="2800" dirty="0"/>
              <a:t>Weekly webinars with all practice staff to share issues and emerging guidance (Chaired by Medical Director)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0007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Local governance (2)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12764"/>
            <a:ext cx="8363272" cy="5268564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Regular email updates with summary of key guidance from Medical Director to all GPs and practice managers</a:t>
            </a:r>
          </a:p>
          <a:p>
            <a:r>
              <a:rPr lang="en-GB" sz="2800" dirty="0"/>
              <a:t>Implementation of a daily situation report (SITREP)to monitor service delivery issues, utilising the RAIDR tool</a:t>
            </a:r>
          </a:p>
          <a:p>
            <a:pPr lvl="1"/>
            <a:r>
              <a:rPr lang="en-GB" sz="2400" dirty="0"/>
              <a:t>covers all practices across North East Lincolnshire and reports their current situation at practice level by 10 am</a:t>
            </a:r>
          </a:p>
          <a:p>
            <a:pPr lvl="1"/>
            <a:r>
              <a:rPr lang="en-GB" sz="2400" dirty="0"/>
              <a:t>allows practices to identify issues – staffing / demand / flu like activity / D&amp;V activity /  other viral activity / issues with PPE / Unable to treat vulnerable / ‘Other’</a:t>
            </a:r>
          </a:p>
          <a:p>
            <a:pPr lvl="1"/>
            <a:r>
              <a:rPr lang="en-GB" sz="2400" dirty="0"/>
              <a:t>Practices can amend their status during the day if their situation changes – this is flagged with the CCG </a:t>
            </a:r>
          </a:p>
          <a:p>
            <a:pPr lvl="1"/>
            <a:endParaRPr lang="en-GB" sz="24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6996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2602"/>
            <a:ext cx="2891868" cy="9347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5FFDE5-5D7C-48F3-A7E6-07AEAF7F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Local governance (3)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6CEFB6-06CB-4EE1-8B62-08C7091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12764"/>
            <a:ext cx="8363272" cy="5268564"/>
          </a:xfrm>
        </p:spPr>
        <p:txBody>
          <a:bodyPr>
            <a:normAutofit/>
          </a:bodyPr>
          <a:lstStyle/>
          <a:p>
            <a:r>
              <a:rPr lang="en-GB" sz="2800" dirty="0"/>
              <a:t>CCG facilitated work with PCN CDs on escalation framework to support resilience and manage service delivery in different scenarios</a:t>
            </a:r>
          </a:p>
          <a:p>
            <a:r>
              <a:rPr lang="en-GB" sz="2800" dirty="0"/>
              <a:t>CCG ongoing support offered to any issues raised by the practices via CCG’s on-call inbox</a:t>
            </a:r>
          </a:p>
          <a:p>
            <a:r>
              <a:rPr lang="en-GB" sz="2800" dirty="0"/>
              <a:t>Self-assessment tool developed for practices to help with standard operating procedure</a:t>
            </a:r>
          </a:p>
          <a:p>
            <a:r>
              <a:rPr lang="en-GB" sz="2800" dirty="0"/>
              <a:t>Risk assessments for staff – CCG recommended risk assessment tool and offered support for practices with specific issues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466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918</Words>
  <Application>Microsoft Office PowerPoint</Application>
  <PresentationFormat>On-screen Show (4:3)</PresentationFormat>
  <Paragraphs>93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Aim of presentation</vt:lpstr>
      <vt:lpstr>The first few weeks …</vt:lpstr>
      <vt:lpstr>Key changes</vt:lpstr>
      <vt:lpstr>Key changes (2)</vt:lpstr>
      <vt:lpstr>Prioritisation of workload</vt:lpstr>
      <vt:lpstr>Local governance</vt:lpstr>
      <vt:lpstr>Local governance (2)</vt:lpstr>
      <vt:lpstr>Local governance (3)</vt:lpstr>
      <vt:lpstr>New ‘normal’</vt:lpstr>
      <vt:lpstr>Implications for future</vt:lpstr>
      <vt:lpstr>Summary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Hannam</dc:creator>
  <cp:lastModifiedBy>Julie Wilson (CCG)</cp:lastModifiedBy>
  <cp:revision>35</cp:revision>
  <dcterms:created xsi:type="dcterms:W3CDTF">2018-01-09T11:40:40Z</dcterms:created>
  <dcterms:modified xsi:type="dcterms:W3CDTF">2020-08-04T08:18:14Z</dcterms:modified>
</cp:coreProperties>
</file>